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4" r:id="rId4"/>
    <p:sldId id="275" r:id="rId5"/>
    <p:sldId id="273" r:id="rId6"/>
    <p:sldId id="268" r:id="rId7"/>
    <p:sldId id="266" r:id="rId8"/>
    <p:sldId id="262" r:id="rId9"/>
    <p:sldId id="271" r:id="rId10"/>
    <p:sldId id="276" r:id="rId11"/>
    <p:sldId id="258" r:id="rId12"/>
    <p:sldId id="261" r:id="rId13"/>
    <p:sldId id="260" r:id="rId14"/>
    <p:sldId id="263" r:id="rId15"/>
    <p:sldId id="278" r:id="rId16"/>
    <p:sldId id="265" r:id="rId17"/>
    <p:sldId id="267"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34" autoAdjust="0"/>
    <p:restoredTop sz="94660"/>
  </p:normalViewPr>
  <p:slideViewPr>
    <p:cSldViewPr snapToGrid="0">
      <p:cViewPr varScale="1">
        <p:scale>
          <a:sx n="61" d="100"/>
          <a:sy n="61" d="100"/>
        </p:scale>
        <p:origin x="41" y="765"/>
      </p:cViewPr>
      <p:guideLst/>
    </p:cSldViewPr>
  </p:slideViewPr>
  <p:notesTextViewPr>
    <p:cViewPr>
      <p:scale>
        <a:sx n="1" d="1"/>
        <a:sy n="1" d="1"/>
      </p:scale>
      <p:origin x="0" y="0"/>
    </p:cViewPr>
  </p:notesTextViewPr>
  <p:sorterViewPr>
    <p:cViewPr varScale="1">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77C22C-06AF-4D0B-B736-0BF6DC2BA185}" type="datetimeFigureOut">
              <a:rPr lang="en-US" smtClean="0"/>
              <a:pPr/>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BC9854-4677-4266-AD80-BB727FE742D9}" type="slidenum">
              <a:rPr lang="en-US" smtClean="0"/>
              <a:pPr/>
              <a:t>‹#›</a:t>
            </a:fld>
            <a:endParaRPr lang="en-US"/>
          </a:p>
        </p:txBody>
      </p:sp>
    </p:spTree>
    <p:extLst>
      <p:ext uri="{BB962C8B-B14F-4D97-AF65-F5344CB8AC3E}">
        <p14:creationId xmlns:p14="http://schemas.microsoft.com/office/powerpoint/2010/main" xmlns="" val="3204966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77C22C-06AF-4D0B-B736-0BF6DC2BA185}" type="datetimeFigureOut">
              <a:rPr lang="en-US" smtClean="0"/>
              <a:pPr/>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BC9854-4677-4266-AD80-BB727FE742D9}" type="slidenum">
              <a:rPr lang="en-US" smtClean="0"/>
              <a:pPr/>
              <a:t>‹#›</a:t>
            </a:fld>
            <a:endParaRPr lang="en-US"/>
          </a:p>
        </p:txBody>
      </p:sp>
    </p:spTree>
    <p:extLst>
      <p:ext uri="{BB962C8B-B14F-4D97-AF65-F5344CB8AC3E}">
        <p14:creationId xmlns:p14="http://schemas.microsoft.com/office/powerpoint/2010/main" xmlns="" val="651757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77C22C-06AF-4D0B-B736-0BF6DC2BA185}" type="datetimeFigureOut">
              <a:rPr lang="en-US" smtClean="0"/>
              <a:pPr/>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BC9854-4677-4266-AD80-BB727FE742D9}" type="slidenum">
              <a:rPr lang="en-US" smtClean="0"/>
              <a:pPr/>
              <a:t>‹#›</a:t>
            </a:fld>
            <a:endParaRPr lang="en-US"/>
          </a:p>
        </p:txBody>
      </p:sp>
    </p:spTree>
    <p:extLst>
      <p:ext uri="{BB962C8B-B14F-4D97-AF65-F5344CB8AC3E}">
        <p14:creationId xmlns:p14="http://schemas.microsoft.com/office/powerpoint/2010/main" xmlns="" val="1834265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77C22C-06AF-4D0B-B736-0BF6DC2BA185}" type="datetimeFigureOut">
              <a:rPr lang="en-US" smtClean="0"/>
              <a:pPr/>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BC9854-4677-4266-AD80-BB727FE742D9}" type="slidenum">
              <a:rPr lang="en-US" smtClean="0"/>
              <a:pPr/>
              <a:t>‹#›</a:t>
            </a:fld>
            <a:endParaRPr lang="en-US"/>
          </a:p>
        </p:txBody>
      </p:sp>
    </p:spTree>
    <p:extLst>
      <p:ext uri="{BB962C8B-B14F-4D97-AF65-F5344CB8AC3E}">
        <p14:creationId xmlns:p14="http://schemas.microsoft.com/office/powerpoint/2010/main" xmlns="" val="51211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77C22C-06AF-4D0B-B736-0BF6DC2BA185}" type="datetimeFigureOut">
              <a:rPr lang="en-US" smtClean="0"/>
              <a:pPr/>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BC9854-4677-4266-AD80-BB727FE742D9}" type="slidenum">
              <a:rPr lang="en-US" smtClean="0"/>
              <a:pPr/>
              <a:t>‹#›</a:t>
            </a:fld>
            <a:endParaRPr lang="en-US"/>
          </a:p>
        </p:txBody>
      </p:sp>
    </p:spTree>
    <p:extLst>
      <p:ext uri="{BB962C8B-B14F-4D97-AF65-F5344CB8AC3E}">
        <p14:creationId xmlns:p14="http://schemas.microsoft.com/office/powerpoint/2010/main" xmlns="" val="203880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77C22C-06AF-4D0B-B736-0BF6DC2BA185}" type="datetimeFigureOut">
              <a:rPr lang="en-US" smtClean="0"/>
              <a:pPr/>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BC9854-4677-4266-AD80-BB727FE742D9}" type="slidenum">
              <a:rPr lang="en-US" smtClean="0"/>
              <a:pPr/>
              <a:t>‹#›</a:t>
            </a:fld>
            <a:endParaRPr lang="en-US"/>
          </a:p>
        </p:txBody>
      </p:sp>
    </p:spTree>
    <p:extLst>
      <p:ext uri="{BB962C8B-B14F-4D97-AF65-F5344CB8AC3E}">
        <p14:creationId xmlns:p14="http://schemas.microsoft.com/office/powerpoint/2010/main" xmlns="" val="2305680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77C22C-06AF-4D0B-B736-0BF6DC2BA185}" type="datetimeFigureOut">
              <a:rPr lang="en-US" smtClean="0"/>
              <a:pPr/>
              <a:t>9/25/2017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BC9854-4677-4266-AD80-BB727FE742D9}" type="slidenum">
              <a:rPr lang="en-US" smtClean="0"/>
              <a:pPr/>
              <a:t>‹#›</a:t>
            </a:fld>
            <a:endParaRPr lang="en-US"/>
          </a:p>
        </p:txBody>
      </p:sp>
    </p:spTree>
    <p:extLst>
      <p:ext uri="{BB962C8B-B14F-4D97-AF65-F5344CB8AC3E}">
        <p14:creationId xmlns:p14="http://schemas.microsoft.com/office/powerpoint/2010/main" xmlns="" val="3351087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77C22C-06AF-4D0B-B736-0BF6DC2BA185}" type="datetimeFigureOut">
              <a:rPr lang="en-US" smtClean="0"/>
              <a:pPr/>
              <a:t>9/25/2017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BC9854-4677-4266-AD80-BB727FE742D9}" type="slidenum">
              <a:rPr lang="en-US" smtClean="0"/>
              <a:pPr/>
              <a:t>‹#›</a:t>
            </a:fld>
            <a:endParaRPr lang="en-US"/>
          </a:p>
        </p:txBody>
      </p:sp>
    </p:spTree>
    <p:extLst>
      <p:ext uri="{BB962C8B-B14F-4D97-AF65-F5344CB8AC3E}">
        <p14:creationId xmlns:p14="http://schemas.microsoft.com/office/powerpoint/2010/main" xmlns="" val="3985159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77C22C-06AF-4D0B-B736-0BF6DC2BA185}" type="datetimeFigureOut">
              <a:rPr lang="en-US" smtClean="0"/>
              <a:pPr/>
              <a:t>9/25/2017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BC9854-4677-4266-AD80-BB727FE742D9}" type="slidenum">
              <a:rPr lang="en-US" smtClean="0"/>
              <a:pPr/>
              <a:t>‹#›</a:t>
            </a:fld>
            <a:endParaRPr lang="en-US"/>
          </a:p>
        </p:txBody>
      </p:sp>
    </p:spTree>
    <p:extLst>
      <p:ext uri="{BB962C8B-B14F-4D97-AF65-F5344CB8AC3E}">
        <p14:creationId xmlns:p14="http://schemas.microsoft.com/office/powerpoint/2010/main" xmlns="" val="298540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77C22C-06AF-4D0B-B736-0BF6DC2BA185}" type="datetimeFigureOut">
              <a:rPr lang="en-US" smtClean="0"/>
              <a:pPr/>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BC9854-4677-4266-AD80-BB727FE742D9}" type="slidenum">
              <a:rPr lang="en-US" smtClean="0"/>
              <a:pPr/>
              <a:t>‹#›</a:t>
            </a:fld>
            <a:endParaRPr lang="en-US"/>
          </a:p>
        </p:txBody>
      </p:sp>
    </p:spTree>
    <p:extLst>
      <p:ext uri="{BB962C8B-B14F-4D97-AF65-F5344CB8AC3E}">
        <p14:creationId xmlns:p14="http://schemas.microsoft.com/office/powerpoint/2010/main" xmlns="" val="2364188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77C22C-06AF-4D0B-B736-0BF6DC2BA185}" type="datetimeFigureOut">
              <a:rPr lang="en-US" smtClean="0"/>
              <a:pPr/>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BC9854-4677-4266-AD80-BB727FE742D9}" type="slidenum">
              <a:rPr lang="en-US" smtClean="0"/>
              <a:pPr/>
              <a:t>‹#›</a:t>
            </a:fld>
            <a:endParaRPr lang="en-US"/>
          </a:p>
        </p:txBody>
      </p:sp>
    </p:spTree>
    <p:extLst>
      <p:ext uri="{BB962C8B-B14F-4D97-AF65-F5344CB8AC3E}">
        <p14:creationId xmlns:p14="http://schemas.microsoft.com/office/powerpoint/2010/main" xmlns="" val="1313207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7C22C-06AF-4D0B-B736-0BF6DC2BA185}" type="datetimeFigureOut">
              <a:rPr lang="en-US" smtClean="0"/>
              <a:pPr/>
              <a:t>9/25/2017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BC9854-4677-4266-AD80-BB727FE742D9}" type="slidenum">
              <a:rPr lang="en-US" smtClean="0"/>
              <a:pPr/>
              <a:t>‹#›</a:t>
            </a:fld>
            <a:endParaRPr lang="en-US"/>
          </a:p>
        </p:txBody>
      </p:sp>
    </p:spTree>
    <p:extLst>
      <p:ext uri="{BB962C8B-B14F-4D97-AF65-F5344CB8AC3E}">
        <p14:creationId xmlns:p14="http://schemas.microsoft.com/office/powerpoint/2010/main" xmlns="" val="2930225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CMS Policy &amp; Procedures</a:t>
            </a:r>
          </a:p>
        </p:txBody>
      </p:sp>
      <p:sp>
        <p:nvSpPr>
          <p:cNvPr id="3" name="Subtitle 2"/>
          <p:cNvSpPr>
            <a:spLocks noGrp="1"/>
          </p:cNvSpPr>
          <p:nvPr>
            <p:ph type="subTitle" idx="1"/>
          </p:nvPr>
        </p:nvSpPr>
        <p:spPr/>
        <p:txBody>
          <a:bodyPr/>
          <a:lstStyle/>
          <a:p>
            <a:r>
              <a:rPr lang="en-US" dirty="0"/>
              <a:t>Chris </a:t>
            </a:r>
            <a:r>
              <a:rPr lang="en-US" dirty="0" err="1"/>
              <a:t>Breitbach</a:t>
            </a:r>
            <a:r>
              <a:rPr lang="en-US" dirty="0"/>
              <a:t> &amp; Lance Ross</a:t>
            </a:r>
          </a:p>
        </p:txBody>
      </p:sp>
    </p:spTree>
    <p:extLst>
      <p:ext uri="{BB962C8B-B14F-4D97-AF65-F5344CB8AC3E}">
        <p14:creationId xmlns:p14="http://schemas.microsoft.com/office/powerpoint/2010/main" xmlns="" val="339756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your homework</a:t>
            </a:r>
          </a:p>
        </p:txBody>
      </p:sp>
      <p:sp>
        <p:nvSpPr>
          <p:cNvPr id="4" name="Content Placeholder 3"/>
          <p:cNvSpPr>
            <a:spLocks noGrp="1"/>
          </p:cNvSpPr>
          <p:nvPr>
            <p:ph sz="half" idx="2"/>
          </p:nvPr>
        </p:nvSpPr>
        <p:spPr/>
        <p:txBody>
          <a:bodyPr/>
          <a:lstStyle/>
          <a:p>
            <a:r>
              <a:rPr lang="en-US" dirty="0"/>
              <a:t>CMS Conditions of Participation &amp; Accreditation Organizations Crosswalk</a:t>
            </a:r>
          </a:p>
          <a:p>
            <a:pPr marL="0" indent="0">
              <a:buNone/>
            </a:pPr>
            <a:endParaRPr lang="en-US" dirty="0"/>
          </a:p>
        </p:txBody>
      </p:sp>
      <p:pic>
        <p:nvPicPr>
          <p:cNvPr id="2050" name="Picture 2" descr="Image result for checklist"/>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1891335"/>
            <a:ext cx="5181600" cy="42199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29188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a:t>
            </a:r>
          </a:p>
        </p:txBody>
      </p:sp>
      <p:sp>
        <p:nvSpPr>
          <p:cNvPr id="3" name="Content Placeholder 2"/>
          <p:cNvSpPr>
            <a:spLocks noGrp="1"/>
          </p:cNvSpPr>
          <p:nvPr>
            <p:ph idx="1"/>
          </p:nvPr>
        </p:nvSpPr>
        <p:spPr/>
        <p:txBody>
          <a:bodyPr>
            <a:normAutofit/>
          </a:bodyPr>
          <a:lstStyle/>
          <a:p>
            <a:endParaRPr lang="en-US" dirty="0"/>
          </a:p>
          <a:p>
            <a:r>
              <a:rPr lang="en-US" dirty="0"/>
              <a:t>Hazard vulnerability analysis (HVA) and risk assessment are systematic approaches to identifying hazards or risks that are most likely to have an impact on a healthcare facility and the surrounding community.</a:t>
            </a:r>
          </a:p>
          <a:p>
            <a:endParaRPr lang="en-US" dirty="0"/>
          </a:p>
          <a:p>
            <a:r>
              <a:rPr lang="en-US" dirty="0"/>
              <a:t>From the HVA create policies and procedures based on that risk assessment, so documented emergency plans—like the Emergency Operations Plan (EOP) or Continuity of Operations Plan (COOP)—respond to identified needs.</a:t>
            </a:r>
          </a:p>
          <a:p>
            <a:pPr marL="0" indent="0">
              <a:buNone/>
            </a:pPr>
            <a:endParaRPr lang="en-US" dirty="0"/>
          </a:p>
          <a:p>
            <a:endParaRPr lang="en-US" dirty="0"/>
          </a:p>
        </p:txBody>
      </p:sp>
    </p:spTree>
    <p:extLst>
      <p:ext uri="{BB962C8B-B14F-4D97-AF65-F5344CB8AC3E}">
        <p14:creationId xmlns:p14="http://schemas.microsoft.com/office/powerpoint/2010/main" xmlns="" val="3269228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Hazards Planning</a:t>
            </a:r>
          </a:p>
        </p:txBody>
      </p:sp>
      <p:sp>
        <p:nvSpPr>
          <p:cNvPr id="3" name="Content Placeholder 2"/>
          <p:cNvSpPr>
            <a:spLocks noGrp="1"/>
          </p:cNvSpPr>
          <p:nvPr>
            <p:ph idx="1"/>
          </p:nvPr>
        </p:nvSpPr>
        <p:spPr/>
        <p:txBody>
          <a:bodyPr>
            <a:normAutofit fontScale="85000" lnSpcReduction="20000"/>
          </a:bodyPr>
          <a:lstStyle/>
          <a:p>
            <a:r>
              <a:rPr lang="en-US" dirty="0"/>
              <a:t>Facilities are expected to develop an emergency preparedness plan that is based on the facility-based and community-based risk assessment using an “all-hazards” approach. </a:t>
            </a:r>
          </a:p>
          <a:p>
            <a:r>
              <a:rPr lang="en-US" dirty="0"/>
              <a:t>Facilities must document both risk assessments. An example consideration may include, but is not limited to, natural disasters prevalent in a facility’s geographic region such as wildfires, tornados, flooding, etc. </a:t>
            </a:r>
          </a:p>
          <a:p>
            <a:r>
              <a:rPr lang="en-US" dirty="0"/>
              <a:t>An all-hazards approach is an integrated approach to emergency preparedness planning that focuses on capacities and capabilities that are critical to preparedness for a full spectrum of emergencies or disasters.</a:t>
            </a:r>
          </a:p>
          <a:p>
            <a:r>
              <a:rPr lang="en-US" dirty="0"/>
              <a:t>This approach is specific to the location of the facility considering the types of hazards most likely to occur in the area. </a:t>
            </a:r>
          </a:p>
          <a:p>
            <a:r>
              <a:rPr lang="en-US" dirty="0"/>
              <a:t>Thus, all-hazards planning does not specifically address every possible threat or risk but ensures the facility will have the capacity to address a broad range of related emergencies. </a:t>
            </a:r>
          </a:p>
        </p:txBody>
      </p:sp>
    </p:spTree>
    <p:extLst>
      <p:ext uri="{BB962C8B-B14F-4D97-AF65-F5344CB8AC3E}">
        <p14:creationId xmlns:p14="http://schemas.microsoft.com/office/powerpoint/2010/main" xmlns="" val="2282693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Considerations </a:t>
            </a:r>
          </a:p>
        </p:txBody>
      </p:sp>
      <p:sp>
        <p:nvSpPr>
          <p:cNvPr id="3" name="Content Placeholder 2"/>
          <p:cNvSpPr>
            <a:spLocks noGrp="1"/>
          </p:cNvSpPr>
          <p:nvPr>
            <p:ph idx="1"/>
          </p:nvPr>
        </p:nvSpPr>
        <p:spPr/>
        <p:txBody>
          <a:bodyPr>
            <a:normAutofit fontScale="92500" lnSpcReduction="10000"/>
          </a:bodyPr>
          <a:lstStyle/>
          <a:p>
            <a:r>
              <a:rPr lang="en-US" dirty="0"/>
              <a:t>Identification of all business functions essential to the facility’s operations that should be continued during an emergency</a:t>
            </a:r>
          </a:p>
          <a:p>
            <a:r>
              <a:rPr lang="en-US" dirty="0"/>
              <a:t>Identification of all risks or emergencies that the facility may reasonably expect to confront</a:t>
            </a:r>
          </a:p>
          <a:p>
            <a:r>
              <a:rPr lang="en-US" dirty="0"/>
              <a:t>Identification of all contingencies for which the facility should plan</a:t>
            </a:r>
          </a:p>
          <a:p>
            <a:r>
              <a:rPr lang="en-US" dirty="0"/>
              <a:t>Consideration of the facility’s location</a:t>
            </a:r>
          </a:p>
          <a:p>
            <a:r>
              <a:rPr lang="en-US" dirty="0"/>
              <a:t>Assessment of the extent to which natural or man-made emergencies may cause the facility to cease or limit operations</a:t>
            </a:r>
          </a:p>
          <a:p>
            <a:r>
              <a:rPr lang="en-US" dirty="0"/>
              <a:t>Determination of what arrangements may be necessary with other health care facilities, or other entities that might be needed to ensure that essential services could be provided during an emergency.</a:t>
            </a:r>
          </a:p>
        </p:txBody>
      </p:sp>
    </p:spTree>
    <p:extLst>
      <p:ext uri="{BB962C8B-B14F-4D97-AF65-F5344CB8AC3E}">
        <p14:creationId xmlns:p14="http://schemas.microsoft.com/office/powerpoint/2010/main" xmlns="" val="2052992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stay and when to go triggers</a:t>
            </a:r>
          </a:p>
        </p:txBody>
      </p:sp>
      <p:pic>
        <p:nvPicPr>
          <p:cNvPr id="4" name="Picture 3"/>
          <p:cNvPicPr>
            <a:picLocks noChangeAspect="1"/>
          </p:cNvPicPr>
          <p:nvPr/>
        </p:nvPicPr>
        <p:blipFill>
          <a:blip r:embed="rId2" cstate="print"/>
          <a:stretch>
            <a:fillRect/>
          </a:stretch>
        </p:blipFill>
        <p:spPr>
          <a:xfrm>
            <a:off x="969645" y="0"/>
            <a:ext cx="10252710" cy="6858000"/>
          </a:xfrm>
          <a:prstGeom prst="rect">
            <a:avLst/>
          </a:prstGeom>
        </p:spPr>
      </p:pic>
    </p:spTree>
    <p:extLst>
      <p:ext uri="{BB962C8B-B14F-4D97-AF65-F5344CB8AC3E}">
        <p14:creationId xmlns:p14="http://schemas.microsoft.com/office/powerpoint/2010/main" xmlns="" val="165520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a:t>
            </a:r>
          </a:p>
        </p:txBody>
      </p:sp>
      <p:pic>
        <p:nvPicPr>
          <p:cNvPr id="1026" name="Picture 2" descr="Image result for eventide moorhead m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0" y="1452563"/>
            <a:ext cx="10858500" cy="39528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05018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3741492" y="1374165"/>
            <a:ext cx="4593616" cy="4386580"/>
          </a:xfrm>
          <a:prstGeom prst="rect">
            <a:avLst/>
          </a:prstGeom>
        </p:spPr>
      </p:pic>
    </p:spTree>
    <p:extLst>
      <p:ext uri="{BB962C8B-B14F-4D97-AF65-F5344CB8AC3E}">
        <p14:creationId xmlns:p14="http://schemas.microsoft.com/office/powerpoint/2010/main" xmlns="" val="635571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5651971" y="1558803"/>
            <a:ext cx="6727598" cy="5045699"/>
          </a:xfrm>
          <a:prstGeom prst="rect">
            <a:avLst/>
          </a:prstGeom>
        </p:spPr>
      </p:pic>
      <p:sp>
        <p:nvSpPr>
          <p:cNvPr id="2" name="Title 1"/>
          <p:cNvSpPr>
            <a:spLocks noGrp="1"/>
          </p:cNvSpPr>
          <p:nvPr>
            <p:ph type="title"/>
          </p:nvPr>
        </p:nvSpPr>
        <p:spPr/>
        <p:txBody>
          <a:bodyPr/>
          <a:lstStyle/>
          <a:p>
            <a:r>
              <a:rPr lang="en-US" dirty="0"/>
              <a:t>The Final Rule</a:t>
            </a:r>
          </a:p>
        </p:txBody>
      </p:sp>
      <p:sp>
        <p:nvSpPr>
          <p:cNvPr id="3" name="Content Placeholder 2"/>
          <p:cNvSpPr>
            <a:spLocks noGrp="1"/>
          </p:cNvSpPr>
          <p:nvPr>
            <p:ph idx="1"/>
          </p:nvPr>
        </p:nvSpPr>
        <p:spPr>
          <a:xfrm>
            <a:off x="838200" y="1825625"/>
            <a:ext cx="4969119" cy="4351338"/>
          </a:xfrm>
        </p:spPr>
        <p:txBody>
          <a:bodyPr/>
          <a:lstStyle/>
          <a:p>
            <a:r>
              <a:rPr lang="en-US" dirty="0"/>
              <a:t>Increase patient safety during emergencies</a:t>
            </a:r>
          </a:p>
          <a:p>
            <a:r>
              <a:rPr lang="en-US" dirty="0"/>
              <a:t>Establish consistent emergency preparedness requirements across provider and supplier types</a:t>
            </a:r>
          </a:p>
          <a:p>
            <a:r>
              <a:rPr lang="en-US" dirty="0"/>
              <a:t>Establish a more coordinated response to natural and man-made disasters</a:t>
            </a:r>
          </a:p>
        </p:txBody>
      </p:sp>
    </p:spTree>
    <p:extLst>
      <p:ext uri="{BB962C8B-B14F-4D97-AF65-F5344CB8AC3E}">
        <p14:creationId xmlns:p14="http://schemas.microsoft.com/office/powerpoint/2010/main" xmlns="" val="2735142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Important to Remember</a:t>
            </a:r>
          </a:p>
        </p:txBody>
      </p:sp>
      <p:sp>
        <p:nvSpPr>
          <p:cNvPr id="5" name="Content Placeholder 4"/>
          <p:cNvSpPr>
            <a:spLocks noGrp="1"/>
          </p:cNvSpPr>
          <p:nvPr>
            <p:ph sz="half" idx="1"/>
          </p:nvPr>
        </p:nvSpPr>
        <p:spPr>
          <a:xfrm>
            <a:off x="838200" y="2722441"/>
            <a:ext cx="5181600" cy="2460625"/>
          </a:xfrm>
        </p:spPr>
        <p:txBody>
          <a:bodyPr/>
          <a:lstStyle/>
          <a:p>
            <a:pPr marL="0" indent="0">
              <a:buNone/>
            </a:pPr>
            <a:r>
              <a:rPr lang="en-US" dirty="0"/>
              <a:t>The requirements do not prescribe or mandate specific technology or tools, nor do they include detailed requirements for how facilities should write their emergency preparedness plans</a:t>
            </a:r>
          </a:p>
          <a:p>
            <a:pPr marL="0" indent="0">
              <a:buNone/>
            </a:pPr>
            <a:endParaRPr lang="en-US" dirty="0"/>
          </a:p>
        </p:txBody>
      </p:sp>
      <p:pic>
        <p:nvPicPr>
          <p:cNvPr id="1026" name="Picture 2" descr="Image result for remember"/>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72200" y="2214721"/>
            <a:ext cx="5181600" cy="35731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11707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Policies &amp; Procedures		</a:t>
            </a:r>
          </a:p>
        </p:txBody>
      </p:sp>
      <p:sp>
        <p:nvSpPr>
          <p:cNvPr id="3" name="Content Placeholder 2"/>
          <p:cNvSpPr>
            <a:spLocks noGrp="1"/>
          </p:cNvSpPr>
          <p:nvPr>
            <p:ph idx="1"/>
          </p:nvPr>
        </p:nvSpPr>
        <p:spPr/>
        <p:txBody>
          <a:bodyPr/>
          <a:lstStyle/>
          <a:p>
            <a:r>
              <a:rPr lang="en-US" dirty="0"/>
              <a:t>Written policies and procedures are critical in the day to day operations of any organization.  </a:t>
            </a:r>
          </a:p>
          <a:p>
            <a:r>
              <a:rPr lang="en-US" dirty="0"/>
              <a:t>They influence and determine all major decisions and actions, and all activities that take place within the facility.  </a:t>
            </a:r>
          </a:p>
          <a:p>
            <a:r>
              <a:rPr lang="en-US" dirty="0"/>
              <a:t>Together, these documents ensure that operational requirements and guiding principles translate into steps that result in successful outcomes</a:t>
            </a:r>
          </a:p>
        </p:txBody>
      </p:sp>
    </p:spTree>
    <p:extLst>
      <p:ext uri="{BB962C8B-B14F-4D97-AF65-F5344CB8AC3E}">
        <p14:creationId xmlns:p14="http://schemas.microsoft.com/office/powerpoint/2010/main" xmlns="" val="2109873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386000" y="883578"/>
            <a:ext cx="11373907" cy="5070296"/>
          </a:xfrm>
          <a:prstGeom prst="rect">
            <a:avLst/>
          </a:prstGeom>
        </p:spPr>
      </p:pic>
    </p:spTree>
    <p:extLst>
      <p:ext uri="{BB962C8B-B14F-4D97-AF65-F5344CB8AC3E}">
        <p14:creationId xmlns:p14="http://schemas.microsoft.com/office/powerpoint/2010/main" xmlns="" val="1850992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Important to Remember</a:t>
            </a:r>
          </a:p>
        </p:txBody>
      </p:sp>
      <p:sp>
        <p:nvSpPr>
          <p:cNvPr id="5" name="Content Placeholder 4"/>
          <p:cNvSpPr>
            <a:spLocks noGrp="1"/>
          </p:cNvSpPr>
          <p:nvPr>
            <p:ph sz="half" idx="1"/>
          </p:nvPr>
        </p:nvSpPr>
        <p:spPr>
          <a:xfrm>
            <a:off x="838200" y="2722441"/>
            <a:ext cx="5181600" cy="2460625"/>
          </a:xfrm>
        </p:spPr>
        <p:txBody>
          <a:bodyPr/>
          <a:lstStyle/>
          <a:p>
            <a:pPr marL="0" indent="0">
              <a:buNone/>
            </a:pPr>
            <a:r>
              <a:rPr lang="en-US" dirty="0"/>
              <a:t>The requirements do not prescribe or mandate specific technology or tools, nor do they include detailed requirements for how facilities should write their emergency preparedness plans</a:t>
            </a:r>
          </a:p>
          <a:p>
            <a:pPr marL="0" indent="0">
              <a:buNone/>
            </a:pPr>
            <a:endParaRPr lang="en-US" dirty="0"/>
          </a:p>
        </p:txBody>
      </p:sp>
      <p:pic>
        <p:nvPicPr>
          <p:cNvPr id="1026" name="Picture 2" descr="Image result for remember"/>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72200" y="2214721"/>
            <a:ext cx="5181600" cy="35731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72080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Important to remember</a:t>
            </a:r>
          </a:p>
        </p:txBody>
      </p:sp>
      <p:sp>
        <p:nvSpPr>
          <p:cNvPr id="6" name="Content Placeholder 5"/>
          <p:cNvSpPr>
            <a:spLocks noGrp="1"/>
          </p:cNvSpPr>
          <p:nvPr>
            <p:ph idx="1"/>
          </p:nvPr>
        </p:nvSpPr>
        <p:spPr/>
        <p:txBody>
          <a:bodyPr/>
          <a:lstStyle/>
          <a:p>
            <a:pPr marL="0" indent="0">
              <a:buNone/>
            </a:pPr>
            <a:r>
              <a:rPr lang="en-US" dirty="0"/>
              <a:t>“We are not requiring a specific format for the manner in which a facility should have their Emergency Plans documented. Upon survey, a facility must be able to provide documentation of the policies and procedures and show surveyors where the policies and procedures are located.”</a:t>
            </a:r>
          </a:p>
        </p:txBody>
      </p:sp>
    </p:spTree>
    <p:extLst>
      <p:ext uri="{BB962C8B-B14F-4D97-AF65-F5344CB8AC3E}">
        <p14:creationId xmlns:p14="http://schemas.microsoft.com/office/powerpoint/2010/main" xmlns="" val="2169561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the Rule</a:t>
            </a:r>
          </a:p>
        </p:txBody>
      </p:sp>
      <p:sp>
        <p:nvSpPr>
          <p:cNvPr id="3" name="Content Placeholder 2"/>
          <p:cNvSpPr>
            <a:spLocks noGrp="1"/>
          </p:cNvSpPr>
          <p:nvPr>
            <p:ph idx="1"/>
          </p:nvPr>
        </p:nvSpPr>
        <p:spPr/>
        <p:txBody>
          <a:bodyPr/>
          <a:lstStyle/>
          <a:p>
            <a:pPr marL="0" indent="0">
              <a:buNone/>
            </a:pPr>
            <a:r>
              <a:rPr lang="en-US" dirty="0"/>
              <a:t>The rule addresses the three key essentials necessary for maintaining access to health care services during emergencies:</a:t>
            </a:r>
          </a:p>
          <a:p>
            <a:r>
              <a:rPr lang="en-US" dirty="0"/>
              <a:t>Safeguarding human resources</a:t>
            </a:r>
          </a:p>
          <a:p>
            <a:r>
              <a:rPr lang="en-US" dirty="0"/>
              <a:t>Maintaining business continuity</a:t>
            </a:r>
          </a:p>
          <a:p>
            <a:r>
              <a:rPr lang="en-US" dirty="0"/>
              <a:t>Protecting physical resources</a:t>
            </a:r>
          </a:p>
          <a:p>
            <a:pPr marL="0" indent="0">
              <a:buNone/>
            </a:pPr>
            <a:endParaRPr lang="en-US" dirty="0"/>
          </a:p>
        </p:txBody>
      </p:sp>
    </p:spTree>
    <p:extLst>
      <p:ext uri="{BB962C8B-B14F-4D97-AF65-F5344CB8AC3E}">
        <p14:creationId xmlns:p14="http://schemas.microsoft.com/office/powerpoint/2010/main" xmlns="" val="503399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a:t>
            </a:r>
          </a:p>
        </p:txBody>
      </p:sp>
      <p:sp>
        <p:nvSpPr>
          <p:cNvPr id="3" name="Content Placeholder 2"/>
          <p:cNvSpPr>
            <a:spLocks noGrp="1"/>
          </p:cNvSpPr>
          <p:nvPr>
            <p:ph idx="1"/>
          </p:nvPr>
        </p:nvSpPr>
        <p:spPr>
          <a:xfrm>
            <a:off x="838200" y="1825625"/>
            <a:ext cx="7061688" cy="4351338"/>
          </a:xfrm>
        </p:spPr>
        <p:txBody>
          <a:bodyPr>
            <a:normAutofit lnSpcReduction="10000"/>
          </a:bodyPr>
          <a:lstStyle/>
          <a:p>
            <a:r>
              <a:rPr lang="en-US" dirty="0"/>
              <a:t>Past events have identified that the patchwork of laws, guidelines, and standards related to emergency preparedness in health care falls short of the requirements necessary for providers and suppliers to be adequately prepared for a disaster</a:t>
            </a:r>
          </a:p>
          <a:p>
            <a:r>
              <a:rPr lang="en-US" dirty="0"/>
              <a:t>Because of that, various executive orders and legislative acts helped set the stage for what CMS expects from providers and suppliers with regard to their roles in a more unified emergency preparedness system</a:t>
            </a:r>
          </a:p>
        </p:txBody>
      </p:sp>
      <p:pic>
        <p:nvPicPr>
          <p:cNvPr id="3074" name="Picture 2" descr="Image result for why"/>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41023" y="2365429"/>
            <a:ext cx="4258510" cy="27785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87036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a:t>
            </a:r>
          </a:p>
        </p:txBody>
      </p:sp>
      <p:sp>
        <p:nvSpPr>
          <p:cNvPr id="3" name="Content Placeholder 2"/>
          <p:cNvSpPr>
            <a:spLocks noGrp="1"/>
          </p:cNvSpPr>
          <p:nvPr>
            <p:ph sz="half" idx="1"/>
          </p:nvPr>
        </p:nvSpPr>
        <p:spPr/>
        <p:txBody>
          <a:bodyPr>
            <a:normAutofit fontScale="85000" lnSpcReduction="10000"/>
          </a:bodyPr>
          <a:lstStyle/>
          <a:p>
            <a:r>
              <a:rPr lang="en-US" dirty="0"/>
              <a:t>Need for additional health care personnel due to patient surge</a:t>
            </a:r>
          </a:p>
          <a:p>
            <a:r>
              <a:rPr lang="en-US" dirty="0"/>
              <a:t>Shortages in medical equipment</a:t>
            </a:r>
          </a:p>
          <a:p>
            <a:r>
              <a:rPr lang="en-US" dirty="0"/>
              <a:t>Challenged accountability of patients</a:t>
            </a:r>
          </a:p>
          <a:p>
            <a:r>
              <a:rPr lang="en-US" dirty="0"/>
              <a:t>Lack of integrated volunteer response</a:t>
            </a:r>
          </a:p>
          <a:p>
            <a:r>
              <a:rPr lang="en-US" dirty="0"/>
              <a:t>Lack of clarity regarding authorities</a:t>
            </a:r>
          </a:p>
          <a:p>
            <a:r>
              <a:rPr lang="en-US" dirty="0"/>
              <a:t>Need for evacuation planning</a:t>
            </a:r>
          </a:p>
          <a:p>
            <a:r>
              <a:rPr lang="en-US" dirty="0"/>
              <a:t>Challenges with emergency funding and payment mechanisms</a:t>
            </a:r>
          </a:p>
          <a:p>
            <a:r>
              <a:rPr lang="en-US" dirty="0"/>
              <a:t>Need for functional triage centers and shelters</a:t>
            </a:r>
          </a:p>
        </p:txBody>
      </p:sp>
      <p:sp>
        <p:nvSpPr>
          <p:cNvPr id="5" name="Content Placeholder 4"/>
          <p:cNvSpPr>
            <a:spLocks noGrp="1"/>
          </p:cNvSpPr>
          <p:nvPr>
            <p:ph sz="half" idx="2"/>
          </p:nvPr>
        </p:nvSpPr>
        <p:spPr/>
        <p:txBody>
          <a:bodyPr>
            <a:normAutofit fontScale="85000" lnSpcReduction="10000"/>
          </a:bodyPr>
          <a:lstStyle/>
          <a:p>
            <a:r>
              <a:rPr lang="en-US" dirty="0"/>
              <a:t>Challenges in sharing patient information</a:t>
            </a:r>
          </a:p>
          <a:p>
            <a:r>
              <a:rPr lang="en-US" dirty="0"/>
              <a:t>Overall poor communication</a:t>
            </a:r>
          </a:p>
          <a:p>
            <a:r>
              <a:rPr lang="en-US" dirty="0"/>
              <a:t>Failure to identify infectious disease</a:t>
            </a:r>
          </a:p>
          <a:p>
            <a:r>
              <a:rPr lang="en-US" dirty="0"/>
              <a:t>Challenges with isolation setup and triage</a:t>
            </a:r>
          </a:p>
          <a:p>
            <a:r>
              <a:rPr lang="en-US" dirty="0"/>
              <a:t>EMTALA uncertainty</a:t>
            </a:r>
          </a:p>
          <a:p>
            <a:r>
              <a:rPr lang="en-US" dirty="0"/>
              <a:t>PPE shortage</a:t>
            </a:r>
          </a:p>
          <a:p>
            <a:r>
              <a:rPr lang="en-US" dirty="0"/>
              <a:t>Gaps in staff training and education</a:t>
            </a:r>
          </a:p>
          <a:p>
            <a:endParaRPr lang="en-US" dirty="0"/>
          </a:p>
        </p:txBody>
      </p:sp>
    </p:spTree>
    <p:extLst>
      <p:ext uri="{BB962C8B-B14F-4D97-AF65-F5344CB8AC3E}">
        <p14:creationId xmlns:p14="http://schemas.microsoft.com/office/powerpoint/2010/main" xmlns="" val="1490175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Policies &amp; Procedures	</a:t>
            </a:r>
          </a:p>
        </p:txBody>
      </p:sp>
      <p:sp>
        <p:nvSpPr>
          <p:cNvPr id="3" name="Content Placeholder 2"/>
          <p:cNvSpPr>
            <a:spLocks noGrp="1"/>
          </p:cNvSpPr>
          <p:nvPr>
            <p:ph idx="1"/>
          </p:nvPr>
        </p:nvSpPr>
        <p:spPr/>
        <p:txBody>
          <a:bodyPr/>
          <a:lstStyle/>
          <a:p>
            <a:r>
              <a:rPr lang="en-US" dirty="0"/>
              <a:t>The general components of the policies and procedures requirement include:</a:t>
            </a:r>
          </a:p>
          <a:p>
            <a:r>
              <a:rPr lang="en-US" dirty="0"/>
              <a:t>Develop and implement policies and procedures based on the emergency plan &amp; risk assessment</a:t>
            </a:r>
          </a:p>
          <a:p>
            <a:r>
              <a:rPr lang="en-US" dirty="0"/>
              <a:t>Ensure the policies and procedures address a range of issues including subsistence needs, evacuation plans, procedures for sheltering in place, tracking patients and staff during an emergency</a:t>
            </a:r>
          </a:p>
          <a:p>
            <a:r>
              <a:rPr lang="en-US" dirty="0"/>
              <a:t>Review and update policies and procedures at least </a:t>
            </a:r>
            <a:r>
              <a:rPr lang="en-US" dirty="0" err="1"/>
              <a:t>annaually</a:t>
            </a:r>
            <a:endParaRPr lang="en-US" dirty="0"/>
          </a:p>
          <a:p>
            <a:endParaRPr lang="en-US" dirty="0"/>
          </a:p>
        </p:txBody>
      </p:sp>
    </p:spTree>
    <p:extLst>
      <p:ext uri="{BB962C8B-B14F-4D97-AF65-F5344CB8AC3E}">
        <p14:creationId xmlns:p14="http://schemas.microsoft.com/office/powerpoint/2010/main" xmlns="" val="2639078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799</Words>
  <Application>Microsoft Office PowerPoint</Application>
  <PresentationFormat>Custom</PresentationFormat>
  <Paragraphs>67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CMS Policy &amp; Procedures</vt:lpstr>
      <vt:lpstr>Policies &amp; Procedures  </vt:lpstr>
      <vt:lpstr>Slide 3</vt:lpstr>
      <vt:lpstr>Important to Remember</vt:lpstr>
      <vt:lpstr>Important to remember</vt:lpstr>
      <vt:lpstr>Purpose of the Rule</vt:lpstr>
      <vt:lpstr>Why?</vt:lpstr>
      <vt:lpstr>Why?</vt:lpstr>
      <vt:lpstr>Policies &amp; Procedures </vt:lpstr>
      <vt:lpstr>Do your homework</vt:lpstr>
      <vt:lpstr>Risk Assessment</vt:lpstr>
      <vt:lpstr>All Hazards Planning</vt:lpstr>
      <vt:lpstr>Planning Considerations </vt:lpstr>
      <vt:lpstr>When to stay and when to go triggers</vt:lpstr>
      <vt:lpstr>Best Practice</vt:lpstr>
      <vt:lpstr>Slide 16</vt:lpstr>
      <vt:lpstr>The Final Rule</vt:lpstr>
      <vt:lpstr>Important to Remember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Lance Ross</dc:creator>
  <cp:lastModifiedBy>Renter</cp:lastModifiedBy>
  <cp:revision>13</cp:revision>
  <dcterms:created xsi:type="dcterms:W3CDTF">2017-09-25T11:23:25Z</dcterms:created>
  <dcterms:modified xsi:type="dcterms:W3CDTF">2017-09-25T15:57:10Z</dcterms:modified>
</cp:coreProperties>
</file>