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1"/>
  </p:handoutMasterIdLst>
  <p:sldIdLst>
    <p:sldId id="277" r:id="rId2"/>
    <p:sldId id="268" r:id="rId3"/>
    <p:sldId id="278" r:id="rId4"/>
    <p:sldId id="273" r:id="rId5"/>
    <p:sldId id="274" r:id="rId6"/>
    <p:sldId id="276" r:id="rId7"/>
    <p:sldId id="271" r:id="rId8"/>
    <p:sldId id="272" r:id="rId9"/>
    <p:sldId id="261" r:id="rId10"/>
    <p:sldId id="256" r:id="rId11"/>
    <p:sldId id="257" r:id="rId12"/>
    <p:sldId id="258" r:id="rId13"/>
    <p:sldId id="259" r:id="rId14"/>
    <p:sldId id="279" r:id="rId15"/>
    <p:sldId id="262" r:id="rId16"/>
    <p:sldId id="263" r:id="rId17"/>
    <p:sldId id="281" r:id="rId18"/>
    <p:sldId id="305" r:id="rId19"/>
    <p:sldId id="307" r:id="rId20"/>
    <p:sldId id="310" r:id="rId21"/>
    <p:sldId id="311" r:id="rId22"/>
    <p:sldId id="306" r:id="rId23"/>
    <p:sldId id="308" r:id="rId24"/>
    <p:sldId id="309" r:id="rId25"/>
    <p:sldId id="266" r:id="rId26"/>
    <p:sldId id="282" r:id="rId27"/>
    <p:sldId id="264" r:id="rId28"/>
    <p:sldId id="265" r:id="rId29"/>
    <p:sldId id="294" r:id="rId30"/>
    <p:sldId id="295" r:id="rId31"/>
    <p:sldId id="285" r:id="rId32"/>
    <p:sldId id="302" r:id="rId33"/>
    <p:sldId id="303" r:id="rId34"/>
    <p:sldId id="304" r:id="rId35"/>
    <p:sldId id="298" r:id="rId36"/>
    <p:sldId id="301" r:id="rId37"/>
    <p:sldId id="300" r:id="rId38"/>
    <p:sldId id="275" r:id="rId39"/>
    <p:sldId id="312"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72FFAA2-91E0-477A-A928-AF65D7CD7BAE}" type="datetimeFigureOut">
              <a:rPr lang="en-US" smtClean="0"/>
              <a:t>9/20/2017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A1EA4B2-7421-4E61-81E0-EAA95B4339DA}" type="slidenum">
              <a:rPr lang="en-US" smtClean="0"/>
              <a:t>‹#›</a:t>
            </a:fld>
            <a:endParaRPr lang="en-US"/>
          </a:p>
        </p:txBody>
      </p:sp>
    </p:spTree>
    <p:extLst>
      <p:ext uri="{BB962C8B-B14F-4D97-AF65-F5344CB8AC3E}">
        <p14:creationId xmlns:p14="http://schemas.microsoft.com/office/powerpoint/2010/main" val="2962361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38262C-9AEF-4655-9991-3FBF62107959}"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D496D-1742-4CE4-B58A-518AF7DE3988}" type="slidenum">
              <a:rPr lang="en-US" smtClean="0"/>
              <a:t>‹#›</a:t>
            </a:fld>
            <a:endParaRPr lang="en-US"/>
          </a:p>
        </p:txBody>
      </p:sp>
    </p:spTree>
    <p:extLst>
      <p:ext uri="{BB962C8B-B14F-4D97-AF65-F5344CB8AC3E}">
        <p14:creationId xmlns:p14="http://schemas.microsoft.com/office/powerpoint/2010/main" val="277187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8262C-9AEF-4655-9991-3FBF62107959}"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D496D-1742-4CE4-B58A-518AF7DE3988}" type="slidenum">
              <a:rPr lang="en-US" smtClean="0"/>
              <a:t>‹#›</a:t>
            </a:fld>
            <a:endParaRPr lang="en-US"/>
          </a:p>
        </p:txBody>
      </p:sp>
    </p:spTree>
    <p:extLst>
      <p:ext uri="{BB962C8B-B14F-4D97-AF65-F5344CB8AC3E}">
        <p14:creationId xmlns:p14="http://schemas.microsoft.com/office/powerpoint/2010/main" val="16431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8262C-9AEF-4655-9991-3FBF62107959}"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D496D-1742-4CE4-B58A-518AF7DE3988}" type="slidenum">
              <a:rPr lang="en-US" smtClean="0"/>
              <a:t>‹#›</a:t>
            </a:fld>
            <a:endParaRPr lang="en-US"/>
          </a:p>
        </p:txBody>
      </p:sp>
    </p:spTree>
    <p:extLst>
      <p:ext uri="{BB962C8B-B14F-4D97-AF65-F5344CB8AC3E}">
        <p14:creationId xmlns:p14="http://schemas.microsoft.com/office/powerpoint/2010/main" val="240828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8262C-9AEF-4655-9991-3FBF62107959}"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D496D-1742-4CE4-B58A-518AF7DE3988}" type="slidenum">
              <a:rPr lang="en-US" smtClean="0"/>
              <a:t>‹#›</a:t>
            </a:fld>
            <a:endParaRPr lang="en-US"/>
          </a:p>
        </p:txBody>
      </p:sp>
    </p:spTree>
    <p:extLst>
      <p:ext uri="{BB962C8B-B14F-4D97-AF65-F5344CB8AC3E}">
        <p14:creationId xmlns:p14="http://schemas.microsoft.com/office/powerpoint/2010/main" val="361691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38262C-9AEF-4655-9991-3FBF62107959}"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D496D-1742-4CE4-B58A-518AF7DE3988}" type="slidenum">
              <a:rPr lang="en-US" smtClean="0"/>
              <a:t>‹#›</a:t>
            </a:fld>
            <a:endParaRPr lang="en-US"/>
          </a:p>
        </p:txBody>
      </p:sp>
    </p:spTree>
    <p:extLst>
      <p:ext uri="{BB962C8B-B14F-4D97-AF65-F5344CB8AC3E}">
        <p14:creationId xmlns:p14="http://schemas.microsoft.com/office/powerpoint/2010/main" val="14275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38262C-9AEF-4655-9991-3FBF62107959}"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D496D-1742-4CE4-B58A-518AF7DE3988}" type="slidenum">
              <a:rPr lang="en-US" smtClean="0"/>
              <a:t>‹#›</a:t>
            </a:fld>
            <a:endParaRPr lang="en-US"/>
          </a:p>
        </p:txBody>
      </p:sp>
    </p:spTree>
    <p:extLst>
      <p:ext uri="{BB962C8B-B14F-4D97-AF65-F5344CB8AC3E}">
        <p14:creationId xmlns:p14="http://schemas.microsoft.com/office/powerpoint/2010/main" val="164988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38262C-9AEF-4655-9991-3FBF62107959}" type="datetimeFigureOut">
              <a:rPr lang="en-US" smtClean="0"/>
              <a:t>9/20/2017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5D496D-1742-4CE4-B58A-518AF7DE3988}" type="slidenum">
              <a:rPr lang="en-US" smtClean="0"/>
              <a:t>‹#›</a:t>
            </a:fld>
            <a:endParaRPr lang="en-US"/>
          </a:p>
        </p:txBody>
      </p:sp>
    </p:spTree>
    <p:extLst>
      <p:ext uri="{BB962C8B-B14F-4D97-AF65-F5344CB8AC3E}">
        <p14:creationId xmlns:p14="http://schemas.microsoft.com/office/powerpoint/2010/main" val="225087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38262C-9AEF-4655-9991-3FBF62107959}" type="datetimeFigureOut">
              <a:rPr lang="en-US" smtClean="0"/>
              <a:t>9/20/2017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5D496D-1742-4CE4-B58A-518AF7DE3988}" type="slidenum">
              <a:rPr lang="en-US" smtClean="0"/>
              <a:t>‹#›</a:t>
            </a:fld>
            <a:endParaRPr lang="en-US"/>
          </a:p>
        </p:txBody>
      </p:sp>
    </p:spTree>
    <p:extLst>
      <p:ext uri="{BB962C8B-B14F-4D97-AF65-F5344CB8AC3E}">
        <p14:creationId xmlns:p14="http://schemas.microsoft.com/office/powerpoint/2010/main" val="90281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8262C-9AEF-4655-9991-3FBF62107959}" type="datetimeFigureOut">
              <a:rPr lang="en-US" smtClean="0"/>
              <a:t>9/20/2017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5D496D-1742-4CE4-B58A-518AF7DE3988}" type="slidenum">
              <a:rPr lang="en-US" smtClean="0"/>
              <a:t>‹#›</a:t>
            </a:fld>
            <a:endParaRPr lang="en-US"/>
          </a:p>
        </p:txBody>
      </p:sp>
    </p:spTree>
    <p:extLst>
      <p:ext uri="{BB962C8B-B14F-4D97-AF65-F5344CB8AC3E}">
        <p14:creationId xmlns:p14="http://schemas.microsoft.com/office/powerpoint/2010/main" val="69383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8262C-9AEF-4655-9991-3FBF62107959}"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D496D-1742-4CE4-B58A-518AF7DE3988}" type="slidenum">
              <a:rPr lang="en-US" smtClean="0"/>
              <a:t>‹#›</a:t>
            </a:fld>
            <a:endParaRPr lang="en-US"/>
          </a:p>
        </p:txBody>
      </p:sp>
    </p:spTree>
    <p:extLst>
      <p:ext uri="{BB962C8B-B14F-4D97-AF65-F5344CB8AC3E}">
        <p14:creationId xmlns:p14="http://schemas.microsoft.com/office/powerpoint/2010/main" val="134956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8262C-9AEF-4655-9991-3FBF62107959}"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D496D-1742-4CE4-B58A-518AF7DE3988}" type="slidenum">
              <a:rPr lang="en-US" smtClean="0"/>
              <a:t>‹#›</a:t>
            </a:fld>
            <a:endParaRPr lang="en-US"/>
          </a:p>
        </p:txBody>
      </p:sp>
    </p:spTree>
    <p:extLst>
      <p:ext uri="{BB962C8B-B14F-4D97-AF65-F5344CB8AC3E}">
        <p14:creationId xmlns:p14="http://schemas.microsoft.com/office/powerpoint/2010/main" val="2441532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8262C-9AEF-4655-9991-3FBF62107959}" type="datetimeFigureOut">
              <a:rPr lang="en-US" smtClean="0"/>
              <a:t>9/20/2017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D496D-1742-4CE4-B58A-518AF7DE3988}" type="slidenum">
              <a:rPr lang="en-US" smtClean="0"/>
              <a:t>‹#›</a:t>
            </a:fld>
            <a:endParaRPr lang="en-US"/>
          </a:p>
        </p:txBody>
      </p:sp>
    </p:spTree>
    <p:extLst>
      <p:ext uri="{BB962C8B-B14F-4D97-AF65-F5344CB8AC3E}">
        <p14:creationId xmlns:p14="http://schemas.microsoft.com/office/powerpoint/2010/main" val="3343877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12" Type="http://schemas.openxmlformats.org/officeDocument/2006/relationships/image" Target="../media/image20.wmf"/><Relationship Id="rId2" Type="http://schemas.openxmlformats.org/officeDocument/2006/relationships/image" Target="../media/image10.wmf"/><Relationship Id="rId1" Type="http://schemas.openxmlformats.org/officeDocument/2006/relationships/slideLayout" Target="../slideLayouts/slideLayout6.xml"/><Relationship Id="rId6" Type="http://schemas.openxmlformats.org/officeDocument/2006/relationships/image" Target="../media/image14.wmf"/><Relationship Id="rId11" Type="http://schemas.openxmlformats.org/officeDocument/2006/relationships/image" Target="../media/image19.wmf"/><Relationship Id="rId5" Type="http://schemas.openxmlformats.org/officeDocument/2006/relationships/image" Target="../media/image13.wmf"/><Relationship Id="rId10" Type="http://schemas.openxmlformats.org/officeDocument/2006/relationships/image" Target="../media/image18.wmf"/><Relationship Id="rId4" Type="http://schemas.openxmlformats.org/officeDocument/2006/relationships/image" Target="../media/image12.wmf"/><Relationship Id="rId9" Type="http://schemas.openxmlformats.org/officeDocument/2006/relationships/image" Target="../media/image1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alertus.com/alertusproducts/alertbeac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health.state.mn.us/ha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mailto:mark.lappe@hcmed.or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files.constantcontact.com/d901e299001/51f80a78-4ff1-4585-8270-f2aea6d39172.pdf" TargetMode="External"/><Relationship Id="rId2" Type="http://schemas.openxmlformats.org/officeDocument/2006/relationships/hyperlink" Target="https://asprtracie.hhs.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76351" y="399245"/>
            <a:ext cx="11139344" cy="5808372"/>
          </a:xfrm>
        </p:spPr>
      </p:pic>
    </p:spTree>
    <p:extLst>
      <p:ext uri="{BB962C8B-B14F-4D97-AF65-F5344CB8AC3E}">
        <p14:creationId xmlns:p14="http://schemas.microsoft.com/office/powerpoint/2010/main" val="3886508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Communication </a:t>
            </a:r>
            <a:r>
              <a:rPr lang="en-US" b="1" dirty="0" smtClean="0"/>
              <a:t>Plan Key Requirements</a:t>
            </a:r>
            <a:endParaRPr lang="en-US" b="1" dirty="0"/>
          </a:p>
        </p:txBody>
      </p:sp>
      <p:sp>
        <p:nvSpPr>
          <p:cNvPr id="5" name="Content Placeholder 4"/>
          <p:cNvSpPr>
            <a:spLocks noGrp="1"/>
          </p:cNvSpPr>
          <p:nvPr>
            <p:ph idx="1"/>
          </p:nvPr>
        </p:nvSpPr>
        <p:spPr/>
        <p:txBody>
          <a:bodyPr>
            <a:normAutofit/>
          </a:bodyPr>
          <a:lstStyle/>
          <a:p>
            <a:r>
              <a:rPr lang="en-US" dirty="0" smtClean="0"/>
              <a:t>Develop </a:t>
            </a:r>
            <a:r>
              <a:rPr lang="en-US" dirty="0"/>
              <a:t>and maintain an emergency preparedness communication plan </a:t>
            </a:r>
            <a:r>
              <a:rPr lang="en-US" dirty="0" smtClean="0"/>
              <a:t>that protects patient health and safety in the event of a disaster :</a:t>
            </a:r>
          </a:p>
          <a:p>
            <a:pPr lvl="1"/>
            <a:r>
              <a:rPr lang="en-US" dirty="0"/>
              <a:t>C</a:t>
            </a:r>
            <a:r>
              <a:rPr lang="en-US" dirty="0" smtClean="0"/>
              <a:t>omplies </a:t>
            </a:r>
            <a:r>
              <a:rPr lang="en-US" dirty="0"/>
              <a:t>with federal, state and local </a:t>
            </a:r>
            <a:r>
              <a:rPr lang="en-US" dirty="0" smtClean="0"/>
              <a:t>laws</a:t>
            </a:r>
            <a:endParaRPr lang="en-US" dirty="0"/>
          </a:p>
          <a:p>
            <a:pPr lvl="1"/>
            <a:r>
              <a:rPr lang="en-US" dirty="0" smtClean="0"/>
              <a:t>Allows for the coordination of patient care</a:t>
            </a:r>
          </a:p>
          <a:p>
            <a:pPr lvl="2"/>
            <a:r>
              <a:rPr lang="en-US" dirty="0" smtClean="0"/>
              <a:t>within </a:t>
            </a:r>
            <a:r>
              <a:rPr lang="en-US" dirty="0"/>
              <a:t>the </a:t>
            </a:r>
            <a:r>
              <a:rPr lang="en-US" dirty="0" smtClean="0"/>
              <a:t>facility</a:t>
            </a:r>
            <a:endParaRPr lang="en-US" dirty="0"/>
          </a:p>
          <a:p>
            <a:pPr lvl="2"/>
            <a:r>
              <a:rPr lang="en-US" dirty="0" smtClean="0"/>
              <a:t>across </a:t>
            </a:r>
            <a:r>
              <a:rPr lang="en-US" dirty="0"/>
              <a:t>healthcare </a:t>
            </a:r>
            <a:r>
              <a:rPr lang="en-US" dirty="0" smtClean="0"/>
              <a:t>providers (including EMS)</a:t>
            </a:r>
            <a:endParaRPr lang="en-US" dirty="0" smtClean="0"/>
          </a:p>
          <a:p>
            <a:pPr lvl="2"/>
            <a:r>
              <a:rPr lang="en-US" dirty="0" smtClean="0"/>
              <a:t>with </a:t>
            </a:r>
            <a:r>
              <a:rPr lang="en-US" dirty="0"/>
              <a:t>state and local public health departments </a:t>
            </a:r>
            <a:endParaRPr lang="en-US" dirty="0" smtClean="0"/>
          </a:p>
          <a:p>
            <a:pPr lvl="2"/>
            <a:r>
              <a:rPr lang="en-US" dirty="0"/>
              <a:t>l</a:t>
            </a:r>
            <a:r>
              <a:rPr lang="en-US" dirty="0" smtClean="0"/>
              <a:t>ocal </a:t>
            </a:r>
            <a:r>
              <a:rPr lang="en-US" dirty="0" smtClean="0"/>
              <a:t>emergency </a:t>
            </a:r>
            <a:r>
              <a:rPr lang="en-US" dirty="0"/>
              <a:t>management </a:t>
            </a:r>
            <a:r>
              <a:rPr lang="en-US" dirty="0" smtClean="0"/>
              <a:t> </a:t>
            </a:r>
            <a:endParaRPr lang="en-US" dirty="0"/>
          </a:p>
          <a:p>
            <a:r>
              <a:rPr lang="en-US" dirty="0" smtClean="0"/>
              <a:t>Update </a:t>
            </a:r>
            <a:r>
              <a:rPr lang="en-US" dirty="0"/>
              <a:t>the communication plan at </a:t>
            </a:r>
            <a:r>
              <a:rPr lang="en-US" dirty="0" smtClean="0"/>
              <a:t>least </a:t>
            </a:r>
            <a:r>
              <a:rPr lang="en-US" dirty="0" smtClean="0"/>
              <a:t>annually</a:t>
            </a:r>
            <a:endParaRPr lang="en-US" dirty="0"/>
          </a:p>
        </p:txBody>
      </p:sp>
    </p:spTree>
    <p:extLst>
      <p:ext uri="{BB962C8B-B14F-4D97-AF65-F5344CB8AC3E}">
        <p14:creationId xmlns:p14="http://schemas.microsoft.com/office/powerpoint/2010/main" val="2301228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Communication Plan Key Requirements</a:t>
            </a:r>
            <a:endParaRPr lang="en-US" dirty="0"/>
          </a:p>
        </p:txBody>
      </p:sp>
      <p:sp>
        <p:nvSpPr>
          <p:cNvPr id="3" name="Content Placeholder 2"/>
          <p:cNvSpPr>
            <a:spLocks noGrp="1"/>
          </p:cNvSpPr>
          <p:nvPr>
            <p:ph idx="1"/>
          </p:nvPr>
        </p:nvSpPr>
        <p:spPr/>
        <p:txBody>
          <a:bodyPr/>
          <a:lstStyle/>
          <a:p>
            <a:r>
              <a:rPr lang="en-US" dirty="0"/>
              <a:t>Have a process for ensuring cooperation and collaboration with local, tribal, regional, state, or </a:t>
            </a:r>
            <a:r>
              <a:rPr lang="en-US" dirty="0" smtClean="0"/>
              <a:t>Federal emergency </a:t>
            </a:r>
            <a:r>
              <a:rPr lang="en-US" dirty="0"/>
              <a:t>preparedness officials’ efforts to maintain an integrated response during a disaster </a:t>
            </a:r>
            <a:r>
              <a:rPr lang="en-US" dirty="0" smtClean="0"/>
              <a:t>or emergency </a:t>
            </a:r>
            <a:r>
              <a:rPr lang="en-US" dirty="0"/>
              <a:t>situation, including documentation of the facility efforts to contact such officials and, </a:t>
            </a:r>
            <a:r>
              <a:rPr lang="en-US" dirty="0" smtClean="0"/>
              <a:t>when applicable</a:t>
            </a:r>
            <a:r>
              <a:rPr lang="en-US" dirty="0"/>
              <a:t>, its participation in collaborative and cooperative planning </a:t>
            </a:r>
            <a:r>
              <a:rPr lang="en-US" dirty="0" smtClean="0"/>
              <a:t>efforts</a:t>
            </a:r>
          </a:p>
          <a:p>
            <a:r>
              <a:rPr lang="en-US" dirty="0"/>
              <a:t>As part of its communication plan include in its </a:t>
            </a:r>
            <a:r>
              <a:rPr lang="en-US" dirty="0" smtClean="0"/>
              <a:t>plan:</a:t>
            </a:r>
          </a:p>
          <a:p>
            <a:pPr lvl="1"/>
            <a:r>
              <a:rPr lang="en-US" dirty="0" smtClean="0"/>
              <a:t>names </a:t>
            </a:r>
            <a:r>
              <a:rPr lang="en-US" dirty="0"/>
              <a:t>and contact information for </a:t>
            </a:r>
            <a:r>
              <a:rPr lang="en-US" dirty="0" smtClean="0"/>
              <a:t>staff</a:t>
            </a:r>
          </a:p>
          <a:p>
            <a:pPr lvl="1"/>
            <a:r>
              <a:rPr lang="en-US" dirty="0" smtClean="0"/>
              <a:t>entities </a:t>
            </a:r>
            <a:r>
              <a:rPr lang="en-US" dirty="0" smtClean="0"/>
              <a:t>providing </a:t>
            </a:r>
            <a:r>
              <a:rPr lang="en-US" dirty="0"/>
              <a:t>services under </a:t>
            </a:r>
            <a:r>
              <a:rPr lang="en-US" dirty="0" smtClean="0"/>
              <a:t>arrangement, residents</a:t>
            </a:r>
            <a:r>
              <a:rPr lang="en-US" dirty="0"/>
              <a:t>’ physicians, other facilities and volunteers</a:t>
            </a:r>
          </a:p>
        </p:txBody>
      </p:sp>
    </p:spTree>
    <p:extLst>
      <p:ext uri="{BB962C8B-B14F-4D97-AF65-F5344CB8AC3E}">
        <p14:creationId xmlns:p14="http://schemas.microsoft.com/office/powerpoint/2010/main" val="1903717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Communication Plan Key Requirements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Include </a:t>
            </a:r>
            <a:r>
              <a:rPr lang="en-US" u="sng" dirty="0"/>
              <a:t>primary and alternate </a:t>
            </a:r>
            <a:r>
              <a:rPr lang="en-US" dirty="0"/>
              <a:t>means for communicating with facility staff and Federal, State, </a:t>
            </a:r>
            <a:r>
              <a:rPr lang="en-US" dirty="0" smtClean="0"/>
              <a:t>tribal, regional</a:t>
            </a:r>
            <a:r>
              <a:rPr lang="en-US" dirty="0"/>
              <a:t>, and local emergency </a:t>
            </a:r>
            <a:r>
              <a:rPr lang="en-US" dirty="0" smtClean="0"/>
              <a:t>management agencies</a:t>
            </a:r>
          </a:p>
          <a:p>
            <a:r>
              <a:rPr lang="en-US" dirty="0"/>
              <a:t>Include a method for sharing information and medical documentation for residents under the </a:t>
            </a:r>
            <a:r>
              <a:rPr lang="en-US" dirty="0" smtClean="0"/>
              <a:t>facility's care</a:t>
            </a:r>
            <a:r>
              <a:rPr lang="en-US" dirty="0"/>
              <a:t>, as necessary, with other health care providers to maintain continuity of </a:t>
            </a:r>
            <a:r>
              <a:rPr lang="en-US" dirty="0" smtClean="0"/>
              <a:t>care</a:t>
            </a:r>
          </a:p>
          <a:p>
            <a:r>
              <a:rPr lang="en-US" dirty="0"/>
              <a:t>Have a means, in the event of an evacuation, to release patient information as permitted under 45 </a:t>
            </a:r>
            <a:r>
              <a:rPr lang="en-US" dirty="0" smtClean="0"/>
              <a:t>CFR 164.510 </a:t>
            </a:r>
            <a:r>
              <a:rPr lang="en-US" dirty="0"/>
              <a:t>(b) (1) (ii</a:t>
            </a:r>
            <a:r>
              <a:rPr lang="en-US" dirty="0" smtClean="0"/>
              <a:t>).483.73 </a:t>
            </a:r>
            <a:r>
              <a:rPr lang="en-US" dirty="0"/>
              <a:t>(C ) 5 6.4.1 12.5.3.3.6.1(4</a:t>
            </a:r>
            <a:r>
              <a:rPr lang="en-US" dirty="0" smtClean="0"/>
              <a:t>)</a:t>
            </a:r>
          </a:p>
          <a:p>
            <a:r>
              <a:rPr lang="en-US" dirty="0"/>
              <a:t>Have a means of providing information about the general condition and location of patients under </a:t>
            </a:r>
            <a:r>
              <a:rPr lang="en-US" dirty="0" smtClean="0"/>
              <a:t>the facility’s </a:t>
            </a:r>
            <a:r>
              <a:rPr lang="en-US" dirty="0"/>
              <a:t>care, as permitted under 45 CFR 164.510(b)(4)</a:t>
            </a:r>
          </a:p>
        </p:txBody>
      </p:sp>
    </p:spTree>
    <p:extLst>
      <p:ext uri="{BB962C8B-B14F-4D97-AF65-F5344CB8AC3E}">
        <p14:creationId xmlns:p14="http://schemas.microsoft.com/office/powerpoint/2010/main" val="1434624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Communication Plan Key Requirements</a:t>
            </a:r>
            <a:endParaRPr lang="en-US" dirty="0"/>
          </a:p>
        </p:txBody>
      </p:sp>
      <p:sp>
        <p:nvSpPr>
          <p:cNvPr id="3" name="Content Placeholder 2"/>
          <p:cNvSpPr>
            <a:spLocks noGrp="1"/>
          </p:cNvSpPr>
          <p:nvPr>
            <p:ph idx="1"/>
          </p:nvPr>
        </p:nvSpPr>
        <p:spPr/>
        <p:txBody>
          <a:bodyPr/>
          <a:lstStyle/>
          <a:p>
            <a:r>
              <a:rPr lang="en-US" dirty="0"/>
              <a:t>Have a means of providing information about the facility occupancy, needs, and its ability to </a:t>
            </a:r>
            <a:r>
              <a:rPr lang="en-US" dirty="0" smtClean="0"/>
              <a:t>provide </a:t>
            </a:r>
            <a:r>
              <a:rPr lang="en-US" dirty="0" smtClean="0"/>
              <a:t>assistance </a:t>
            </a:r>
            <a:r>
              <a:rPr lang="en-US" dirty="0"/>
              <a:t>to the authority having jurisdiction or the Incident Command Center, or </a:t>
            </a:r>
            <a:r>
              <a:rPr lang="en-US" dirty="0" smtClean="0"/>
              <a:t>designee</a:t>
            </a:r>
          </a:p>
          <a:p>
            <a:endParaRPr lang="en-US" dirty="0" smtClean="0"/>
          </a:p>
          <a:p>
            <a:r>
              <a:rPr lang="en-US" dirty="0"/>
              <a:t>A method for sharing information from the emergency plan that the facility has determined </a:t>
            </a:r>
            <a:r>
              <a:rPr lang="en-US" dirty="0" smtClean="0"/>
              <a:t>is appropriate </a:t>
            </a:r>
            <a:r>
              <a:rPr lang="en-US" dirty="0"/>
              <a:t>with residents and their families or </a:t>
            </a:r>
            <a:r>
              <a:rPr lang="en-US" dirty="0" smtClean="0"/>
              <a:t>representatives</a:t>
            </a:r>
            <a:endParaRPr lang="en-US" dirty="0"/>
          </a:p>
        </p:txBody>
      </p:sp>
    </p:spTree>
    <p:extLst>
      <p:ext uri="{BB962C8B-B14F-4D97-AF65-F5344CB8AC3E}">
        <p14:creationId xmlns:p14="http://schemas.microsoft.com/office/powerpoint/2010/main" val="2148198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1210"/>
          </a:xfrm>
        </p:spPr>
        <p:txBody>
          <a:bodyPr>
            <a:normAutofit/>
          </a:bodyPr>
          <a:lstStyle/>
          <a:p>
            <a:r>
              <a:rPr lang="en-US" b="1" dirty="0" smtClean="0"/>
              <a:t>HIPAA Privacy Rule Exception</a:t>
            </a:r>
            <a:endParaRPr lang="en-US" b="1" dirty="0"/>
          </a:p>
        </p:txBody>
      </p:sp>
      <p:sp>
        <p:nvSpPr>
          <p:cNvPr id="3" name="Content Placeholder 2"/>
          <p:cNvSpPr>
            <a:spLocks noGrp="1"/>
          </p:cNvSpPr>
          <p:nvPr>
            <p:ph idx="1"/>
          </p:nvPr>
        </p:nvSpPr>
        <p:spPr/>
        <p:txBody>
          <a:bodyPr/>
          <a:lstStyle/>
          <a:p>
            <a:r>
              <a:rPr lang="en-US" dirty="0"/>
              <a:t>Circumstances that may necessitate the disclosure of PHI during an emergency, the Privacy Rule includes several permissions. Among the most relevant permissions </a:t>
            </a:r>
            <a:r>
              <a:rPr lang="en-US" dirty="0" smtClean="0"/>
              <a:t>are (short list of examples)</a:t>
            </a:r>
          </a:p>
          <a:p>
            <a:endParaRPr lang="en-US" dirty="0" smtClean="0"/>
          </a:p>
          <a:p>
            <a:pPr lvl="1"/>
            <a:r>
              <a:rPr lang="en-US" dirty="0" smtClean="0"/>
              <a:t>After </a:t>
            </a:r>
            <a:r>
              <a:rPr lang="en-US" dirty="0"/>
              <a:t>an emergency situation has been resolved, a covered entity may need to provide updates to family or other persons involved in an individual’s care. The Privacy Rule, in addition to other potentially applicable provisions, </a:t>
            </a:r>
            <a:r>
              <a:rPr lang="en-US" dirty="0">
                <a:solidFill>
                  <a:srgbClr val="FF0000"/>
                </a:solidFill>
              </a:rPr>
              <a:t>permits the use and disclosure of PHI about an individual to persons that were involved in the individual’s care or payment, as well as to public or private entities authorized to assist in disaster relief efforts. </a:t>
            </a:r>
          </a:p>
          <a:p>
            <a:pPr marL="0" indent="0">
              <a:buNone/>
            </a:pPr>
            <a:endParaRPr lang="en-US" dirty="0"/>
          </a:p>
        </p:txBody>
      </p:sp>
    </p:spTree>
    <p:extLst>
      <p:ext uri="{BB962C8B-B14F-4D97-AF65-F5344CB8AC3E}">
        <p14:creationId xmlns:p14="http://schemas.microsoft.com/office/powerpoint/2010/main" val="3097935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057400" y="152400"/>
            <a:ext cx="8153400" cy="762000"/>
          </a:xfrm>
        </p:spPr>
        <p:txBody>
          <a:bodyPr/>
          <a:lstStyle/>
          <a:p>
            <a:r>
              <a:rPr lang="en-US" altLang="en-US" b="1"/>
              <a:t>Metro Region Hospital Compact</a:t>
            </a:r>
            <a:endParaRPr lang="en-US" altLang="en-US" b="1" u="sng"/>
          </a:p>
        </p:txBody>
      </p:sp>
      <p:sp>
        <p:nvSpPr>
          <p:cNvPr id="2052" name="Rectangle 4"/>
          <p:cNvSpPr>
            <a:spLocks noChangeArrowheads="1"/>
          </p:cNvSpPr>
          <p:nvPr/>
        </p:nvSpPr>
        <p:spPr bwMode="auto">
          <a:xfrm>
            <a:off x="4267200" y="2414588"/>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051" name="Picture 3" descr="bd2006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52600" y="1905000"/>
            <a:ext cx="1752600" cy="1143000"/>
          </a:xfrm>
          <a:prstGeom prst="rect">
            <a:avLst/>
          </a:prstGeom>
          <a:noFill/>
          <a:extLst>
            <a:ext uri="{909E8E84-426E-40DD-AFC4-6F175D3DCCD1}">
              <a14:hiddenFill xmlns:a14="http://schemas.microsoft.com/office/drawing/2010/main">
                <a:solidFill>
                  <a:srgbClr val="FFFFFF"/>
                </a:solidFill>
              </a14:hiddenFill>
            </a:ext>
          </a:extLst>
        </p:spPr>
      </p:pic>
      <p:sp>
        <p:nvSpPr>
          <p:cNvPr id="2053" name="Line 5"/>
          <p:cNvSpPr>
            <a:spLocks noChangeShapeType="1"/>
          </p:cNvSpPr>
          <p:nvPr/>
        </p:nvSpPr>
        <p:spPr bwMode="auto">
          <a:xfrm>
            <a:off x="3505200" y="27432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 name="Text Box 6"/>
          <p:cNvSpPr txBox="1">
            <a:spLocks noChangeArrowheads="1"/>
          </p:cNvSpPr>
          <p:nvPr/>
        </p:nvSpPr>
        <p:spPr bwMode="auto">
          <a:xfrm>
            <a:off x="3886200" y="2895600"/>
            <a:ext cx="5029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Emergency Communication Systems</a:t>
            </a:r>
            <a:r>
              <a:rPr lang="en-US" altLang="en-US"/>
              <a:t> </a:t>
            </a:r>
          </a:p>
        </p:txBody>
      </p:sp>
      <p:pic>
        <p:nvPicPr>
          <p:cNvPr id="2055" name="Picture 7" descr="TN0010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5638800"/>
            <a:ext cx="19812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PE01485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1295400"/>
            <a:ext cx="1447800" cy="13541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N00610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4800600"/>
            <a:ext cx="1295400" cy="876300"/>
          </a:xfrm>
          <a:prstGeom prst="rect">
            <a:avLst/>
          </a:prstGeom>
          <a:noFill/>
          <a:extLst>
            <a:ext uri="{909E8E84-426E-40DD-AFC4-6F175D3DCCD1}">
              <a14:hiddenFill xmlns:a14="http://schemas.microsoft.com/office/drawing/2010/main">
                <a:solidFill>
                  <a:srgbClr val="FFFFFF"/>
                </a:solidFill>
              </a14:hiddenFill>
            </a:ext>
          </a:extLst>
        </p:spPr>
      </p:pic>
      <p:sp>
        <p:nvSpPr>
          <p:cNvPr id="2059" name="Text Box 11"/>
          <p:cNvSpPr txBox="1">
            <a:spLocks noChangeArrowheads="1"/>
          </p:cNvSpPr>
          <p:nvPr/>
        </p:nvSpPr>
        <p:spPr bwMode="auto">
          <a:xfrm>
            <a:off x="1828800" y="1600200"/>
            <a:ext cx="167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Medical Emergency</a:t>
            </a:r>
          </a:p>
        </p:txBody>
      </p:sp>
      <p:sp>
        <p:nvSpPr>
          <p:cNvPr id="2060" name="Text Box 12"/>
          <p:cNvSpPr txBox="1">
            <a:spLocks noChangeArrowheads="1"/>
          </p:cNvSpPr>
          <p:nvPr/>
        </p:nvSpPr>
        <p:spPr bwMode="auto">
          <a:xfrm>
            <a:off x="7848600" y="990600"/>
            <a:ext cx="1371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Trauma &amp; MCI’s</a:t>
            </a:r>
          </a:p>
        </p:txBody>
      </p:sp>
      <p:sp>
        <p:nvSpPr>
          <p:cNvPr id="2061" name="Text Box 13"/>
          <p:cNvSpPr txBox="1">
            <a:spLocks noChangeArrowheads="1"/>
          </p:cNvSpPr>
          <p:nvPr/>
        </p:nvSpPr>
        <p:spPr bwMode="auto">
          <a:xfrm>
            <a:off x="4495800" y="9144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Fire</a:t>
            </a:r>
          </a:p>
        </p:txBody>
      </p:sp>
      <p:pic>
        <p:nvPicPr>
          <p:cNvPr id="2062" name="Picture 14" descr="BD06715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1219200"/>
            <a:ext cx="13716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063" name="Text Box 15"/>
          <p:cNvSpPr txBox="1">
            <a:spLocks noChangeArrowheads="1"/>
          </p:cNvSpPr>
          <p:nvPr/>
        </p:nvSpPr>
        <p:spPr bwMode="auto">
          <a:xfrm>
            <a:off x="5943600" y="914400"/>
            <a:ext cx="1143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Chemical Spill</a:t>
            </a:r>
          </a:p>
        </p:txBody>
      </p:sp>
      <p:pic>
        <p:nvPicPr>
          <p:cNvPr id="2064" name="Picture 16" descr="BD06708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72600" y="2057400"/>
            <a:ext cx="1066800" cy="1042988"/>
          </a:xfrm>
          <a:prstGeom prst="rect">
            <a:avLst/>
          </a:prstGeom>
          <a:noFill/>
          <a:extLst>
            <a:ext uri="{909E8E84-426E-40DD-AFC4-6F175D3DCCD1}">
              <a14:hiddenFill xmlns:a14="http://schemas.microsoft.com/office/drawing/2010/main">
                <a:solidFill>
                  <a:srgbClr val="FFFFFF"/>
                </a:solidFill>
              </a14:hiddenFill>
            </a:ext>
          </a:extLst>
        </p:spPr>
      </p:pic>
      <p:sp>
        <p:nvSpPr>
          <p:cNvPr id="2065" name="Text Box 17"/>
          <p:cNvSpPr txBox="1">
            <a:spLocks noChangeArrowheads="1"/>
          </p:cNvSpPr>
          <p:nvPr/>
        </p:nvSpPr>
        <p:spPr bwMode="auto">
          <a:xfrm>
            <a:off x="8915400" y="1524001"/>
            <a:ext cx="1752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Suspicious or Criminal </a:t>
            </a:r>
          </a:p>
          <a:p>
            <a:pPr algn="ctr">
              <a:spcBef>
                <a:spcPct val="50000"/>
              </a:spcBef>
            </a:pPr>
            <a:r>
              <a:rPr lang="en-US" altLang="en-US" sz="1200" b="1"/>
              <a:t>Terrorist</a:t>
            </a:r>
          </a:p>
        </p:txBody>
      </p:sp>
      <p:sp>
        <p:nvSpPr>
          <p:cNvPr id="2066" name="Line 18"/>
          <p:cNvSpPr>
            <a:spLocks noChangeShapeType="1"/>
          </p:cNvSpPr>
          <p:nvPr/>
        </p:nvSpPr>
        <p:spPr bwMode="auto">
          <a:xfrm flipH="1">
            <a:off x="8763000" y="2895600"/>
            <a:ext cx="609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Line 19"/>
          <p:cNvSpPr>
            <a:spLocks noChangeShapeType="1"/>
          </p:cNvSpPr>
          <p:nvPr/>
        </p:nvSpPr>
        <p:spPr bwMode="auto">
          <a:xfrm flipH="1">
            <a:off x="7848600" y="2438400"/>
            <a:ext cx="457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 name="Line 20"/>
          <p:cNvSpPr>
            <a:spLocks noChangeShapeType="1"/>
          </p:cNvSpPr>
          <p:nvPr/>
        </p:nvSpPr>
        <p:spPr bwMode="auto">
          <a:xfrm flipH="1">
            <a:off x="6553200" y="2438400"/>
            <a:ext cx="152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69" name="Picture 21" descr="IN0107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2400" y="1143000"/>
            <a:ext cx="1371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070" name="Line 22"/>
          <p:cNvSpPr>
            <a:spLocks noChangeShapeType="1"/>
          </p:cNvSpPr>
          <p:nvPr/>
        </p:nvSpPr>
        <p:spPr bwMode="auto">
          <a:xfrm>
            <a:off x="4876800" y="2514600"/>
            <a:ext cx="152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71" name="Picture 23" descr="bd07293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28800" y="5715000"/>
            <a:ext cx="1676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072" name="Text Box 24"/>
          <p:cNvSpPr txBox="1">
            <a:spLocks noChangeArrowheads="1"/>
          </p:cNvSpPr>
          <p:nvPr/>
        </p:nvSpPr>
        <p:spPr bwMode="auto">
          <a:xfrm>
            <a:off x="3048000" y="5181600"/>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Public Safety Agencies</a:t>
            </a:r>
          </a:p>
        </p:txBody>
      </p:sp>
      <p:pic>
        <p:nvPicPr>
          <p:cNvPr id="2073" name="Picture 25" descr="bs02084_"/>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48800" y="5257800"/>
            <a:ext cx="1219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074" name="Text Box 26"/>
          <p:cNvSpPr txBox="1">
            <a:spLocks noChangeArrowheads="1"/>
          </p:cNvSpPr>
          <p:nvPr/>
        </p:nvSpPr>
        <p:spPr bwMode="auto">
          <a:xfrm>
            <a:off x="7696200" y="5105400"/>
            <a:ext cx="228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a:t>Metro Region Hospitals</a:t>
            </a:r>
          </a:p>
        </p:txBody>
      </p:sp>
      <p:pic>
        <p:nvPicPr>
          <p:cNvPr id="2075" name="Picture 27" descr="hm00391_"/>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15201" y="5410200"/>
            <a:ext cx="1262063" cy="990600"/>
          </a:xfrm>
          <a:prstGeom prst="rect">
            <a:avLst/>
          </a:prstGeom>
          <a:noFill/>
          <a:extLst>
            <a:ext uri="{909E8E84-426E-40DD-AFC4-6F175D3DCCD1}">
              <a14:hiddenFill xmlns:a14="http://schemas.microsoft.com/office/drawing/2010/main">
                <a:solidFill>
                  <a:srgbClr val="FFFFFF"/>
                </a:solidFill>
              </a14:hiddenFill>
            </a:ext>
          </a:extLst>
        </p:spPr>
      </p:pic>
      <p:sp>
        <p:nvSpPr>
          <p:cNvPr id="2079" name="AutoShape 31"/>
          <p:cNvSpPr>
            <a:spLocks noChangeArrowheads="1"/>
          </p:cNvSpPr>
          <p:nvPr/>
        </p:nvSpPr>
        <p:spPr bwMode="auto">
          <a:xfrm>
            <a:off x="2895601" y="3810000"/>
            <a:ext cx="733425" cy="1214438"/>
          </a:xfrm>
          <a:prstGeom prst="curvedRightArrow">
            <a:avLst>
              <a:gd name="adj1" fmla="val 33117"/>
              <a:gd name="adj2" fmla="val 66234"/>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0" name="AutoShape 32"/>
          <p:cNvSpPr>
            <a:spLocks noChangeArrowheads="1"/>
          </p:cNvSpPr>
          <p:nvPr/>
        </p:nvSpPr>
        <p:spPr bwMode="auto">
          <a:xfrm>
            <a:off x="8458201" y="3810000"/>
            <a:ext cx="733425" cy="1214438"/>
          </a:xfrm>
          <a:prstGeom prst="curvedLeftArrow">
            <a:avLst>
              <a:gd name="adj1" fmla="val 33117"/>
              <a:gd name="adj2" fmla="val 66234"/>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2" name="AutoShape 34"/>
          <p:cNvSpPr>
            <a:spLocks noChangeArrowheads="1"/>
          </p:cNvSpPr>
          <p:nvPr/>
        </p:nvSpPr>
        <p:spPr bwMode="auto">
          <a:xfrm>
            <a:off x="5410200" y="4876800"/>
            <a:ext cx="1214438" cy="852488"/>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83" name="Picture 35" descr="pe01862_"/>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95800" y="3276600"/>
            <a:ext cx="2743200" cy="1524000"/>
          </a:xfrm>
          <a:prstGeom prst="rect">
            <a:avLst/>
          </a:prstGeom>
          <a:noFill/>
          <a:extLst>
            <a:ext uri="{909E8E84-426E-40DD-AFC4-6F175D3DCCD1}">
              <a14:hiddenFill xmlns:a14="http://schemas.microsoft.com/office/drawing/2010/main">
                <a:solidFill>
                  <a:srgbClr val="FFFFFF"/>
                </a:solidFill>
              </a14:hiddenFill>
            </a:ext>
          </a:extLst>
        </p:spPr>
      </p:pic>
      <p:sp>
        <p:nvSpPr>
          <p:cNvPr id="2094" name="Text Box 46"/>
          <p:cNvSpPr txBox="1">
            <a:spLocks noChangeArrowheads="1"/>
          </p:cNvSpPr>
          <p:nvPr/>
        </p:nvSpPr>
        <p:spPr bwMode="auto">
          <a:xfrm>
            <a:off x="1676400" y="3505200"/>
            <a:ext cx="152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098" name="Text Box 50"/>
          <p:cNvSpPr txBox="1">
            <a:spLocks noChangeArrowheads="1"/>
          </p:cNvSpPr>
          <p:nvPr/>
        </p:nvSpPr>
        <p:spPr bwMode="auto">
          <a:xfrm>
            <a:off x="3124201" y="3505200"/>
            <a:ext cx="1273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Interoperable</a:t>
            </a:r>
          </a:p>
        </p:txBody>
      </p:sp>
      <p:sp>
        <p:nvSpPr>
          <p:cNvPr id="2099" name="Text Box 51"/>
          <p:cNvSpPr txBox="1">
            <a:spLocks noChangeArrowheads="1"/>
          </p:cNvSpPr>
          <p:nvPr/>
        </p:nvSpPr>
        <p:spPr bwMode="auto">
          <a:xfrm>
            <a:off x="8229600" y="35052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Integrative</a:t>
            </a:r>
          </a:p>
        </p:txBody>
      </p:sp>
    </p:spTree>
    <p:extLst>
      <p:ext uri="{BB962C8B-B14F-4D97-AF65-F5344CB8AC3E}">
        <p14:creationId xmlns:p14="http://schemas.microsoft.com/office/powerpoint/2010/main" val="3688430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09800" y="381000"/>
            <a:ext cx="7772400" cy="1371600"/>
          </a:xfrm>
        </p:spPr>
        <p:txBody>
          <a:bodyPr/>
          <a:lstStyle/>
          <a:p>
            <a:pPr algn="ctr"/>
            <a:r>
              <a:rPr lang="en-US" altLang="en-US" b="1" dirty="0">
                <a:solidFill>
                  <a:srgbClr val="FF0000"/>
                </a:solidFill>
              </a:rPr>
              <a:t>Emergency Communication Management</a:t>
            </a:r>
          </a:p>
        </p:txBody>
      </p:sp>
      <p:sp>
        <p:nvSpPr>
          <p:cNvPr id="6150" name="Text Box 6"/>
          <p:cNvSpPr txBox="1">
            <a:spLocks noChangeArrowheads="1"/>
          </p:cNvSpPr>
          <p:nvPr/>
        </p:nvSpPr>
        <p:spPr bwMode="auto">
          <a:xfrm>
            <a:off x="4876800" y="1981200"/>
            <a:ext cx="2514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6151" name="Text Box 7"/>
          <p:cNvSpPr txBox="1">
            <a:spLocks noChangeArrowheads="1"/>
          </p:cNvSpPr>
          <p:nvPr/>
        </p:nvSpPr>
        <p:spPr bwMode="auto">
          <a:xfrm>
            <a:off x="4876800" y="2209801"/>
            <a:ext cx="2514600" cy="1200329"/>
          </a:xfrm>
          <a:prstGeom prst="rect">
            <a:avLst/>
          </a:prstGeom>
          <a:solidFill>
            <a:srgbClr val="FF91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t>Alerts/Advisories </a:t>
            </a:r>
          </a:p>
          <a:p>
            <a:pPr algn="ctr">
              <a:spcBef>
                <a:spcPct val="50000"/>
              </a:spcBef>
            </a:pPr>
            <a:r>
              <a:rPr lang="en-US" altLang="en-US" b="1" dirty="0"/>
              <a:t>Metro </a:t>
            </a:r>
            <a:r>
              <a:rPr lang="en-US" altLang="en-US" b="1" dirty="0" smtClean="0"/>
              <a:t>Healthcare</a:t>
            </a:r>
            <a:endParaRPr lang="en-US" altLang="en-US" dirty="0"/>
          </a:p>
          <a:p>
            <a:pPr algn="ctr">
              <a:spcBef>
                <a:spcPct val="50000"/>
              </a:spcBef>
            </a:pPr>
            <a:r>
              <a:rPr lang="en-US" altLang="en-US" b="1" dirty="0"/>
              <a:t>Communicated Through</a:t>
            </a:r>
          </a:p>
        </p:txBody>
      </p:sp>
      <p:sp>
        <p:nvSpPr>
          <p:cNvPr id="6152" name="Text Box 8"/>
          <p:cNvSpPr txBox="1">
            <a:spLocks noChangeArrowheads="1"/>
          </p:cNvSpPr>
          <p:nvPr/>
        </p:nvSpPr>
        <p:spPr bwMode="auto">
          <a:xfrm>
            <a:off x="1676400" y="4724401"/>
            <a:ext cx="2514600" cy="1200329"/>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smtClean="0"/>
              <a:t>Landline &amp; Cell Phones</a:t>
            </a:r>
            <a:endParaRPr lang="en-US" altLang="en-US" b="1" dirty="0"/>
          </a:p>
          <a:p>
            <a:pPr algn="ctr">
              <a:spcBef>
                <a:spcPct val="50000"/>
              </a:spcBef>
            </a:pPr>
            <a:r>
              <a:rPr lang="en-US" altLang="en-US" b="1" dirty="0" smtClean="0"/>
              <a:t>Communication System</a:t>
            </a:r>
          </a:p>
          <a:p>
            <a:pPr algn="ctr">
              <a:spcBef>
                <a:spcPct val="50000"/>
              </a:spcBef>
            </a:pPr>
            <a:endParaRPr lang="en-US" altLang="en-US" b="1" dirty="0"/>
          </a:p>
        </p:txBody>
      </p:sp>
      <p:sp>
        <p:nvSpPr>
          <p:cNvPr id="6153" name="Text Box 9"/>
          <p:cNvSpPr txBox="1">
            <a:spLocks noChangeArrowheads="1"/>
          </p:cNvSpPr>
          <p:nvPr/>
        </p:nvSpPr>
        <p:spPr bwMode="auto">
          <a:xfrm>
            <a:off x="4419600" y="4724401"/>
            <a:ext cx="1905000" cy="101566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t>EMH-CALL</a:t>
            </a:r>
          </a:p>
          <a:p>
            <a:pPr algn="ctr">
              <a:spcBef>
                <a:spcPct val="50000"/>
              </a:spcBef>
            </a:pPr>
            <a:r>
              <a:rPr lang="en-US" altLang="en-US" b="1" dirty="0"/>
              <a:t>800 </a:t>
            </a:r>
            <a:r>
              <a:rPr lang="en-US" altLang="en-US" b="1" dirty="0" smtClean="0"/>
              <a:t>MHz </a:t>
            </a:r>
            <a:r>
              <a:rPr lang="en-US" altLang="en-US" b="1" dirty="0"/>
              <a:t>Radio</a:t>
            </a:r>
          </a:p>
          <a:p>
            <a:pPr algn="ctr">
              <a:spcBef>
                <a:spcPct val="50000"/>
              </a:spcBef>
            </a:pPr>
            <a:r>
              <a:rPr lang="en-US" altLang="en-US" sz="1000" b="1" dirty="0" smtClean="0"/>
              <a:t> (Hospitals/EMS/LPH/EM)</a:t>
            </a:r>
            <a:endParaRPr lang="en-US" altLang="en-US" sz="1000" b="1" dirty="0"/>
          </a:p>
        </p:txBody>
      </p:sp>
      <p:sp>
        <p:nvSpPr>
          <p:cNvPr id="6154" name="Text Box 10"/>
          <p:cNvSpPr txBox="1">
            <a:spLocks noChangeArrowheads="1"/>
          </p:cNvSpPr>
          <p:nvPr/>
        </p:nvSpPr>
        <p:spPr bwMode="auto">
          <a:xfrm>
            <a:off x="8610600" y="4724401"/>
            <a:ext cx="1905000" cy="170816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t>MNTRAC</a:t>
            </a:r>
          </a:p>
          <a:p>
            <a:pPr algn="ctr">
              <a:spcBef>
                <a:spcPct val="50000"/>
              </a:spcBef>
            </a:pPr>
            <a:r>
              <a:rPr lang="en-US" altLang="en-US" b="1" dirty="0"/>
              <a:t>Web-Based </a:t>
            </a:r>
            <a:endParaRPr lang="en-US" altLang="en-US" b="1" dirty="0" smtClean="0"/>
          </a:p>
          <a:p>
            <a:pPr algn="ctr">
              <a:spcBef>
                <a:spcPct val="50000"/>
              </a:spcBef>
            </a:pPr>
            <a:r>
              <a:rPr lang="en-US" altLang="en-US" b="1" dirty="0" smtClean="0"/>
              <a:t>Alerts to Ph./Pager/Email</a:t>
            </a:r>
            <a:endParaRPr lang="en-US" altLang="en-US" b="1" dirty="0"/>
          </a:p>
          <a:p>
            <a:pPr algn="ctr">
              <a:spcBef>
                <a:spcPct val="50000"/>
              </a:spcBef>
            </a:pPr>
            <a:endParaRPr lang="en-US" altLang="en-US" sz="1000" b="1" dirty="0"/>
          </a:p>
        </p:txBody>
      </p:sp>
      <p:sp>
        <p:nvSpPr>
          <p:cNvPr id="6155" name="Text Box 11"/>
          <p:cNvSpPr txBox="1">
            <a:spLocks noChangeArrowheads="1"/>
          </p:cNvSpPr>
          <p:nvPr/>
        </p:nvSpPr>
        <p:spPr bwMode="auto">
          <a:xfrm>
            <a:off x="6553200" y="4724401"/>
            <a:ext cx="1905000" cy="101566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HAN</a:t>
            </a:r>
          </a:p>
          <a:p>
            <a:pPr algn="ctr">
              <a:spcBef>
                <a:spcPct val="50000"/>
              </a:spcBef>
            </a:pPr>
            <a:r>
              <a:rPr lang="en-US" altLang="en-US" b="1"/>
              <a:t>Phone &amp; e-mail</a:t>
            </a:r>
          </a:p>
          <a:p>
            <a:pPr algn="ctr">
              <a:spcBef>
                <a:spcPct val="50000"/>
              </a:spcBef>
            </a:pPr>
            <a:endParaRPr lang="en-US" altLang="en-US" sz="1000" b="1"/>
          </a:p>
        </p:txBody>
      </p:sp>
      <p:sp>
        <p:nvSpPr>
          <p:cNvPr id="6156" name="AutoShape 12"/>
          <p:cNvSpPr>
            <a:spLocks noChangeArrowheads="1"/>
          </p:cNvSpPr>
          <p:nvPr/>
        </p:nvSpPr>
        <p:spPr bwMode="auto">
          <a:xfrm>
            <a:off x="8001000" y="3505200"/>
            <a:ext cx="914400" cy="9144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AutoShape 14"/>
          <p:cNvSpPr>
            <a:spLocks noChangeArrowheads="1"/>
          </p:cNvSpPr>
          <p:nvPr/>
        </p:nvSpPr>
        <p:spPr bwMode="auto">
          <a:xfrm flipH="1">
            <a:off x="3200400" y="3581400"/>
            <a:ext cx="1066800" cy="8382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AutoShape 15"/>
          <p:cNvSpPr>
            <a:spLocks noChangeArrowheads="1"/>
          </p:cNvSpPr>
          <p:nvPr/>
        </p:nvSpPr>
        <p:spPr bwMode="auto">
          <a:xfrm flipH="1">
            <a:off x="4876800" y="4038600"/>
            <a:ext cx="838200" cy="6096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AutoShape 16"/>
          <p:cNvSpPr>
            <a:spLocks noChangeArrowheads="1"/>
          </p:cNvSpPr>
          <p:nvPr/>
        </p:nvSpPr>
        <p:spPr bwMode="auto">
          <a:xfrm>
            <a:off x="6781800" y="3962400"/>
            <a:ext cx="838200" cy="6096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568619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Complete Comprehensive Assessment of Your Organizations Network and Systems </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842" y="1758692"/>
            <a:ext cx="6748392" cy="5012362"/>
          </a:xfrm>
          <a:prstGeom prst="rect">
            <a:avLst/>
          </a:prstGeom>
        </p:spPr>
      </p:pic>
    </p:spTree>
    <p:extLst>
      <p:ext uri="{BB962C8B-B14F-4D97-AF65-F5344CB8AC3E}">
        <p14:creationId xmlns:p14="http://schemas.microsoft.com/office/powerpoint/2010/main" val="3205163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Phone Networks (landline and cell) </a:t>
            </a:r>
            <a:endParaRPr lang="en-US" b="1" dirty="0"/>
          </a:p>
        </p:txBody>
      </p:sp>
      <p:sp>
        <p:nvSpPr>
          <p:cNvPr id="4" name="Content Placeholder 3"/>
          <p:cNvSpPr>
            <a:spLocks noGrp="1"/>
          </p:cNvSpPr>
          <p:nvPr>
            <p:ph idx="1"/>
          </p:nvPr>
        </p:nvSpPr>
        <p:spPr/>
        <p:txBody>
          <a:bodyPr>
            <a:normAutofit lnSpcReduction="10000"/>
          </a:bodyPr>
          <a:lstStyle/>
          <a:p>
            <a:r>
              <a:rPr lang="en-US" dirty="0" smtClean="0"/>
              <a:t>Landline</a:t>
            </a:r>
            <a:r>
              <a:rPr lang="en-US" b="1" dirty="0" smtClean="0"/>
              <a:t> </a:t>
            </a:r>
          </a:p>
          <a:p>
            <a:pPr lvl="1"/>
            <a:r>
              <a:rPr lang="en-US" dirty="0" smtClean="0"/>
              <a:t>Trunk fiber optic phone line systems </a:t>
            </a:r>
          </a:p>
          <a:p>
            <a:pPr lvl="1"/>
            <a:r>
              <a:rPr lang="en-US" dirty="0" smtClean="0"/>
              <a:t>Plain Old Telephone Line </a:t>
            </a:r>
          </a:p>
          <a:p>
            <a:r>
              <a:rPr lang="en-US" dirty="0"/>
              <a:t>Internet-based VoIP (Voice over IP) </a:t>
            </a:r>
            <a:r>
              <a:rPr lang="en-US" dirty="0" smtClean="0"/>
              <a:t>system</a:t>
            </a:r>
          </a:p>
          <a:p>
            <a:pPr lvl="1"/>
            <a:r>
              <a:rPr lang="en-US" dirty="0"/>
              <a:t>VoIP phone system leverages a high-speed broadband or cable connection to route calls as digital data over the Internet. Aside from your Internet connection, all you need to get set up with an offsite-hosted service are compatible handsets</a:t>
            </a:r>
            <a:r>
              <a:rPr lang="en-US" dirty="0" smtClean="0"/>
              <a:t>.</a:t>
            </a:r>
          </a:p>
          <a:p>
            <a:r>
              <a:rPr lang="en-US" dirty="0"/>
              <a:t>Call center communication systems (software &amp; hardware) </a:t>
            </a:r>
          </a:p>
          <a:p>
            <a:pPr lvl="1"/>
            <a:r>
              <a:rPr lang="en-US" dirty="0" err="1"/>
              <a:t>Amtelco</a:t>
            </a:r>
            <a:r>
              <a:rPr lang="en-US" dirty="0"/>
              <a:t> is one example </a:t>
            </a:r>
            <a:endParaRPr lang="en-US" dirty="0" smtClean="0"/>
          </a:p>
          <a:p>
            <a:r>
              <a:rPr lang="en-US" dirty="0" smtClean="0"/>
              <a:t>Cell phones and or Smart Devices with messaging </a:t>
            </a:r>
            <a:r>
              <a:rPr lang="en-US" dirty="0" err="1" smtClean="0"/>
              <a:t>capbilities</a:t>
            </a:r>
            <a:endParaRPr lang="en-US" dirty="0" smtClean="0"/>
          </a:p>
        </p:txBody>
      </p:sp>
    </p:spTree>
    <p:extLst>
      <p:ext uri="{BB962C8B-B14F-4D97-AF65-F5344CB8AC3E}">
        <p14:creationId xmlns:p14="http://schemas.microsoft.com/office/powerpoint/2010/main" val="2868552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Special Signaling Systems </a:t>
            </a:r>
            <a:endParaRPr lang="en-US" b="1" dirty="0"/>
          </a:p>
        </p:txBody>
      </p:sp>
      <p:sp>
        <p:nvSpPr>
          <p:cNvPr id="3" name="Content Placeholder 2"/>
          <p:cNvSpPr>
            <a:spLocks noGrp="1"/>
          </p:cNvSpPr>
          <p:nvPr>
            <p:ph idx="1"/>
          </p:nvPr>
        </p:nvSpPr>
        <p:spPr>
          <a:xfrm>
            <a:off x="838200" y="1772122"/>
            <a:ext cx="10515600" cy="4351338"/>
          </a:xfrm>
        </p:spPr>
        <p:txBody>
          <a:bodyPr>
            <a:normAutofit lnSpcReduction="10000"/>
          </a:bodyPr>
          <a:lstStyle/>
          <a:p>
            <a:r>
              <a:rPr lang="en-US" dirty="0" smtClean="0"/>
              <a:t>Fire Alarms (audio, visual or both)</a:t>
            </a:r>
          </a:p>
          <a:p>
            <a:r>
              <a:rPr lang="en-US" dirty="0" err="1" smtClean="0"/>
              <a:t>Alertus</a:t>
            </a:r>
            <a:r>
              <a:rPr lang="en-US" dirty="0" smtClean="0"/>
              <a:t> – messaging to computers &amp; kiosk boards, Cable TV</a:t>
            </a:r>
          </a:p>
          <a:p>
            <a:r>
              <a:rPr lang="en-US" dirty="0" smtClean="0"/>
              <a:t>Overhead paging system </a:t>
            </a:r>
          </a:p>
          <a:p>
            <a:pPr lvl="1"/>
            <a:r>
              <a:rPr lang="en-US" dirty="0"/>
              <a:t>Fire </a:t>
            </a:r>
          </a:p>
          <a:p>
            <a:pPr lvl="1"/>
            <a:r>
              <a:rPr lang="en-US" dirty="0"/>
              <a:t>Severe Weather Alert </a:t>
            </a:r>
          </a:p>
          <a:p>
            <a:pPr lvl="1"/>
            <a:r>
              <a:rPr lang="en-US" dirty="0"/>
              <a:t>Hazardous Material Alert </a:t>
            </a:r>
          </a:p>
          <a:p>
            <a:pPr lvl="1"/>
            <a:r>
              <a:rPr lang="en-US" dirty="0"/>
              <a:t>Force Protection Threat </a:t>
            </a:r>
          </a:p>
          <a:p>
            <a:pPr lvl="1"/>
            <a:r>
              <a:rPr lang="en-US" dirty="0"/>
              <a:t>Security Breach </a:t>
            </a:r>
          </a:p>
          <a:p>
            <a:pPr lvl="1"/>
            <a:r>
              <a:rPr lang="en-US" dirty="0"/>
              <a:t>Bomb Threat </a:t>
            </a:r>
          </a:p>
          <a:p>
            <a:pPr lvl="1"/>
            <a:r>
              <a:rPr lang="en-US" dirty="0"/>
              <a:t>Natural Disaster Alert </a:t>
            </a:r>
          </a:p>
          <a:p>
            <a:pPr lvl="1"/>
            <a:r>
              <a:rPr lang="en-US" dirty="0"/>
              <a:t>All </a:t>
            </a:r>
            <a:r>
              <a:rPr lang="en-US" dirty="0" smtClean="0"/>
              <a:t>Clear</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0417" y="283691"/>
            <a:ext cx="21621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3276601"/>
            <a:ext cx="209550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97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Communications Plan – Goal </a:t>
            </a:r>
            <a:br>
              <a:rPr lang="en-US" b="1" dirty="0" smtClean="0"/>
            </a:br>
            <a:r>
              <a:rPr lang="en-US" b="1" dirty="0" smtClean="0"/>
              <a:t>Ensuring You Have Access to Essential Information </a:t>
            </a:r>
            <a:endParaRPr lang="en-US" b="1" dirty="0"/>
          </a:p>
        </p:txBody>
      </p:sp>
      <p:sp>
        <p:nvSpPr>
          <p:cNvPr id="3" name="Content Placeholder 2"/>
          <p:cNvSpPr>
            <a:spLocks noGrp="1"/>
          </p:cNvSpPr>
          <p:nvPr>
            <p:ph idx="1"/>
          </p:nvPr>
        </p:nvSpPr>
        <p:spPr>
          <a:xfrm>
            <a:off x="838200" y="1825624"/>
            <a:ext cx="10515600" cy="4772883"/>
          </a:xfrm>
        </p:spPr>
        <p:txBody>
          <a:bodyPr>
            <a:normAutofit fontScale="92500" lnSpcReduction="20000"/>
          </a:bodyPr>
          <a:lstStyle/>
          <a:p>
            <a:pPr marL="0" indent="0">
              <a:buNone/>
            </a:pPr>
            <a:r>
              <a:rPr lang="en-US" sz="3900" b="1" dirty="0" smtClean="0"/>
              <a:t>Objectives (</a:t>
            </a:r>
            <a:r>
              <a:rPr lang="en-US" sz="3900" b="1" dirty="0" smtClean="0"/>
              <a:t>Who/What/Why/When/Where/How)</a:t>
            </a:r>
            <a:endParaRPr lang="en-US" sz="3900" b="1" dirty="0" smtClean="0"/>
          </a:p>
          <a:p>
            <a:r>
              <a:rPr lang="en-US" dirty="0" smtClean="0"/>
              <a:t>What</a:t>
            </a:r>
          </a:p>
          <a:p>
            <a:pPr lvl="1"/>
            <a:r>
              <a:rPr lang="en-US" dirty="0" smtClean="0"/>
              <a:t>Requirements</a:t>
            </a:r>
            <a:r>
              <a:rPr lang="en-US" dirty="0" smtClean="0"/>
              <a:t>, </a:t>
            </a:r>
            <a:r>
              <a:rPr lang="en-US" dirty="0" smtClean="0"/>
              <a:t>Best Practices</a:t>
            </a:r>
            <a:r>
              <a:rPr lang="en-US" dirty="0" smtClean="0"/>
              <a:t>, </a:t>
            </a:r>
            <a:r>
              <a:rPr lang="en-US" dirty="0" smtClean="0"/>
              <a:t>Redundancy</a:t>
            </a:r>
            <a:r>
              <a:rPr lang="en-US" dirty="0" smtClean="0"/>
              <a:t>, </a:t>
            </a:r>
            <a:r>
              <a:rPr lang="en-US" dirty="0" smtClean="0"/>
              <a:t>Typical </a:t>
            </a:r>
            <a:r>
              <a:rPr lang="en-US" dirty="0" smtClean="0"/>
              <a:t>Challenges &amp; G</a:t>
            </a:r>
            <a:r>
              <a:rPr lang="en-US" dirty="0" smtClean="0"/>
              <a:t>aps </a:t>
            </a:r>
            <a:endParaRPr lang="en-US" dirty="0" smtClean="0"/>
          </a:p>
          <a:p>
            <a:r>
              <a:rPr lang="en-US" dirty="0" smtClean="0"/>
              <a:t>Why &amp; When</a:t>
            </a:r>
            <a:endParaRPr lang="en-US" dirty="0" smtClean="0"/>
          </a:p>
          <a:p>
            <a:pPr lvl="1"/>
            <a:r>
              <a:rPr lang="en-US" dirty="0" smtClean="0"/>
              <a:t>Safety (employees/clients/visitors)</a:t>
            </a:r>
          </a:p>
          <a:p>
            <a:pPr lvl="1"/>
            <a:r>
              <a:rPr lang="en-US" dirty="0" smtClean="0"/>
              <a:t>Business Continuity </a:t>
            </a:r>
          </a:p>
          <a:p>
            <a:pPr lvl="1"/>
            <a:r>
              <a:rPr lang="en-US" dirty="0" smtClean="0"/>
              <a:t>Brand protection</a:t>
            </a:r>
          </a:p>
          <a:p>
            <a:r>
              <a:rPr lang="en-US" dirty="0" smtClean="0"/>
              <a:t>Where &amp; How </a:t>
            </a:r>
          </a:p>
          <a:p>
            <a:pPr lvl="1"/>
            <a:r>
              <a:rPr lang="en-US" dirty="0" smtClean="0"/>
              <a:t>Internal</a:t>
            </a:r>
            <a:endParaRPr lang="en-US" dirty="0" smtClean="0"/>
          </a:p>
          <a:p>
            <a:pPr lvl="2"/>
            <a:r>
              <a:rPr lang="en-US" dirty="0" smtClean="0"/>
              <a:t>Operational Needs </a:t>
            </a:r>
          </a:p>
          <a:p>
            <a:pPr lvl="1"/>
            <a:r>
              <a:rPr lang="en-US" dirty="0" smtClean="0"/>
              <a:t>External </a:t>
            </a:r>
          </a:p>
          <a:p>
            <a:pPr lvl="2"/>
            <a:r>
              <a:rPr lang="en-US" dirty="0" smtClean="0"/>
              <a:t>Local</a:t>
            </a:r>
          </a:p>
          <a:p>
            <a:pPr lvl="2"/>
            <a:r>
              <a:rPr lang="en-US" dirty="0" smtClean="0"/>
              <a:t>Regional</a:t>
            </a:r>
          </a:p>
          <a:p>
            <a:pPr lvl="2"/>
            <a:r>
              <a:rPr lang="en-US" dirty="0" smtClean="0"/>
              <a:t>Clients &amp; Families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6086" y="3010328"/>
            <a:ext cx="5244820" cy="3448650"/>
          </a:xfrm>
          <a:prstGeom prst="rect">
            <a:avLst/>
          </a:prstGeom>
        </p:spPr>
      </p:pic>
    </p:spTree>
    <p:extLst>
      <p:ext uri="{BB962C8B-B14F-4D97-AF65-F5344CB8AC3E}">
        <p14:creationId xmlns:p14="http://schemas.microsoft.com/office/powerpoint/2010/main" val="4057894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4304" y="733168"/>
            <a:ext cx="8363609" cy="799071"/>
          </a:xfrm>
        </p:spPr>
      </p:pic>
      <p:sp>
        <p:nvSpPr>
          <p:cNvPr id="5" name="TextBox 4"/>
          <p:cNvSpPr txBox="1"/>
          <p:nvPr/>
        </p:nvSpPr>
        <p:spPr>
          <a:xfrm>
            <a:off x="840259" y="2026508"/>
            <a:ext cx="10544433"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Weather Ready Nation</a:t>
            </a:r>
          </a:p>
          <a:p>
            <a:pPr marL="742950" lvl="1" indent="-285750">
              <a:buFont typeface="Arial" panose="020B0604020202020204" pitchFamily="34" charset="0"/>
              <a:buChar char="•"/>
            </a:pPr>
            <a:r>
              <a:rPr lang="en-US" dirty="0" smtClean="0"/>
              <a:t>Become an Ambassador (no cost) </a:t>
            </a:r>
          </a:p>
          <a:p>
            <a:pPr marL="742950" lvl="1" indent="-285750">
              <a:buFont typeface="Arial" panose="020B0604020202020204" pitchFamily="34" charset="0"/>
              <a:buChar char="•"/>
            </a:pPr>
            <a:r>
              <a:rPr lang="en-US" dirty="0" smtClean="0"/>
              <a:t>Wireless Emergency Alerts </a:t>
            </a:r>
          </a:p>
          <a:p>
            <a:pPr marL="742950" lvl="1" indent="-285750">
              <a:buFont typeface="Arial" panose="020B0604020202020204" pitchFamily="34" charset="0"/>
              <a:buChar char="•"/>
            </a:pPr>
            <a:r>
              <a:rPr lang="en-US" dirty="0" smtClean="0"/>
              <a:t>Daily Weather Forecasts </a:t>
            </a:r>
          </a:p>
          <a:p>
            <a:pPr marL="742950" lvl="1" indent="-285750">
              <a:buFont typeface="Arial" panose="020B0604020202020204" pitchFamily="34" charset="0"/>
              <a:buChar char="•"/>
            </a:pPr>
            <a:r>
              <a:rPr lang="en-US" dirty="0" smtClean="0"/>
              <a:t>Today’s Weather Safety</a:t>
            </a:r>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539" y="4489622"/>
            <a:ext cx="4233024" cy="18555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859" y="3864575"/>
            <a:ext cx="2827510" cy="2853356"/>
          </a:xfrm>
          <a:prstGeom prst="rect">
            <a:avLst/>
          </a:prstGeom>
        </p:spPr>
      </p:pic>
    </p:spTree>
    <p:extLst>
      <p:ext uri="{BB962C8B-B14F-4D97-AF65-F5344CB8AC3E}">
        <p14:creationId xmlns:p14="http://schemas.microsoft.com/office/powerpoint/2010/main" val="68295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Community Outdoor Warning Sirens</a:t>
            </a:r>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0114" y="4291914"/>
            <a:ext cx="3146757" cy="2097838"/>
          </a:xfrm>
        </p:spPr>
      </p:pic>
      <p:sp>
        <p:nvSpPr>
          <p:cNvPr id="5" name="TextBox 4"/>
          <p:cNvSpPr txBox="1"/>
          <p:nvPr/>
        </p:nvSpPr>
        <p:spPr>
          <a:xfrm>
            <a:off x="914400" y="1690688"/>
            <a:ext cx="7339914" cy="3416320"/>
          </a:xfrm>
          <a:prstGeom prst="rect">
            <a:avLst/>
          </a:prstGeom>
          <a:noFill/>
        </p:spPr>
        <p:txBody>
          <a:bodyPr wrap="square" rtlCol="0">
            <a:spAutoFit/>
          </a:bodyPr>
          <a:lstStyle/>
          <a:p>
            <a:pPr marL="285750" indent="-285750">
              <a:buFont typeface="Arial" panose="020B0604020202020204" pitchFamily="34" charset="0"/>
              <a:buChar char="•"/>
            </a:pPr>
            <a:r>
              <a:rPr lang="en-US" dirty="0"/>
              <a:t>Sirens are used for severe weather warnings, as well as for other situations when people should take </a:t>
            </a:r>
            <a:r>
              <a:rPr lang="en-US" dirty="0" smtClean="0"/>
              <a:t>shelter and </a:t>
            </a:r>
            <a:r>
              <a:rPr lang="en-US" dirty="0"/>
              <a:t>tune to local weather information on radio, television, or NOAA Weather Radio for more </a:t>
            </a:r>
            <a:r>
              <a:rPr lang="en-US" dirty="0" smtClean="0"/>
              <a:t>information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Weather-related </a:t>
            </a:r>
            <a:r>
              <a:rPr lang="en-US" dirty="0"/>
              <a:t>sirens are triggered when the National Weather Service has issued a tornado warning, and/or if there are reports of sustained straight-line winds in excess of 70 </a:t>
            </a:r>
            <a:r>
              <a:rPr lang="en-US" dirty="0" smtClean="0"/>
              <a:t>mph</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Strategically placed throughout the communities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Not intended to alert individuals in buildings (common misunderstanding)</a:t>
            </a:r>
          </a:p>
        </p:txBody>
      </p:sp>
    </p:spTree>
    <p:extLst>
      <p:ext uri="{BB962C8B-B14F-4D97-AF65-F5344CB8AC3E}">
        <p14:creationId xmlns:p14="http://schemas.microsoft.com/office/powerpoint/2010/main" val="117367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Mass Notification Systems</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Numerous Systems with wide variability of capacity and capabilities</a:t>
            </a:r>
          </a:p>
          <a:p>
            <a:r>
              <a:rPr lang="en-US" dirty="0" smtClean="0"/>
              <a:t>Costs vary greatly </a:t>
            </a:r>
          </a:p>
          <a:p>
            <a:r>
              <a:rPr lang="en-US" dirty="0" smtClean="0"/>
              <a:t>Speed and reliability</a:t>
            </a:r>
          </a:p>
          <a:p>
            <a:r>
              <a:rPr lang="en-US" dirty="0" smtClean="0"/>
              <a:t>Ease of use during the situation </a:t>
            </a:r>
          </a:p>
          <a:p>
            <a:r>
              <a:rPr lang="en-US" dirty="0" smtClean="0"/>
              <a:t>Scalability </a:t>
            </a:r>
          </a:p>
          <a:p>
            <a:r>
              <a:rPr lang="en-US" dirty="0" smtClean="0"/>
              <a:t>Few Examples (many choices)</a:t>
            </a:r>
          </a:p>
          <a:p>
            <a:pPr lvl="1"/>
            <a:r>
              <a:rPr lang="en-US" dirty="0" err="1" smtClean="0"/>
              <a:t>Everbridge</a:t>
            </a:r>
            <a:endParaRPr lang="en-US" dirty="0" smtClean="0"/>
          </a:p>
          <a:p>
            <a:pPr lvl="1"/>
            <a:r>
              <a:rPr lang="en-US" dirty="0" smtClean="0"/>
              <a:t>Red Alert</a:t>
            </a:r>
          </a:p>
          <a:p>
            <a:pPr lvl="1"/>
            <a:r>
              <a:rPr lang="en-US" dirty="0" smtClean="0"/>
              <a:t>Send Word Now</a:t>
            </a:r>
          </a:p>
          <a:p>
            <a:pPr lvl="1"/>
            <a:r>
              <a:rPr lang="en-US" dirty="0" err="1" smtClean="0"/>
              <a:t>Alertus</a:t>
            </a:r>
            <a:r>
              <a:rPr lang="en-US" dirty="0" smtClean="0"/>
              <a:t> </a:t>
            </a:r>
          </a:p>
          <a:p>
            <a:pPr lvl="2"/>
            <a:r>
              <a:rPr lang="en-US" dirty="0">
                <a:hlinkClick r:id="rId2"/>
              </a:rPr>
              <a:t>https://</a:t>
            </a:r>
            <a:r>
              <a:rPr lang="en-US" dirty="0" smtClean="0">
                <a:hlinkClick r:id="rId2"/>
              </a:rPr>
              <a:t>www.alertus.com/alertusproducts/alertbeacon</a:t>
            </a:r>
            <a:r>
              <a:rPr lang="en-US" dirty="0" smtClean="0"/>
              <a:t> </a:t>
            </a:r>
          </a:p>
          <a:p>
            <a:endParaRPr lang="en-US" dirty="0" smtClean="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7394" y="2347783"/>
            <a:ext cx="2739885" cy="3768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2692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Sprint ERT GO-KIT PROGRAM</a:t>
            </a:r>
            <a:endParaRPr lang="en-US" dirty="0"/>
          </a:p>
        </p:txBody>
      </p:sp>
      <p:pic>
        <p:nvPicPr>
          <p:cNvPr id="4" name="Content Placeholder 3"/>
          <p:cNvPicPr>
            <a:picLocks noGrp="1" noChangeAspect="1"/>
          </p:cNvPicPr>
          <p:nvPr>
            <p:ph idx="1"/>
          </p:nvPr>
        </p:nvPicPr>
        <p:blipFill>
          <a:blip r:embed="rId2"/>
          <a:stretch>
            <a:fillRect/>
          </a:stretch>
        </p:blipFill>
        <p:spPr>
          <a:xfrm>
            <a:off x="8767306" y="2711451"/>
            <a:ext cx="3554251" cy="3721100"/>
          </a:xfrm>
          <a:prstGeom prst="rect">
            <a:avLst/>
          </a:prstGeom>
        </p:spPr>
      </p:pic>
      <p:sp>
        <p:nvSpPr>
          <p:cNvPr id="5" name="TextBox 4"/>
          <p:cNvSpPr txBox="1"/>
          <p:nvPr/>
        </p:nvSpPr>
        <p:spPr>
          <a:xfrm>
            <a:off x="780535" y="1385888"/>
            <a:ext cx="8083378" cy="535531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Sprint </a:t>
            </a:r>
            <a:r>
              <a:rPr lang="en-US" sz="2400" dirty="0"/>
              <a:t>developed the Emergency Response Team Go-Kit Program (“ERT Go-Kit Program”) to provide customized short-term communication solutions for those organizations involved in business continuity, disaster relief, recovery operations and pre-planned events. </a:t>
            </a:r>
            <a:endParaRPr lang="en-US" sz="2400" dirty="0" smtClean="0"/>
          </a:p>
          <a:p>
            <a:pPr marL="457200" indent="-457200">
              <a:buFont typeface="Arial" panose="020B0604020202020204" pitchFamily="34" charset="0"/>
              <a:buChar char="•"/>
            </a:pPr>
            <a:r>
              <a:rPr lang="en-US" sz="2400" dirty="0" smtClean="0"/>
              <a:t>ERT </a:t>
            </a:r>
            <a:r>
              <a:rPr lang="en-US" sz="2400" dirty="0"/>
              <a:t>Go-Kits consist of pre-activated Sprint phones, 3G/4G data cards, other Sprint devices and/or ruggedized Storm Cases™ as ordered by Customer</a:t>
            </a:r>
            <a:r>
              <a:rPr lang="en-US" sz="2400" dirty="0" smtClean="0"/>
              <a:t>.</a:t>
            </a:r>
          </a:p>
          <a:p>
            <a:pPr marL="457200" indent="-457200">
              <a:buFont typeface="Arial" panose="020B0604020202020204" pitchFamily="34" charset="0"/>
              <a:buChar char="•"/>
            </a:pPr>
            <a:r>
              <a:rPr lang="en-US" sz="2400" dirty="0"/>
              <a:t>Wireless Priority Services</a:t>
            </a:r>
            <a:r>
              <a:rPr lang="en-US" sz="2400" dirty="0" smtClean="0"/>
              <a:t>:</a:t>
            </a:r>
          </a:p>
          <a:p>
            <a:pPr marL="914400" lvl="1" indent="-457200">
              <a:buFont typeface="Arial" panose="020B0604020202020204" pitchFamily="34" charset="0"/>
              <a:buChar char="•"/>
            </a:pPr>
            <a:r>
              <a:rPr lang="en-US" dirty="0" smtClean="0"/>
              <a:t>You </a:t>
            </a:r>
            <a:r>
              <a:rPr lang="en-US" dirty="0"/>
              <a:t>can get access to Wireless Priority Services (</a:t>
            </a:r>
            <a:r>
              <a:rPr lang="en-US" dirty="0" smtClean="0"/>
              <a:t>WPS) for </a:t>
            </a:r>
            <a:r>
              <a:rPr lang="en-US" dirty="0"/>
              <a:t>select device for an additional fee, and if you </a:t>
            </a:r>
            <a:r>
              <a:rPr lang="en-US" dirty="0" smtClean="0"/>
              <a:t>meet federal </a:t>
            </a:r>
            <a:r>
              <a:rPr lang="en-US" dirty="0"/>
              <a:t>eligibility standards, giving your Sprint </a:t>
            </a:r>
            <a:r>
              <a:rPr lang="en-US" dirty="0" smtClean="0"/>
              <a:t>wireless calls </a:t>
            </a:r>
            <a:r>
              <a:rPr lang="en-US" dirty="0"/>
              <a:t>priority queuing into the Sprint network </a:t>
            </a:r>
            <a:r>
              <a:rPr lang="en-US" dirty="0" smtClean="0"/>
              <a:t>during times </a:t>
            </a:r>
            <a:r>
              <a:rPr lang="en-US" dirty="0"/>
              <a:t>of network congestion. For more </a:t>
            </a:r>
            <a:r>
              <a:rPr lang="en-US" dirty="0" smtClean="0"/>
              <a:t>information about </a:t>
            </a:r>
            <a:r>
              <a:rPr lang="en-US" dirty="0"/>
              <a:t>WPS or to submit an application for </a:t>
            </a:r>
            <a:r>
              <a:rPr lang="en-US" dirty="0" smtClean="0"/>
              <a:t>approval, please </a:t>
            </a:r>
            <a:r>
              <a:rPr lang="en-US" dirty="0"/>
              <a:t>visit https://</a:t>
            </a:r>
            <a:r>
              <a:rPr lang="en-US" dirty="0" smtClean="0"/>
              <a:t>www.dhs.gov/wireless-priorityservice-wps</a:t>
            </a:r>
            <a:endParaRPr lang="en-US" dirty="0"/>
          </a:p>
          <a:p>
            <a:endParaRPr lang="en-US" dirty="0"/>
          </a:p>
        </p:txBody>
      </p:sp>
    </p:spTree>
    <p:extLst>
      <p:ext uri="{BB962C8B-B14F-4D97-AF65-F5344CB8AC3E}">
        <p14:creationId xmlns:p14="http://schemas.microsoft.com/office/powerpoint/2010/main" val="266187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Short Range Radios – Talk About</a:t>
            </a:r>
            <a:endParaRPr lang="en-US" b="1" dirty="0"/>
          </a:p>
        </p:txBody>
      </p:sp>
      <p:sp>
        <p:nvSpPr>
          <p:cNvPr id="3" name="Content Placeholder 2"/>
          <p:cNvSpPr>
            <a:spLocks noGrp="1"/>
          </p:cNvSpPr>
          <p:nvPr>
            <p:ph idx="1"/>
          </p:nvPr>
        </p:nvSpPr>
        <p:spPr>
          <a:xfrm>
            <a:off x="519418" y="1690688"/>
            <a:ext cx="10515600" cy="4696000"/>
          </a:xfrm>
        </p:spPr>
        <p:txBody>
          <a:bodyPr/>
          <a:lstStyle/>
          <a:p>
            <a:r>
              <a:rPr lang="en-US" dirty="0" smtClean="0"/>
              <a:t>Normally inexpensive alternative (costs vary – read to reviews)</a:t>
            </a:r>
          </a:p>
          <a:p>
            <a:pPr marL="0" indent="0">
              <a:buNone/>
            </a:pPr>
            <a:endParaRPr lang="en-US" dirty="0" smtClean="0"/>
          </a:p>
          <a:p>
            <a:r>
              <a:rPr lang="en-US" dirty="0" smtClean="0"/>
              <a:t>Range up to 5 miles (depends on structures and barriers)</a:t>
            </a:r>
          </a:p>
          <a:p>
            <a:endParaRPr lang="en-US" dirty="0" smtClean="0"/>
          </a:p>
          <a:p>
            <a:r>
              <a:rPr lang="en-US" dirty="0" smtClean="0"/>
              <a:t>Set channels in advance to simplify use  </a:t>
            </a:r>
          </a:p>
          <a:p>
            <a:endParaRPr lang="en-US" dirty="0" smtClean="0"/>
          </a:p>
          <a:p>
            <a:r>
              <a:rPr lang="en-US" dirty="0" smtClean="0"/>
              <a:t>Many options for channels (more then you will need)</a:t>
            </a:r>
            <a:endParaRPr lang="en-US" dirty="0"/>
          </a:p>
        </p:txBody>
      </p:sp>
      <p:pic>
        <p:nvPicPr>
          <p:cNvPr id="11266" name="Picture 2" descr="Motorola MG160A -16 Mile Talkabout 2-Way Radios (Blue), PAIR Image 1 of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6206" y="3269575"/>
            <a:ext cx="3240831" cy="3240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625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3341" y="381000"/>
            <a:ext cx="8031891" cy="990600"/>
          </a:xfrm>
        </p:spPr>
        <p:txBody>
          <a:bodyPr>
            <a:normAutofit fontScale="90000"/>
          </a:bodyPr>
          <a:lstStyle/>
          <a:p>
            <a:pPr algn="ctr"/>
            <a:r>
              <a:rPr lang="en-US" altLang="en-US" b="1" dirty="0" smtClean="0"/>
              <a:t>HAN </a:t>
            </a:r>
            <a:br>
              <a:rPr lang="en-US" altLang="en-US" b="1" dirty="0" smtClean="0"/>
            </a:br>
            <a:r>
              <a:rPr lang="en-US" altLang="en-US" sz="2800" b="1" dirty="0" smtClean="0"/>
              <a:t> </a:t>
            </a:r>
            <a:r>
              <a:rPr lang="en-US" altLang="en-US" sz="2400" b="1" dirty="0"/>
              <a:t>Health Alert Network coordinated by MDH &amp; CDC</a:t>
            </a:r>
          </a:p>
        </p:txBody>
      </p:sp>
      <p:sp>
        <p:nvSpPr>
          <p:cNvPr id="10243" name="Rectangle 3"/>
          <p:cNvSpPr>
            <a:spLocks noGrp="1" noChangeArrowheads="1"/>
          </p:cNvSpPr>
          <p:nvPr>
            <p:ph type="body" idx="1"/>
          </p:nvPr>
        </p:nvSpPr>
        <p:spPr>
          <a:xfrm>
            <a:off x="774357" y="1600200"/>
            <a:ext cx="10593859" cy="4953000"/>
          </a:xfrm>
        </p:spPr>
        <p:txBody>
          <a:bodyPr>
            <a:normAutofit fontScale="92500" lnSpcReduction="10000"/>
          </a:bodyPr>
          <a:lstStyle/>
          <a:p>
            <a:pPr marL="533400" indent="-533400">
              <a:lnSpc>
                <a:spcPct val="80000"/>
              </a:lnSpc>
              <a:buNone/>
            </a:pPr>
            <a:r>
              <a:rPr lang="en-US" altLang="en-US" sz="1800" b="1" dirty="0"/>
              <a:t>When a health threat is suspected or identified:</a:t>
            </a:r>
          </a:p>
          <a:p>
            <a:pPr marL="533400" indent="-533400">
              <a:lnSpc>
                <a:spcPct val="80000"/>
              </a:lnSpc>
              <a:buFontTx/>
              <a:buAutoNum type="arabicPeriod"/>
            </a:pPr>
            <a:r>
              <a:rPr lang="en-US" altLang="en-US" sz="1800" dirty="0"/>
              <a:t>MDH epidemiologists, prevention &amp; control,  environmental health, </a:t>
            </a:r>
            <a:r>
              <a:rPr lang="en-US" altLang="en-US" sz="1800" dirty="0" smtClean="0"/>
              <a:t>&amp; laboratory </a:t>
            </a:r>
            <a:r>
              <a:rPr lang="en-US" altLang="en-US" sz="1800" dirty="0"/>
              <a:t>system managers with the CDC activate HAN</a:t>
            </a:r>
          </a:p>
          <a:p>
            <a:pPr marL="533400" indent="-533400">
              <a:lnSpc>
                <a:spcPct val="80000"/>
              </a:lnSpc>
              <a:buFontTx/>
              <a:buAutoNum type="arabicPeriod" startAt="2"/>
            </a:pPr>
            <a:r>
              <a:rPr lang="en-US" altLang="en-US" sz="1800" dirty="0"/>
              <a:t>Health Alerts from MDH have 3 levels of urgency:</a:t>
            </a:r>
          </a:p>
          <a:p>
            <a:pPr marL="533400" indent="-533400">
              <a:lnSpc>
                <a:spcPct val="80000"/>
              </a:lnSpc>
              <a:buNone/>
            </a:pPr>
            <a:r>
              <a:rPr lang="en-US" altLang="en-US" sz="1800" dirty="0"/>
              <a:t>         </a:t>
            </a:r>
            <a:r>
              <a:rPr lang="en-US" altLang="en-US" sz="1800" dirty="0" smtClean="0"/>
              <a:t>		</a:t>
            </a:r>
            <a:r>
              <a:rPr lang="en-US" altLang="en-US" sz="1800" dirty="0" smtClean="0"/>
              <a:t>- </a:t>
            </a:r>
            <a:r>
              <a:rPr lang="en-US" altLang="en-US" sz="1800" dirty="0" smtClean="0"/>
              <a:t>routine </a:t>
            </a:r>
            <a:r>
              <a:rPr lang="en-US" altLang="en-US" sz="1800" dirty="0"/>
              <a:t>(notices)</a:t>
            </a:r>
          </a:p>
          <a:p>
            <a:pPr marL="533400" indent="-533400">
              <a:lnSpc>
                <a:spcPct val="80000"/>
              </a:lnSpc>
              <a:buNone/>
            </a:pPr>
            <a:r>
              <a:rPr lang="en-US" altLang="en-US" sz="1800" dirty="0"/>
              <a:t>         </a:t>
            </a:r>
            <a:r>
              <a:rPr lang="en-US" altLang="en-US" sz="1800" dirty="0"/>
              <a:t>	</a:t>
            </a:r>
            <a:r>
              <a:rPr lang="en-US" altLang="en-US" sz="1800" dirty="0" smtClean="0"/>
              <a:t>	- </a:t>
            </a:r>
            <a:r>
              <a:rPr lang="en-US" altLang="en-US" sz="1800" dirty="0" smtClean="0"/>
              <a:t>time </a:t>
            </a:r>
            <a:r>
              <a:rPr lang="en-US" altLang="en-US" sz="1800" dirty="0"/>
              <a:t>sensitive (</a:t>
            </a:r>
            <a:r>
              <a:rPr lang="en-US" altLang="en-US" sz="1800" b="1" dirty="0">
                <a:solidFill>
                  <a:srgbClr val="FF0000"/>
                </a:solidFill>
              </a:rPr>
              <a:t>most alerts</a:t>
            </a:r>
            <a:r>
              <a:rPr lang="en-US" altLang="en-US" sz="1800" dirty="0"/>
              <a:t> that require action)</a:t>
            </a:r>
          </a:p>
          <a:p>
            <a:pPr marL="533400" indent="-533400">
              <a:lnSpc>
                <a:spcPct val="80000"/>
              </a:lnSpc>
              <a:buNone/>
            </a:pPr>
            <a:r>
              <a:rPr lang="en-US" altLang="en-US" sz="1800" dirty="0"/>
              <a:t>         - urgent (used rarely urging heightened urgent responses) – </a:t>
            </a:r>
            <a:r>
              <a:rPr lang="en-US" altLang="en-US" sz="1800" dirty="0" err="1"/>
              <a:t>eg</a:t>
            </a:r>
            <a:r>
              <a:rPr lang="en-US" altLang="en-US" sz="1800" dirty="0"/>
              <a:t>. </a:t>
            </a:r>
            <a:r>
              <a:rPr lang="en-US" altLang="en-US" sz="1800" dirty="0" smtClean="0"/>
              <a:t>Intentional Anthrax Release </a:t>
            </a:r>
            <a:endParaRPr lang="en-US" altLang="en-US" sz="1800" dirty="0"/>
          </a:p>
          <a:p>
            <a:pPr marL="533400" indent="-533400">
              <a:lnSpc>
                <a:spcPct val="80000"/>
              </a:lnSpc>
              <a:buFontTx/>
              <a:buAutoNum type="arabicPeriod" startAt="3"/>
            </a:pPr>
            <a:r>
              <a:rPr lang="en-US" altLang="en-US" sz="1800" dirty="0"/>
              <a:t>Web-Based resources are developed (2 web sites: public &amp; password secured)</a:t>
            </a:r>
          </a:p>
          <a:p>
            <a:pPr marL="533400" indent="-533400">
              <a:lnSpc>
                <a:spcPct val="80000"/>
              </a:lnSpc>
              <a:buNone/>
            </a:pPr>
            <a:r>
              <a:rPr lang="en-US" altLang="en-US" sz="1800" dirty="0"/>
              <a:t>         </a:t>
            </a:r>
            <a:r>
              <a:rPr lang="en-US" altLang="en-US" sz="1800" dirty="0"/>
              <a:t>	</a:t>
            </a:r>
            <a:r>
              <a:rPr lang="en-US" altLang="en-US" sz="1800" dirty="0" smtClean="0"/>
              <a:t>	- Sent </a:t>
            </a:r>
            <a:r>
              <a:rPr lang="en-US" altLang="en-US" sz="1800" dirty="0"/>
              <a:t>by e-mail and or phone alerts to local public health, public safety</a:t>
            </a:r>
            <a:r>
              <a:rPr lang="en-US" altLang="en-US" sz="1800" dirty="0" smtClean="0"/>
              <a:t>, city/county </a:t>
            </a:r>
            <a:r>
              <a:rPr lang="en-US" altLang="en-US" sz="1800" dirty="0"/>
              <a:t>emergency managers, &amp; </a:t>
            </a:r>
            <a:r>
              <a:rPr lang="en-US" altLang="en-US" sz="1800" dirty="0" smtClean="0"/>
              <a:t>	   healthcare </a:t>
            </a:r>
            <a:r>
              <a:rPr lang="en-US" altLang="en-US" sz="1800" dirty="0"/>
              <a:t>agencies (tribal health)</a:t>
            </a:r>
          </a:p>
          <a:p>
            <a:pPr marL="533400" indent="-533400">
              <a:lnSpc>
                <a:spcPct val="80000"/>
              </a:lnSpc>
              <a:buNone/>
            </a:pPr>
            <a:r>
              <a:rPr lang="en-US" altLang="en-US" sz="1800" dirty="0"/>
              <a:t>        </a:t>
            </a:r>
            <a:r>
              <a:rPr lang="en-US" altLang="en-US" sz="1800" dirty="0" smtClean="0"/>
              <a:t>		 </a:t>
            </a:r>
            <a:r>
              <a:rPr lang="en-US" altLang="en-US" sz="1800" dirty="0" smtClean="0"/>
              <a:t>- </a:t>
            </a:r>
            <a:r>
              <a:rPr lang="en-US" altLang="en-US" sz="1800" dirty="0" smtClean="0"/>
              <a:t>Recipients </a:t>
            </a:r>
            <a:r>
              <a:rPr lang="en-US" altLang="en-US" sz="1800" dirty="0"/>
              <a:t>are accountable for forwarding the information and </a:t>
            </a:r>
            <a:r>
              <a:rPr lang="en-US" altLang="en-US" sz="1800" dirty="0" smtClean="0"/>
              <a:t>taking appropriate </a:t>
            </a:r>
            <a:r>
              <a:rPr lang="en-US" altLang="en-US" sz="1800" dirty="0"/>
              <a:t>action</a:t>
            </a:r>
          </a:p>
          <a:p>
            <a:pPr marL="533400" indent="-533400">
              <a:lnSpc>
                <a:spcPct val="80000"/>
              </a:lnSpc>
              <a:buAutoNum type="arabicPeriod" startAt="4"/>
            </a:pPr>
            <a:r>
              <a:rPr lang="en-US" altLang="en-US" sz="1800" dirty="0" smtClean="0"/>
              <a:t>Updates are made as indicated </a:t>
            </a:r>
          </a:p>
          <a:p>
            <a:pPr marL="0" indent="0">
              <a:lnSpc>
                <a:spcPct val="80000"/>
              </a:lnSpc>
              <a:buNone/>
            </a:pPr>
            <a:r>
              <a:rPr lang="en-US" altLang="en-US" sz="1800" dirty="0"/>
              <a:t>	</a:t>
            </a:r>
            <a:r>
              <a:rPr lang="en-US" altLang="en-US" sz="1800" dirty="0" smtClean="0"/>
              <a:t>- As event evolves</a:t>
            </a:r>
          </a:p>
          <a:p>
            <a:pPr marL="0" indent="0">
              <a:lnSpc>
                <a:spcPct val="80000"/>
              </a:lnSpc>
              <a:buNone/>
            </a:pPr>
            <a:r>
              <a:rPr lang="en-US" altLang="en-US" sz="1800" dirty="0"/>
              <a:t>	</a:t>
            </a:r>
            <a:r>
              <a:rPr lang="en-US" altLang="en-US" sz="1800" dirty="0" smtClean="0"/>
              <a:t>- Event is resolved</a:t>
            </a:r>
          </a:p>
          <a:p>
            <a:pPr marL="0" indent="0">
              <a:lnSpc>
                <a:spcPct val="80000"/>
              </a:lnSpc>
              <a:buNone/>
            </a:pPr>
            <a:r>
              <a:rPr lang="en-US" altLang="en-US" sz="1800" dirty="0"/>
              <a:t>	</a:t>
            </a:r>
            <a:r>
              <a:rPr lang="en-US" altLang="en-US" sz="1800" dirty="0" smtClean="0"/>
              <a:t>- Archived on web site</a:t>
            </a:r>
          </a:p>
          <a:p>
            <a:pPr marL="533400" indent="-533400">
              <a:lnSpc>
                <a:spcPct val="80000"/>
              </a:lnSpc>
              <a:buNone/>
            </a:pPr>
            <a:r>
              <a:rPr lang="en-US" altLang="en-US" sz="1800" dirty="0"/>
              <a:t>5. 	</a:t>
            </a:r>
            <a:r>
              <a:rPr lang="en-US" altLang="en-US" sz="1800" dirty="0">
                <a:hlinkClick r:id="rId2"/>
              </a:rPr>
              <a:t>http://www.health.state.mn.us/han</a:t>
            </a:r>
            <a:r>
              <a:rPr lang="en-US" altLang="en-US" sz="1800" dirty="0" smtClean="0">
                <a:hlinkClick r:id="rId2"/>
              </a:rPr>
              <a:t>/</a:t>
            </a:r>
            <a:r>
              <a:rPr lang="en-US" altLang="en-US" sz="1800" dirty="0" smtClean="0"/>
              <a:t> </a:t>
            </a:r>
            <a:endParaRPr lang="en-US" altLang="en-US" sz="1600" b="1" dirty="0"/>
          </a:p>
          <a:p>
            <a:pPr marL="533400" indent="-533400">
              <a:lnSpc>
                <a:spcPct val="80000"/>
              </a:lnSpc>
            </a:pPr>
            <a:endParaRPr lang="en-US" altLang="en-US" sz="1800" b="1" dirty="0"/>
          </a:p>
          <a:p>
            <a:pPr marL="914400" lvl="1" indent="-457200">
              <a:lnSpc>
                <a:spcPct val="80000"/>
              </a:lnSpc>
            </a:pPr>
            <a:endParaRPr lang="en-US" altLang="en-US" sz="1600" b="1" dirty="0"/>
          </a:p>
        </p:txBody>
      </p:sp>
    </p:spTree>
    <p:extLst>
      <p:ext uri="{BB962C8B-B14F-4D97-AF65-F5344CB8AC3E}">
        <p14:creationId xmlns:p14="http://schemas.microsoft.com/office/powerpoint/2010/main" val="4078298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Minnesota system for Tracking Resources, Alerts, and Communications (</a:t>
            </a:r>
            <a:r>
              <a:rPr lang="en-US" dirty="0" err="1"/>
              <a:t>MNTrac</a:t>
            </a:r>
            <a:r>
              <a:rPr lang="en-US" dirty="0"/>
              <a:t>) is a database-driven web application intended as a statewide solution. </a:t>
            </a:r>
            <a:endParaRPr lang="en-US" dirty="0" smtClean="0"/>
          </a:p>
          <a:p>
            <a:r>
              <a:rPr lang="en-US" dirty="0" smtClean="0"/>
              <a:t>This </a:t>
            </a:r>
            <a:r>
              <a:rPr lang="en-US" dirty="0"/>
              <a:t>system has been designed specifically to track bed, pharmaceutical and resource availability from all designated facilities within the state as well as providing for allocation of these resources to support surge capacity needs. </a:t>
            </a:r>
            <a:endParaRPr lang="en-US" dirty="0" smtClean="0"/>
          </a:p>
          <a:p>
            <a:r>
              <a:rPr lang="en-US" dirty="0" smtClean="0"/>
              <a:t>Hospital </a:t>
            </a:r>
            <a:r>
              <a:rPr lang="en-US" dirty="0"/>
              <a:t>bed diversion status, emergency event planning, emergency chat, and alert notifications are supported in real time. </a:t>
            </a:r>
            <a:endParaRPr lang="en-US" dirty="0" smtClean="0"/>
          </a:p>
          <a:p>
            <a:r>
              <a:rPr lang="en-US" dirty="0" smtClean="0"/>
              <a:t>Information </a:t>
            </a:r>
            <a:r>
              <a:rPr lang="en-US" dirty="0"/>
              <a:t>is aggregated from all facilities and can be transported to other systems and agencies to improve communications and share pertinent information. </a:t>
            </a:r>
            <a:endParaRPr lang="en-US" dirty="0" smtClean="0"/>
          </a:p>
          <a:p>
            <a:r>
              <a:rPr lang="en-US" dirty="0" smtClean="0"/>
              <a:t>Standard </a:t>
            </a:r>
            <a:r>
              <a:rPr lang="en-US" dirty="0"/>
              <a:t>and ad hoc reports can also be generated to turn data into useful information.</a:t>
            </a:r>
          </a:p>
          <a:p>
            <a:pPr marL="0" indent="0">
              <a:buNone/>
            </a:pPr>
            <a:endParaRPr lang="en-US" dirty="0"/>
          </a:p>
        </p:txBody>
      </p:sp>
      <p:pic>
        <p:nvPicPr>
          <p:cNvPr id="6" name="Picture 2" descr="https://www.mntrac.org/images/mntrac_repor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1549" y="601362"/>
            <a:ext cx="6039424" cy="860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820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667265" y="1869988"/>
            <a:ext cx="9543535" cy="4530811"/>
          </a:xfrm>
        </p:spPr>
        <p:txBody>
          <a:bodyPr>
            <a:normAutofit fontScale="85000" lnSpcReduction="20000"/>
          </a:bodyPr>
          <a:lstStyle/>
          <a:p>
            <a:pPr>
              <a:spcBef>
                <a:spcPct val="50000"/>
              </a:spcBef>
              <a:buFontTx/>
              <a:buNone/>
            </a:pPr>
            <a:r>
              <a:rPr lang="en-US" altLang="en-US" b="1" dirty="0"/>
              <a:t>Internet Based Secure Communication System</a:t>
            </a:r>
          </a:p>
          <a:p>
            <a:pPr>
              <a:spcBef>
                <a:spcPct val="50000"/>
              </a:spcBef>
            </a:pPr>
            <a:r>
              <a:rPr lang="en-US" altLang="en-US" dirty="0" smtClean="0"/>
              <a:t>Hospital and LTC Bed availability </a:t>
            </a:r>
          </a:p>
          <a:p>
            <a:pPr>
              <a:spcBef>
                <a:spcPct val="50000"/>
              </a:spcBef>
            </a:pPr>
            <a:r>
              <a:rPr lang="en-US" altLang="en-US" dirty="0" smtClean="0"/>
              <a:t>Alerts and Notifications - real time incidents </a:t>
            </a:r>
          </a:p>
          <a:p>
            <a:pPr>
              <a:spcBef>
                <a:spcPct val="50000"/>
              </a:spcBef>
            </a:pPr>
            <a:r>
              <a:rPr lang="en-US" altLang="en-US" dirty="0" smtClean="0"/>
              <a:t>Establish </a:t>
            </a:r>
            <a:r>
              <a:rPr lang="en-US" altLang="en-US" dirty="0"/>
              <a:t>“Situation Rooms” to coordinate response</a:t>
            </a:r>
          </a:p>
          <a:p>
            <a:pPr>
              <a:spcBef>
                <a:spcPct val="50000"/>
              </a:spcBef>
            </a:pPr>
            <a:r>
              <a:rPr lang="en-US" altLang="en-US" dirty="0"/>
              <a:t>Protracted Incidents (multiple shifts or days)</a:t>
            </a:r>
          </a:p>
          <a:p>
            <a:pPr>
              <a:spcBef>
                <a:spcPct val="50000"/>
              </a:spcBef>
            </a:pPr>
            <a:r>
              <a:rPr lang="en-US" altLang="en-US" dirty="0" smtClean="0"/>
              <a:t>Command Center – </a:t>
            </a:r>
            <a:r>
              <a:rPr lang="en-US" altLang="en-US" dirty="0" smtClean="0"/>
              <a:t>Coordination Room </a:t>
            </a:r>
          </a:p>
          <a:p>
            <a:pPr lvl="1">
              <a:spcBef>
                <a:spcPct val="50000"/>
              </a:spcBef>
            </a:pPr>
            <a:r>
              <a:rPr lang="en-US" altLang="en-US" dirty="0" smtClean="0"/>
              <a:t>Activated by R</a:t>
            </a:r>
            <a:r>
              <a:rPr lang="en-US" altLang="en-US" dirty="0" smtClean="0"/>
              <a:t>egional Healthcare Resource Cente</a:t>
            </a:r>
            <a:r>
              <a:rPr lang="en-US" altLang="en-US" dirty="0" smtClean="0"/>
              <a:t>r (R</a:t>
            </a:r>
            <a:r>
              <a:rPr lang="en-US" altLang="en-US" dirty="0" smtClean="0"/>
              <a:t>HRC</a:t>
            </a:r>
            <a:r>
              <a:rPr lang="en-US" altLang="en-US" dirty="0"/>
              <a:t>)</a:t>
            </a:r>
          </a:p>
          <a:p>
            <a:pPr lvl="1">
              <a:spcBef>
                <a:spcPct val="50000"/>
              </a:spcBef>
            </a:pPr>
            <a:r>
              <a:rPr lang="en-US" altLang="en-US" dirty="0"/>
              <a:t>Planning</a:t>
            </a:r>
          </a:p>
          <a:p>
            <a:pPr lvl="1">
              <a:spcBef>
                <a:spcPct val="50000"/>
              </a:spcBef>
            </a:pPr>
            <a:r>
              <a:rPr lang="en-US" altLang="en-US" dirty="0"/>
              <a:t>Logistics </a:t>
            </a:r>
          </a:p>
          <a:p>
            <a:pPr lvl="1">
              <a:spcBef>
                <a:spcPct val="50000"/>
              </a:spcBef>
            </a:pPr>
            <a:r>
              <a:rPr lang="en-US" altLang="en-US" dirty="0"/>
              <a:t>Multi Agency Coordination </a:t>
            </a:r>
            <a:r>
              <a:rPr lang="en-US" altLang="en-US" dirty="0" smtClean="0"/>
              <a:t>when needed</a:t>
            </a:r>
            <a:endParaRPr lang="en-US" altLang="en-US" dirty="0"/>
          </a:p>
          <a:p>
            <a:pPr>
              <a:spcBef>
                <a:spcPct val="50000"/>
              </a:spcBef>
            </a:pPr>
            <a:r>
              <a:rPr lang="en-US" altLang="en-US" dirty="0"/>
              <a:t>Recovery</a:t>
            </a:r>
          </a:p>
          <a:p>
            <a:pPr lvl="1">
              <a:spcBef>
                <a:spcPct val="50000"/>
              </a:spcBef>
              <a:buFontTx/>
              <a:buNone/>
            </a:pPr>
            <a:endParaRPr lang="en-US" altLang="en-US" b="1" dirty="0"/>
          </a:p>
          <a:p>
            <a:endParaRPr lang="en-US" altLang="en-US" dirty="0"/>
          </a:p>
        </p:txBody>
      </p:sp>
      <p:pic>
        <p:nvPicPr>
          <p:cNvPr id="4" name="Picture 2" descr="https://www.mntrac.org/images/mntrac_repor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1549" y="601362"/>
            <a:ext cx="6039424" cy="860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55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42552" y="381000"/>
            <a:ext cx="8979244" cy="1219200"/>
          </a:xfrm>
        </p:spPr>
        <p:txBody>
          <a:bodyPr/>
          <a:lstStyle/>
          <a:p>
            <a:pPr algn="ctr"/>
            <a:r>
              <a:rPr lang="en-US" altLang="en-US" b="1" dirty="0"/>
              <a:t>EMH-CALL</a:t>
            </a:r>
            <a:br>
              <a:rPr lang="en-US" altLang="en-US" b="1" dirty="0"/>
            </a:br>
            <a:r>
              <a:rPr lang="en-US" altLang="en-US" sz="3200" b="1" dirty="0"/>
              <a:t>800 MHz Radio System</a:t>
            </a:r>
            <a:endParaRPr lang="en-US" altLang="en-US" b="1" dirty="0"/>
          </a:p>
        </p:txBody>
      </p:sp>
      <p:sp>
        <p:nvSpPr>
          <p:cNvPr id="8195" name="Rectangle 3"/>
          <p:cNvSpPr>
            <a:spLocks noGrp="1" noChangeArrowheads="1"/>
          </p:cNvSpPr>
          <p:nvPr>
            <p:ph type="body" idx="1"/>
          </p:nvPr>
        </p:nvSpPr>
        <p:spPr>
          <a:xfrm>
            <a:off x="947351" y="1752600"/>
            <a:ext cx="9263449" cy="4724400"/>
          </a:xfrm>
        </p:spPr>
        <p:txBody>
          <a:bodyPr/>
          <a:lstStyle/>
          <a:p>
            <a:pPr>
              <a:lnSpc>
                <a:spcPct val="90000"/>
              </a:lnSpc>
              <a:buFontTx/>
              <a:buNone/>
            </a:pPr>
            <a:r>
              <a:rPr lang="en-US" altLang="en-US" b="1" dirty="0"/>
              <a:t>Integrated &amp; Interoperable Communications</a:t>
            </a:r>
          </a:p>
          <a:p>
            <a:pPr>
              <a:lnSpc>
                <a:spcPct val="90000"/>
              </a:lnSpc>
            </a:pPr>
            <a:r>
              <a:rPr lang="en-US" altLang="en-US" dirty="0"/>
              <a:t>Emergency Notification 24/7</a:t>
            </a:r>
          </a:p>
          <a:p>
            <a:pPr lvl="1">
              <a:lnSpc>
                <a:spcPct val="90000"/>
              </a:lnSpc>
            </a:pPr>
            <a:r>
              <a:rPr lang="en-US" altLang="en-US" dirty="0"/>
              <a:t>EMH-CALL monitored by all hospitals 24/7</a:t>
            </a:r>
          </a:p>
          <a:p>
            <a:pPr>
              <a:lnSpc>
                <a:spcPct val="90000"/>
              </a:lnSpc>
            </a:pPr>
            <a:r>
              <a:rPr lang="en-US" altLang="en-US" dirty="0"/>
              <a:t>EMH Talk Group Channels 1-4 allow for</a:t>
            </a:r>
          </a:p>
          <a:p>
            <a:pPr lvl="1">
              <a:lnSpc>
                <a:spcPct val="90000"/>
              </a:lnSpc>
            </a:pPr>
            <a:r>
              <a:rPr lang="en-US" altLang="en-US" dirty="0"/>
              <a:t>event/incident management</a:t>
            </a:r>
          </a:p>
          <a:p>
            <a:pPr lvl="1">
              <a:lnSpc>
                <a:spcPct val="90000"/>
              </a:lnSpc>
            </a:pPr>
            <a:r>
              <a:rPr lang="en-US" altLang="en-US" dirty="0"/>
              <a:t>Coordination of planning/logistics, recovery</a:t>
            </a:r>
          </a:p>
          <a:p>
            <a:pPr>
              <a:lnSpc>
                <a:spcPct val="90000"/>
              </a:lnSpc>
            </a:pPr>
            <a:r>
              <a:rPr lang="en-US" altLang="en-US" dirty="0" smtClean="0"/>
              <a:t>TAC </a:t>
            </a:r>
            <a:r>
              <a:rPr lang="en-US" altLang="en-US" dirty="0"/>
              <a:t>Channels</a:t>
            </a:r>
          </a:p>
          <a:p>
            <a:pPr lvl="1">
              <a:lnSpc>
                <a:spcPct val="90000"/>
              </a:lnSpc>
            </a:pPr>
            <a:r>
              <a:rPr lang="en-US" altLang="en-US" dirty="0"/>
              <a:t>Ability to cross patch users of 800 </a:t>
            </a:r>
            <a:r>
              <a:rPr lang="en-US" altLang="en-US" dirty="0" err="1"/>
              <a:t>Mhz</a:t>
            </a:r>
            <a:endParaRPr lang="en-US" altLang="en-US" dirty="0"/>
          </a:p>
          <a:p>
            <a:pPr lvl="1">
              <a:lnSpc>
                <a:spcPct val="90000"/>
              </a:lnSpc>
            </a:pPr>
            <a:r>
              <a:rPr lang="en-US" altLang="en-US" dirty="0"/>
              <a:t>Public Safety, Local Public Health</a:t>
            </a:r>
          </a:p>
          <a:p>
            <a:pPr lvl="1">
              <a:lnSpc>
                <a:spcPct val="90000"/>
              </a:lnSpc>
            </a:pPr>
            <a:endParaRPr lang="en-US" altLang="en-US" dirty="0"/>
          </a:p>
          <a:p>
            <a:pPr lvl="1">
              <a:lnSpc>
                <a:spcPct val="90000"/>
              </a:lnSpc>
            </a:pPr>
            <a:endParaRPr lang="en-US" altLang="en-US" dirty="0"/>
          </a:p>
        </p:txBody>
      </p:sp>
    </p:spTree>
    <p:extLst>
      <p:ext uri="{BB962C8B-B14F-4D97-AF65-F5344CB8AC3E}">
        <p14:creationId xmlns:p14="http://schemas.microsoft.com/office/powerpoint/2010/main" val="9966078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79005"/>
          </a:xfrm>
        </p:spPr>
        <p:txBody>
          <a:bodyPr>
            <a:normAutofit fontScale="90000"/>
          </a:bodyPr>
          <a:lstStyle/>
          <a:p>
            <a:pPr algn="ctr"/>
            <a:r>
              <a:rPr lang="en-US" b="1" dirty="0" smtClean="0"/>
              <a:t/>
            </a:r>
            <a:br>
              <a:rPr lang="en-US" b="1" dirty="0" smtClean="0"/>
            </a:br>
            <a:r>
              <a:rPr lang="en-US" b="1" dirty="0" smtClean="0"/>
              <a:t>Social Media</a:t>
            </a:r>
            <a:r>
              <a:rPr lang="en-US" dirty="0" smtClean="0"/>
              <a:t/>
            </a:r>
            <a:br>
              <a:rPr lang="en-US" dirty="0" smtClean="0"/>
            </a:br>
            <a:r>
              <a:rPr lang="en-US" sz="3100" dirty="0"/>
              <a:t>Don’t forget to leverage social media as a method for outreach to your clients, families of clients, staff and community</a:t>
            </a:r>
            <a:br>
              <a:rPr lang="en-US" sz="3100" dirty="0"/>
            </a:br>
            <a:r>
              <a:rPr lang="en-US" dirty="0" smtClean="0"/>
              <a:t> </a:t>
            </a:r>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944130"/>
            <a:ext cx="6679280" cy="4576932"/>
          </a:xfrm>
          <a:prstGeom prst="rect">
            <a:avLst/>
          </a:prstGeom>
        </p:spPr>
      </p:pic>
      <p:sp>
        <p:nvSpPr>
          <p:cNvPr id="5" name="Oval 4"/>
          <p:cNvSpPr/>
          <p:nvPr/>
        </p:nvSpPr>
        <p:spPr>
          <a:xfrm>
            <a:off x="3635012" y="1825625"/>
            <a:ext cx="1085656" cy="11305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07027" y="2207741"/>
            <a:ext cx="947351" cy="461665"/>
          </a:xfrm>
          <a:prstGeom prst="rect">
            <a:avLst/>
          </a:prstGeom>
          <a:solidFill>
            <a:srgbClr val="FF0000"/>
          </a:solidFill>
        </p:spPr>
        <p:txBody>
          <a:bodyPr wrap="square" rtlCol="0">
            <a:spAutoFit/>
          </a:bodyPr>
          <a:lstStyle/>
          <a:p>
            <a:r>
              <a:rPr lang="en-US" sz="1200" dirty="0" smtClean="0">
                <a:solidFill>
                  <a:schemeClr val="bg1"/>
                </a:solidFill>
              </a:rPr>
              <a:t>Healthcare Operations  </a:t>
            </a:r>
            <a:endParaRPr lang="en-US" sz="1200" dirty="0">
              <a:solidFill>
                <a:schemeClr val="bg1"/>
              </a:solidFill>
            </a:endParaRPr>
          </a:p>
        </p:txBody>
      </p:sp>
    </p:spTree>
    <p:extLst>
      <p:ext uri="{BB962C8B-B14F-4D97-AF65-F5344CB8AC3E}">
        <p14:creationId xmlns:p14="http://schemas.microsoft.com/office/powerpoint/2010/main" val="1743217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Just to Address any Miscommunication </a:t>
            </a:r>
            <a:br>
              <a:rPr lang="en-US" b="1" dirty="0" smtClean="0"/>
            </a:br>
            <a:r>
              <a:rPr lang="en-US" b="1" dirty="0" smtClean="0"/>
              <a:t>This is Not the Goal for Today</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0777" y="1825624"/>
            <a:ext cx="5794751" cy="4670245"/>
          </a:xfrm>
        </p:spPr>
      </p:pic>
    </p:spTree>
    <p:extLst>
      <p:ext uri="{BB962C8B-B14F-4D97-AF65-F5344CB8AC3E}">
        <p14:creationId xmlns:p14="http://schemas.microsoft.com/office/powerpoint/2010/main" val="3071979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Social Media</a:t>
            </a:r>
            <a:endParaRPr lang="en-US" dirty="0"/>
          </a:p>
        </p:txBody>
      </p:sp>
      <p:sp>
        <p:nvSpPr>
          <p:cNvPr id="3" name="Content Placeholder 2"/>
          <p:cNvSpPr>
            <a:spLocks noGrp="1"/>
          </p:cNvSpPr>
          <p:nvPr>
            <p:ph idx="1"/>
          </p:nvPr>
        </p:nvSpPr>
        <p:spPr/>
        <p:txBody>
          <a:bodyPr>
            <a:normAutofit lnSpcReduction="10000"/>
          </a:bodyPr>
          <a:lstStyle/>
          <a:p>
            <a:r>
              <a:rPr lang="en-US" dirty="0"/>
              <a:t>During a crisis, social media can be an important input for situational intelligence, </a:t>
            </a:r>
            <a:r>
              <a:rPr lang="en-US" dirty="0" smtClean="0"/>
              <a:t>helping organizations </a:t>
            </a:r>
            <a:r>
              <a:rPr lang="en-US" dirty="0"/>
              <a:t>to create a more complete understanding of an event</a:t>
            </a:r>
            <a:r>
              <a:rPr lang="en-US" dirty="0" smtClean="0"/>
              <a:t>.</a:t>
            </a:r>
          </a:p>
          <a:p>
            <a:endParaRPr lang="en-US" dirty="0" smtClean="0"/>
          </a:p>
          <a:p>
            <a:r>
              <a:rPr lang="en-US" dirty="0" smtClean="0"/>
              <a:t>Combined </a:t>
            </a:r>
            <a:r>
              <a:rPr lang="en-US" dirty="0"/>
              <a:t>with information gathered </a:t>
            </a:r>
            <a:r>
              <a:rPr lang="en-US" dirty="0" smtClean="0"/>
              <a:t>via two-way communication</a:t>
            </a:r>
            <a:r>
              <a:rPr lang="en-US" dirty="0"/>
              <a:t>, organizations can create an informed response plan that efficiently </a:t>
            </a:r>
            <a:r>
              <a:rPr lang="en-US" dirty="0" smtClean="0"/>
              <a:t>and effectively </a:t>
            </a:r>
            <a:r>
              <a:rPr lang="en-US" dirty="0"/>
              <a:t>uses available resources</a:t>
            </a:r>
            <a:r>
              <a:rPr lang="en-US" dirty="0" smtClean="0"/>
              <a:t>.</a:t>
            </a:r>
          </a:p>
          <a:p>
            <a:pPr marL="0" indent="0">
              <a:buNone/>
            </a:pPr>
            <a:endParaRPr lang="en-US" dirty="0" smtClean="0"/>
          </a:p>
          <a:p>
            <a:r>
              <a:rPr lang="en-US" dirty="0"/>
              <a:t>This vast amount of content can be leveraged by organizations that have the tools </a:t>
            </a:r>
            <a:r>
              <a:rPr lang="en-US" dirty="0" smtClean="0"/>
              <a:t>to filter</a:t>
            </a:r>
            <a:r>
              <a:rPr lang="en-US" dirty="0"/>
              <a:t>, analyze, and qualify it.</a:t>
            </a:r>
            <a:endParaRPr lang="en-US" dirty="0"/>
          </a:p>
        </p:txBody>
      </p:sp>
    </p:spTree>
    <p:extLst>
      <p:ext uri="{BB962C8B-B14F-4D97-AF65-F5344CB8AC3E}">
        <p14:creationId xmlns:p14="http://schemas.microsoft.com/office/powerpoint/2010/main" val="2391201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Aspects </a:t>
            </a:r>
            <a:r>
              <a:rPr lang="en-US" b="1" dirty="0"/>
              <a:t>to Emergency Messaging</a:t>
            </a:r>
            <a:r>
              <a:rPr lang="en-US" dirty="0"/>
              <a:t/>
            </a:r>
            <a:br>
              <a:rPr lang="en-US" dirty="0"/>
            </a:br>
            <a:endParaRPr lang="en-US" dirty="0"/>
          </a:p>
        </p:txBody>
      </p:sp>
      <p:sp>
        <p:nvSpPr>
          <p:cNvPr id="3" name="Content Placeholder 2"/>
          <p:cNvSpPr>
            <a:spLocks noGrp="1"/>
          </p:cNvSpPr>
          <p:nvPr>
            <p:ph idx="1"/>
          </p:nvPr>
        </p:nvSpPr>
        <p:spPr>
          <a:xfrm>
            <a:off x="838200" y="1491049"/>
            <a:ext cx="10515600" cy="4685914"/>
          </a:xfrm>
        </p:spPr>
        <p:txBody>
          <a:bodyPr/>
          <a:lstStyle/>
          <a:p>
            <a:r>
              <a:rPr lang="en-US" dirty="0" smtClean="0"/>
              <a:t>Advisory/Notification – be aware &amp; ready to take action</a:t>
            </a:r>
          </a:p>
          <a:p>
            <a:r>
              <a:rPr lang="en-US" dirty="0" smtClean="0"/>
              <a:t>Alert – take action</a:t>
            </a:r>
          </a:p>
          <a:p>
            <a:r>
              <a:rPr lang="en-US" dirty="0" smtClean="0"/>
              <a:t>Mobilization – teams or key individuals respond </a:t>
            </a:r>
          </a:p>
          <a:p>
            <a:r>
              <a:rPr lang="en-US" dirty="0" smtClean="0"/>
              <a:t>Situational updates (establish criteria i.e. every 15-30 minutes) </a:t>
            </a:r>
          </a:p>
          <a:p>
            <a:r>
              <a:rPr lang="en-US" dirty="0" smtClean="0"/>
              <a:t>Pre-scripting messages </a:t>
            </a:r>
          </a:p>
          <a:p>
            <a:pPr lvl="1"/>
            <a:r>
              <a:rPr lang="en-US" dirty="0" smtClean="0"/>
              <a:t>Alert type with brief situation awareness (deliver message in &lt;10 seconds)</a:t>
            </a:r>
          </a:p>
          <a:p>
            <a:pPr lvl="2"/>
            <a:r>
              <a:rPr lang="en-US" dirty="0" smtClean="0"/>
              <a:t>Prescript for all anticipated situations (fire, security incident, medical emergency etc.)</a:t>
            </a:r>
          </a:p>
          <a:p>
            <a:pPr lvl="1"/>
            <a:r>
              <a:rPr lang="en-US" dirty="0" smtClean="0"/>
              <a:t>No more than 3 actions for message receivers to perform</a:t>
            </a:r>
          </a:p>
          <a:p>
            <a:pPr lvl="2"/>
            <a:r>
              <a:rPr lang="en-US" dirty="0" smtClean="0"/>
              <a:t>Some actions will result in more steps or actions </a:t>
            </a:r>
          </a:p>
        </p:txBody>
      </p:sp>
    </p:spTree>
    <p:extLst>
      <p:ext uri="{BB962C8B-B14F-4D97-AF65-F5344CB8AC3E}">
        <p14:creationId xmlns:p14="http://schemas.microsoft.com/office/powerpoint/2010/main" val="951818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b="1" dirty="0" smtClean="0"/>
              <a:t>Plain Language Overhead Paging</a:t>
            </a:r>
          </a:p>
        </p:txBody>
      </p:sp>
      <p:sp>
        <p:nvSpPr>
          <p:cNvPr id="3075" name="Date Placeholder 3"/>
          <p:cNvSpPr>
            <a:spLocks noGrp="1"/>
          </p:cNvSpPr>
          <p:nvPr>
            <p:ph type="dt" sz="quarter" idx="4294967295"/>
          </p:nvPr>
        </p:nvSpPr>
        <p:spPr bwMode="auto">
          <a:xfrm>
            <a:off x="1845276" y="5867400"/>
            <a:ext cx="7710616"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800" dirty="0" smtClean="0"/>
              <a:t>Originally Proposed in 2011 by Minnesota Hospital Association </a:t>
            </a:r>
            <a:endParaRPr lang="en-US" altLang="en-US" sz="1800" dirty="0"/>
          </a:p>
          <a:p>
            <a:pPr algn="ctr" eaLnBrk="1" hangingPunct="1"/>
            <a:endParaRPr lang="en-US" altLang="en-US" dirty="0"/>
          </a:p>
        </p:txBody>
      </p:sp>
      <p:pic>
        <p:nvPicPr>
          <p:cNvPr id="3076" name="Picture 2" descr="http://www.mossenvy.com/v/vspfiles/assets/images/made%20in%20m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8288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67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The Recommendation</a:t>
            </a:r>
          </a:p>
        </p:txBody>
      </p:sp>
      <p:sp>
        <p:nvSpPr>
          <p:cNvPr id="4099" name="Content Placeholder 2"/>
          <p:cNvSpPr>
            <a:spLocks noGrp="1"/>
          </p:cNvSpPr>
          <p:nvPr>
            <p:ph idx="1"/>
          </p:nvPr>
        </p:nvSpPr>
        <p:spPr/>
        <p:txBody>
          <a:bodyPr/>
          <a:lstStyle/>
          <a:p>
            <a:r>
              <a:rPr lang="en-US" altLang="en-US" sz="2000"/>
              <a:t>The Minnesota Hospital Association recommends hospitals reduce noise by minimizing overhead pages by using other means of communicating; and when possible use plain language with emergency overhead paging to align with its core principles of being transparent with patients and families and increasing patient safety by standardizing safety practices across hospitals throughout Minnesota. </a:t>
            </a:r>
          </a:p>
          <a:p>
            <a:endParaRPr lang="en-US" altLang="en-US" sz="2000"/>
          </a:p>
          <a:p>
            <a:r>
              <a:rPr lang="en-US" altLang="en-US" sz="2000"/>
              <a:t>Based on the science of patient safety, variation can be a contributing factor that can lead to adverse events. MHA’s member survey indicated significant variation among Minnesota’s 145 hospitals, such as 22 different codes for patient abduction; 18 different codes for a security alert and code yellow had 5 different meanings. This variation creates confusion for the entire health care team. </a:t>
            </a:r>
          </a:p>
          <a:p>
            <a:endParaRPr lang="en-US" altLang="en-US" sz="2000"/>
          </a:p>
        </p:txBody>
      </p:sp>
    </p:spTree>
    <p:extLst>
      <p:ext uri="{BB962C8B-B14F-4D97-AF65-F5344CB8AC3E}">
        <p14:creationId xmlns:p14="http://schemas.microsoft.com/office/powerpoint/2010/main" val="3913830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b="1" dirty="0" smtClean="0"/>
              <a:t>Plain Language Principles</a:t>
            </a:r>
            <a:r>
              <a:rPr lang="en-US" altLang="en-US" dirty="0" smtClean="0"/>
              <a:t>	</a:t>
            </a:r>
          </a:p>
        </p:txBody>
      </p:sp>
      <p:sp>
        <p:nvSpPr>
          <p:cNvPr id="5123" name="Content Placeholder 2"/>
          <p:cNvSpPr>
            <a:spLocks noGrp="1"/>
          </p:cNvSpPr>
          <p:nvPr>
            <p:ph idx="1"/>
          </p:nvPr>
        </p:nvSpPr>
        <p:spPr/>
        <p:txBody>
          <a:bodyPr>
            <a:normAutofit fontScale="85000" lnSpcReduction="20000"/>
          </a:bodyPr>
          <a:lstStyle/>
          <a:p>
            <a:pPr marL="514350" indent="-514350">
              <a:buFont typeface="Wingdings" panose="05000000000000000000" pitchFamily="2" charset="2"/>
              <a:buAutoNum type="arabicPeriod"/>
            </a:pPr>
            <a:r>
              <a:rPr lang="en-US" altLang="en-US" dirty="0" smtClean="0"/>
              <a:t>This is a voluntary initiative. Each hospital should convene a team to evaluate use of plain language with overhead paging. </a:t>
            </a:r>
          </a:p>
          <a:p>
            <a:pPr marL="514350" indent="-514350">
              <a:buFont typeface="Wingdings" panose="05000000000000000000" pitchFamily="2" charset="2"/>
              <a:buAutoNum type="arabicPeriod"/>
            </a:pPr>
            <a:endParaRPr lang="en-US" altLang="en-US" dirty="0" smtClean="0"/>
          </a:p>
          <a:p>
            <a:pPr marL="514350" indent="-514350">
              <a:buFont typeface="Wingdings" panose="05000000000000000000" pitchFamily="2" charset="2"/>
              <a:buAutoNum type="arabicPeriod"/>
            </a:pPr>
            <a:r>
              <a:rPr lang="en-US" altLang="en-US" dirty="0" smtClean="0"/>
              <a:t>Use of plain language will reduce confusion for health care professionals working in more than one hospital, which could otherwise lead to a potential delay in care or patient safety event</a:t>
            </a:r>
            <a:r>
              <a:rPr lang="en-US" altLang="en-US" dirty="0" smtClean="0"/>
              <a:t>.</a:t>
            </a:r>
          </a:p>
          <a:p>
            <a:pPr marL="0" indent="0">
              <a:buNone/>
            </a:pPr>
            <a:endParaRPr lang="en-US" altLang="en-US" dirty="0" smtClean="0"/>
          </a:p>
          <a:p>
            <a:pPr marL="514350" indent="-514350">
              <a:buFont typeface="Wingdings" panose="05000000000000000000" pitchFamily="2" charset="2"/>
              <a:buAutoNum type="arabicPeriod" startAt="3"/>
            </a:pPr>
            <a:r>
              <a:rPr lang="en-US" altLang="en-US" dirty="0"/>
              <a:t>This initiative is not meant to be prescriptive, rather suggested scripting is provided.</a:t>
            </a:r>
          </a:p>
          <a:p>
            <a:pPr marL="514350" indent="-514350">
              <a:buFont typeface="Wingdings" panose="05000000000000000000" pitchFamily="2" charset="2"/>
              <a:buAutoNum type="arabicPeriod" startAt="3"/>
            </a:pPr>
            <a:endParaRPr lang="en-US" altLang="en-US" dirty="0"/>
          </a:p>
          <a:p>
            <a:pPr marL="514350" indent="-514350">
              <a:buFont typeface="Wingdings" panose="05000000000000000000" pitchFamily="2" charset="2"/>
              <a:buAutoNum type="arabicPeriod" startAt="3"/>
            </a:pPr>
            <a:r>
              <a:rPr lang="en-US" altLang="en-US" dirty="0"/>
              <a:t>Transparency with patients and families is a top priority of MHA and members. Use of plain language for overhead paging is consistent with this priority</a:t>
            </a:r>
            <a:r>
              <a:rPr lang="en-US" altLang="en-US" dirty="0" smtClean="0"/>
              <a:t>.</a:t>
            </a:r>
            <a:r>
              <a:rPr lang="en-US" altLang="en-US" dirty="0" smtClean="0"/>
              <a:t/>
            </a:r>
            <a:br>
              <a:rPr lang="en-US" altLang="en-US" dirty="0" smtClean="0"/>
            </a:br>
            <a:endParaRPr lang="en-US" altLang="en-US" dirty="0" smtClean="0"/>
          </a:p>
          <a:p>
            <a:pPr marL="514350" indent="-514350">
              <a:buFont typeface="Wingdings" panose="05000000000000000000" pitchFamily="2" charset="2"/>
              <a:buAutoNum type="arabicPeriod"/>
            </a:pPr>
            <a:endParaRPr lang="en-US" altLang="en-US" dirty="0" smtClean="0"/>
          </a:p>
        </p:txBody>
      </p:sp>
    </p:spTree>
    <p:extLst>
      <p:ext uri="{BB962C8B-B14F-4D97-AF65-F5344CB8AC3E}">
        <p14:creationId xmlns:p14="http://schemas.microsoft.com/office/powerpoint/2010/main" val="30110734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Amateur Radio </a:t>
            </a:r>
            <a:endParaRPr lang="en-US" b="1" dirty="0"/>
          </a:p>
        </p:txBody>
      </p:sp>
      <p:sp>
        <p:nvSpPr>
          <p:cNvPr id="3" name="Content Placeholder 2"/>
          <p:cNvSpPr>
            <a:spLocks noGrp="1"/>
          </p:cNvSpPr>
          <p:nvPr>
            <p:ph idx="1"/>
          </p:nvPr>
        </p:nvSpPr>
        <p:spPr/>
        <p:txBody>
          <a:bodyPr/>
          <a:lstStyle/>
          <a:p>
            <a:r>
              <a:rPr lang="en-US" dirty="0" smtClean="0"/>
              <a:t>Equipment </a:t>
            </a:r>
          </a:p>
          <a:p>
            <a:r>
              <a:rPr lang="en-US" dirty="0" smtClean="0"/>
              <a:t>Radio Club Support </a:t>
            </a:r>
          </a:p>
          <a:p>
            <a:r>
              <a:rPr lang="en-US" dirty="0" smtClean="0"/>
              <a:t>Regional Training to Certify and License operators</a:t>
            </a:r>
          </a:p>
          <a:p>
            <a:r>
              <a:rPr lang="en-US" dirty="0" smtClean="0"/>
              <a:t>Robust Capacity and Capabilities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725415" y="2246527"/>
            <a:ext cx="3049030" cy="4065373"/>
          </a:xfrm>
          <a:prstGeom prst="rect">
            <a:avLst/>
          </a:prstGeom>
        </p:spPr>
      </p:pic>
      <p:pic>
        <p:nvPicPr>
          <p:cNvPr id="5" name="Picture 4"/>
          <p:cNvPicPr>
            <a:picLocks noChangeAspect="1"/>
          </p:cNvPicPr>
          <p:nvPr/>
        </p:nvPicPr>
        <p:blipFill>
          <a:blip r:embed="rId3"/>
          <a:stretch>
            <a:fillRect/>
          </a:stretch>
        </p:blipFill>
        <p:spPr>
          <a:xfrm>
            <a:off x="8523579" y="-96944"/>
            <a:ext cx="3452701" cy="3289300"/>
          </a:xfrm>
          <a:prstGeom prst="rect">
            <a:avLst/>
          </a:prstGeom>
        </p:spPr>
      </p:pic>
      <p:pic>
        <p:nvPicPr>
          <p:cNvPr id="10242" name="Picture 5" descr="http://www.mk-comunicacoes.com/imagens/produtos/b95129dc863e2b47cc7a78554a2e5d8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067" y="4001294"/>
            <a:ext cx="2712512" cy="2714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8580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67551" cy="837599"/>
          </a:xfrm>
        </p:spPr>
        <p:txBody>
          <a:bodyPr>
            <a:normAutofit fontScale="90000"/>
          </a:bodyPr>
          <a:lstStyle/>
          <a:p>
            <a:pPr algn="ctr"/>
            <a:r>
              <a:rPr lang="en-US" b="1" dirty="0" smtClean="0"/>
              <a:t>ICS 213 General Message Form</a:t>
            </a:r>
            <a:br>
              <a:rPr lang="en-US" b="1" dirty="0" smtClean="0"/>
            </a:br>
            <a:r>
              <a:rPr lang="en-US" sz="2200" b="1" dirty="0" smtClean="0"/>
              <a:t>(When Systems Fail go Old School) </a:t>
            </a:r>
            <a:endParaRPr lang="en-US" sz="2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6383898"/>
              </p:ext>
            </p:extLst>
          </p:nvPr>
        </p:nvGraphicFramePr>
        <p:xfrm>
          <a:off x="3723502" y="1202725"/>
          <a:ext cx="4118922" cy="5511114"/>
        </p:xfrm>
        <a:graphic>
          <a:graphicData uri="http://schemas.openxmlformats.org/drawingml/2006/table">
            <a:tbl>
              <a:tblPr>
                <a:tableStyleId>{5C22544A-7EE6-4342-B048-85BDC9FD1C3A}</a:tableStyleId>
              </a:tblPr>
              <a:tblGrid>
                <a:gridCol w="1019430"/>
                <a:gridCol w="1199795"/>
                <a:gridCol w="52559"/>
                <a:gridCol w="52559"/>
                <a:gridCol w="52559"/>
                <a:gridCol w="1742020"/>
              </a:tblGrid>
              <a:tr h="112849">
                <a:tc gridSpan="6">
                  <a:txBody>
                    <a:bodyPr/>
                    <a:lstStyle/>
                    <a:p>
                      <a:pPr marL="8890" marR="0" algn="ctr">
                        <a:spcBef>
                          <a:spcPts val="300"/>
                        </a:spcBef>
                        <a:spcAft>
                          <a:spcPts val="300"/>
                        </a:spcAft>
                      </a:pPr>
                      <a:r>
                        <a:rPr lang="en-US" sz="600" dirty="0">
                          <a:effectLst/>
                        </a:rPr>
                        <a:t>GENERAL MESSAGE</a:t>
                      </a:r>
                      <a:endParaRPr lang="en-US" sz="600" dirty="0">
                        <a:effectLst/>
                        <a:latin typeface="Times New Roman" panose="02020603050405020304" pitchFamily="18" charset="0"/>
                        <a:ea typeface="Calibri" panose="020F050202020403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6477">
                <a:tc gridSpan="3">
                  <a:txBody>
                    <a:bodyPr/>
                    <a:lstStyle/>
                    <a:p>
                      <a:pPr marL="8890" marR="0">
                        <a:spcBef>
                          <a:spcPts val="300"/>
                        </a:spcBef>
                        <a:spcAft>
                          <a:spcPts val="300"/>
                        </a:spcAft>
                      </a:pPr>
                      <a:r>
                        <a:rPr lang="en-US" sz="500">
                          <a:effectLst/>
                        </a:rPr>
                        <a:t>TO:	</a:t>
                      </a:r>
                      <a:endParaRPr lang="en-US" sz="600">
                        <a:effectLst/>
                        <a:latin typeface="Times New Roman" panose="02020603050405020304" pitchFamily="18" charset="0"/>
                        <a:ea typeface="Calibri" panose="020F0502020204030204" pitchFamily="34" charset="0"/>
                      </a:endParaRPr>
                    </a:p>
                  </a:txBody>
                  <a:tcPr marL="0" marR="0" marT="0" marB="0"/>
                </a:tc>
                <a:tc hMerge="1">
                  <a:txBody>
                    <a:bodyPr/>
                    <a:lstStyle/>
                    <a:p>
                      <a:endParaRPr lang="en-US"/>
                    </a:p>
                  </a:txBody>
                  <a:tcPr/>
                </a:tc>
                <a:tc hMerge="1">
                  <a:txBody>
                    <a:bodyPr/>
                    <a:lstStyle/>
                    <a:p>
                      <a:endParaRPr lang="en-US"/>
                    </a:p>
                  </a:txBody>
                  <a:tcPr/>
                </a:tc>
                <a:tc gridSpan="3">
                  <a:txBody>
                    <a:bodyPr/>
                    <a:lstStyle/>
                    <a:p>
                      <a:pPr marL="8890" marR="0">
                        <a:spcBef>
                          <a:spcPts val="300"/>
                        </a:spcBef>
                        <a:spcAft>
                          <a:spcPts val="300"/>
                        </a:spcAft>
                      </a:pPr>
                      <a:r>
                        <a:rPr lang="en-US" sz="500">
                          <a:effectLst/>
                        </a:rPr>
                        <a:t>POSITION:	</a:t>
                      </a:r>
                      <a:endParaRPr lang="en-US" sz="600">
                        <a:effectLst/>
                        <a:latin typeface="Times New Roman" panose="02020603050405020304" pitchFamily="18" charset="0"/>
                        <a:ea typeface="Calibri" panose="020F0502020204030204" pitchFamily="34" charset="0"/>
                      </a:endParaRPr>
                    </a:p>
                  </a:txBody>
                  <a:tcPr marL="0" marR="0" marT="0" marB="0"/>
                </a:tc>
                <a:tc hMerge="1">
                  <a:txBody>
                    <a:bodyPr/>
                    <a:lstStyle/>
                    <a:p>
                      <a:endParaRPr lang="en-US"/>
                    </a:p>
                  </a:txBody>
                  <a:tcPr/>
                </a:tc>
                <a:tc hMerge="1">
                  <a:txBody>
                    <a:bodyPr/>
                    <a:lstStyle/>
                    <a:p>
                      <a:endParaRPr lang="en-US"/>
                    </a:p>
                  </a:txBody>
                  <a:tcPr/>
                </a:tc>
              </a:tr>
              <a:tr h="276477">
                <a:tc gridSpan="3">
                  <a:txBody>
                    <a:bodyPr/>
                    <a:lstStyle/>
                    <a:p>
                      <a:pPr marL="8890" marR="0">
                        <a:spcBef>
                          <a:spcPts val="300"/>
                        </a:spcBef>
                        <a:spcAft>
                          <a:spcPts val="300"/>
                        </a:spcAft>
                      </a:pPr>
                      <a:r>
                        <a:rPr lang="en-US" sz="500">
                          <a:effectLst/>
                        </a:rPr>
                        <a:t>FROM: 	</a:t>
                      </a:r>
                      <a:endParaRPr lang="en-US" sz="600">
                        <a:effectLst/>
                        <a:latin typeface="Times New Roman" panose="02020603050405020304" pitchFamily="18" charset="0"/>
                        <a:ea typeface="Calibri" panose="020F0502020204030204" pitchFamily="34" charset="0"/>
                      </a:endParaRPr>
                    </a:p>
                  </a:txBody>
                  <a:tcPr marL="0" marR="0" marT="0" marB="0"/>
                </a:tc>
                <a:tc hMerge="1">
                  <a:txBody>
                    <a:bodyPr/>
                    <a:lstStyle/>
                    <a:p>
                      <a:endParaRPr lang="en-US"/>
                    </a:p>
                  </a:txBody>
                  <a:tcPr/>
                </a:tc>
                <a:tc hMerge="1">
                  <a:txBody>
                    <a:bodyPr/>
                    <a:lstStyle/>
                    <a:p>
                      <a:endParaRPr lang="en-US"/>
                    </a:p>
                  </a:txBody>
                  <a:tcPr/>
                </a:tc>
                <a:tc gridSpan="3">
                  <a:txBody>
                    <a:bodyPr/>
                    <a:lstStyle/>
                    <a:p>
                      <a:pPr marL="8890" marR="0">
                        <a:spcBef>
                          <a:spcPts val="300"/>
                        </a:spcBef>
                        <a:spcAft>
                          <a:spcPts val="300"/>
                        </a:spcAft>
                      </a:pPr>
                      <a:r>
                        <a:rPr lang="en-US" sz="500">
                          <a:effectLst/>
                        </a:rPr>
                        <a:t>POSITION:	</a:t>
                      </a:r>
                      <a:endParaRPr lang="en-US" sz="600">
                        <a:effectLst/>
                        <a:latin typeface="Times New Roman" panose="02020603050405020304" pitchFamily="18" charset="0"/>
                        <a:ea typeface="Calibri" panose="020F0502020204030204" pitchFamily="34" charset="0"/>
                      </a:endParaRPr>
                    </a:p>
                  </a:txBody>
                  <a:tcPr marL="0" marR="0" marT="0" marB="0"/>
                </a:tc>
                <a:tc hMerge="1">
                  <a:txBody>
                    <a:bodyPr/>
                    <a:lstStyle/>
                    <a:p>
                      <a:endParaRPr lang="en-US"/>
                    </a:p>
                  </a:txBody>
                  <a:tcPr/>
                </a:tc>
                <a:tc hMerge="1">
                  <a:txBody>
                    <a:bodyPr/>
                    <a:lstStyle/>
                    <a:p>
                      <a:endParaRPr lang="en-US"/>
                    </a:p>
                  </a:txBody>
                  <a:tcPr/>
                </a:tc>
              </a:tr>
              <a:tr h="470204">
                <a:tc gridSpan="3">
                  <a:txBody>
                    <a:bodyPr/>
                    <a:lstStyle/>
                    <a:p>
                      <a:pPr marL="8890" marR="0">
                        <a:spcBef>
                          <a:spcPts val="300"/>
                        </a:spcBef>
                        <a:spcAft>
                          <a:spcPts val="300"/>
                        </a:spcAft>
                      </a:pPr>
                      <a:r>
                        <a:rPr lang="en-US" sz="500">
                          <a:effectLst/>
                        </a:rPr>
                        <a:t>SUBJECT: 	</a:t>
                      </a:r>
                      <a:endParaRPr lang="en-US" sz="600">
                        <a:effectLst/>
                        <a:latin typeface="Times New Roman" panose="02020603050405020304" pitchFamily="18" charset="0"/>
                        <a:ea typeface="Calibri" panose="020F0502020204030204" pitchFamily="34" charset="0"/>
                      </a:endParaRPr>
                    </a:p>
                  </a:txBody>
                  <a:tcPr marL="0" marR="0" marT="0" marB="0"/>
                </a:tc>
                <a:tc hMerge="1">
                  <a:txBody>
                    <a:bodyPr/>
                    <a:lstStyle/>
                    <a:p>
                      <a:endParaRPr lang="en-US"/>
                    </a:p>
                  </a:txBody>
                  <a:tcPr/>
                </a:tc>
                <a:tc hMerge="1">
                  <a:txBody>
                    <a:bodyPr/>
                    <a:lstStyle/>
                    <a:p>
                      <a:endParaRPr lang="en-US"/>
                    </a:p>
                  </a:txBody>
                  <a:tcPr/>
                </a:tc>
                <a:tc gridSpan="2">
                  <a:txBody>
                    <a:bodyPr/>
                    <a:lstStyle/>
                    <a:p>
                      <a:pPr marL="8890" marR="0">
                        <a:spcBef>
                          <a:spcPts val="300"/>
                        </a:spcBef>
                        <a:spcAft>
                          <a:spcPts val="300"/>
                        </a:spcAft>
                      </a:pPr>
                      <a:r>
                        <a:rPr lang="en-US" sz="500">
                          <a:effectLst/>
                        </a:rPr>
                        <a:t>DATE:	</a:t>
                      </a:r>
                      <a:endParaRPr lang="en-US" sz="600">
                        <a:effectLst/>
                        <a:latin typeface="Times New Roman" panose="02020603050405020304" pitchFamily="18" charset="0"/>
                        <a:ea typeface="Calibri" panose="020F0502020204030204" pitchFamily="34" charset="0"/>
                      </a:endParaRPr>
                    </a:p>
                  </a:txBody>
                  <a:tcPr marL="0" marR="0" marT="0" marB="0"/>
                </a:tc>
                <a:tc hMerge="1">
                  <a:txBody>
                    <a:bodyPr/>
                    <a:lstStyle/>
                    <a:p>
                      <a:endParaRPr lang="en-US"/>
                    </a:p>
                  </a:txBody>
                  <a:tcPr/>
                </a:tc>
                <a:tc>
                  <a:txBody>
                    <a:bodyPr/>
                    <a:lstStyle/>
                    <a:p>
                      <a:pPr marL="8890" marR="0">
                        <a:spcBef>
                          <a:spcPts val="300"/>
                        </a:spcBef>
                        <a:spcAft>
                          <a:spcPts val="300"/>
                        </a:spcAft>
                      </a:pPr>
                      <a:r>
                        <a:rPr lang="en-US" sz="500">
                          <a:effectLst/>
                        </a:rPr>
                        <a:t>TIME:	</a:t>
                      </a:r>
                      <a:endParaRPr lang="en-US" sz="600">
                        <a:effectLst/>
                        <a:latin typeface="Times New Roman" panose="02020603050405020304" pitchFamily="18" charset="0"/>
                        <a:ea typeface="Calibri" panose="020F0502020204030204" pitchFamily="34" charset="0"/>
                      </a:endParaRPr>
                    </a:p>
                  </a:txBody>
                  <a:tcPr marL="0" marR="0" marT="0" marB="0"/>
                </a:tc>
              </a:tr>
              <a:tr h="94041">
                <a:tc gridSpan="6">
                  <a:txBody>
                    <a:bodyPr/>
                    <a:lstStyle/>
                    <a:p>
                      <a:pPr marL="8890" marR="0">
                        <a:spcBef>
                          <a:spcPts val="300"/>
                        </a:spcBef>
                        <a:spcAft>
                          <a:spcPts val="300"/>
                        </a:spcAft>
                      </a:pPr>
                      <a:r>
                        <a:rPr lang="en-US" sz="500">
                          <a:effectLst/>
                        </a:rPr>
                        <a:t>MESSAGE:</a:t>
                      </a:r>
                      <a:endParaRPr lang="en-US" sz="600">
                        <a:effectLst/>
                        <a:latin typeface="Times New Roman" panose="02020603050405020304" pitchFamily="18" charset="0"/>
                        <a:ea typeface="Calibri" panose="020F050202020403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91568">
                <a:tc gridSpan="6">
                  <a:txBody>
                    <a:bodyPr/>
                    <a:lstStyle/>
                    <a:p>
                      <a:pPr marL="8890" marR="0">
                        <a:spcBef>
                          <a:spcPts val="300"/>
                        </a:spcBef>
                        <a:spcAft>
                          <a:spcPts val="300"/>
                        </a:spcAft>
                      </a:pPr>
                      <a:r>
                        <a:rPr lang="en-US" sz="500" dirty="0">
                          <a:effectLst/>
                        </a:rPr>
                        <a:t> </a:t>
                      </a:r>
                      <a:endParaRPr lang="en-US" sz="600" dirty="0">
                        <a:effectLst/>
                        <a:latin typeface="Times New Roman" panose="02020603050405020304" pitchFamily="18" charset="0"/>
                        <a:ea typeface="Calibri" panose="020F050202020403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2123">
                <a:tc gridSpan="4">
                  <a:txBody>
                    <a:bodyPr/>
                    <a:lstStyle/>
                    <a:p>
                      <a:pPr marL="8890" marR="0">
                        <a:spcBef>
                          <a:spcPts val="300"/>
                        </a:spcBef>
                        <a:spcAft>
                          <a:spcPts val="300"/>
                        </a:spcAft>
                      </a:pPr>
                      <a:r>
                        <a:rPr lang="en-US" sz="500">
                          <a:effectLst/>
                        </a:rPr>
                        <a:t>SIGNATURE:</a:t>
                      </a:r>
                      <a:endParaRPr lang="en-US" sz="600">
                        <a:effectLst/>
                      </a:endParaRPr>
                    </a:p>
                    <a:p>
                      <a:pPr marL="8890" marR="0">
                        <a:spcBef>
                          <a:spcPts val="300"/>
                        </a:spcBef>
                        <a:spcAft>
                          <a:spcPts val="300"/>
                        </a:spcAft>
                      </a:pPr>
                      <a:r>
                        <a:rPr lang="en-US" sz="500">
                          <a:effectLst/>
                        </a:rPr>
                        <a:t> </a:t>
                      </a:r>
                      <a:endParaRPr lang="en-US" sz="600">
                        <a:effectLst/>
                        <a:latin typeface="Times New Roman" panose="02020603050405020304" pitchFamily="18" charset="0"/>
                        <a:ea typeface="Calibri" panose="020F050202020403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8890" marR="0">
                        <a:spcBef>
                          <a:spcPts val="300"/>
                        </a:spcBef>
                        <a:spcAft>
                          <a:spcPts val="300"/>
                        </a:spcAft>
                      </a:pPr>
                      <a:r>
                        <a:rPr lang="en-US" sz="500">
                          <a:effectLst/>
                        </a:rPr>
                        <a:t>POSITION:</a:t>
                      </a:r>
                      <a:endParaRPr lang="en-US" sz="600">
                        <a:effectLst/>
                      </a:endParaRPr>
                    </a:p>
                    <a:p>
                      <a:pPr marL="8890" marR="0">
                        <a:spcBef>
                          <a:spcPts val="300"/>
                        </a:spcBef>
                        <a:spcAft>
                          <a:spcPts val="300"/>
                        </a:spcAft>
                      </a:pPr>
                      <a:r>
                        <a:rPr lang="en-US" sz="500">
                          <a:effectLst/>
                        </a:rPr>
                        <a:t> </a:t>
                      </a:r>
                      <a:endParaRPr lang="en-US" sz="600">
                        <a:effectLst/>
                        <a:latin typeface="Times New Roman" panose="02020603050405020304" pitchFamily="18" charset="0"/>
                        <a:ea typeface="Calibri" panose="020F0502020204030204" pitchFamily="34" charset="0"/>
                      </a:endParaRPr>
                    </a:p>
                  </a:txBody>
                  <a:tcPr marL="0" marR="0" marT="0" marB="0"/>
                </a:tc>
                <a:tc hMerge="1">
                  <a:txBody>
                    <a:bodyPr/>
                    <a:lstStyle/>
                    <a:p>
                      <a:endParaRPr lang="en-US"/>
                    </a:p>
                  </a:txBody>
                  <a:tcPr/>
                </a:tc>
              </a:tr>
              <a:tr h="94041">
                <a:tc gridSpan="6">
                  <a:txBody>
                    <a:bodyPr/>
                    <a:lstStyle/>
                    <a:p>
                      <a:pPr marL="8890" marR="0">
                        <a:spcBef>
                          <a:spcPts val="300"/>
                        </a:spcBef>
                        <a:spcAft>
                          <a:spcPts val="300"/>
                        </a:spcAft>
                      </a:pPr>
                      <a:r>
                        <a:rPr lang="en-US" sz="500">
                          <a:effectLst/>
                        </a:rPr>
                        <a:t>REPLY:</a:t>
                      </a:r>
                      <a:endParaRPr lang="en-US" sz="600">
                        <a:effectLst/>
                        <a:latin typeface="Times New Roman" panose="02020603050405020304" pitchFamily="18" charset="0"/>
                        <a:ea typeface="Calibri" panose="020F050202020403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31211">
                <a:tc gridSpan="6">
                  <a:txBody>
                    <a:bodyPr/>
                    <a:lstStyle/>
                    <a:p>
                      <a:pPr marL="8890" marR="0">
                        <a:spcBef>
                          <a:spcPts val="300"/>
                        </a:spcBef>
                        <a:spcAft>
                          <a:spcPts val="300"/>
                        </a:spcAft>
                      </a:pPr>
                      <a:r>
                        <a:rPr lang="en-US" sz="500">
                          <a:effectLst/>
                        </a:rPr>
                        <a:t> </a:t>
                      </a:r>
                      <a:endParaRPr lang="en-US" sz="600">
                        <a:effectLst/>
                        <a:latin typeface="Times New Roman" panose="02020603050405020304" pitchFamily="18" charset="0"/>
                        <a:ea typeface="Calibri" panose="020F050202020403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2123">
                <a:tc>
                  <a:txBody>
                    <a:bodyPr/>
                    <a:lstStyle/>
                    <a:p>
                      <a:pPr marL="8890" marR="0">
                        <a:spcBef>
                          <a:spcPts val="300"/>
                        </a:spcBef>
                        <a:spcAft>
                          <a:spcPts val="300"/>
                        </a:spcAft>
                      </a:pPr>
                      <a:r>
                        <a:rPr lang="en-US" sz="500">
                          <a:effectLst/>
                        </a:rPr>
                        <a:t>DATE:</a:t>
                      </a:r>
                      <a:endParaRPr lang="en-US" sz="600">
                        <a:effectLst/>
                      </a:endParaRPr>
                    </a:p>
                    <a:p>
                      <a:pPr marL="8890" marR="0">
                        <a:spcBef>
                          <a:spcPts val="300"/>
                        </a:spcBef>
                        <a:spcAft>
                          <a:spcPts val="300"/>
                        </a:spcAft>
                      </a:pPr>
                      <a:r>
                        <a:rPr lang="en-US" sz="500">
                          <a:effectLst/>
                        </a:rPr>
                        <a:t> </a:t>
                      </a:r>
                      <a:endParaRPr lang="en-US" sz="600">
                        <a:effectLst/>
                        <a:latin typeface="Times New Roman" panose="02020603050405020304" pitchFamily="18" charset="0"/>
                        <a:ea typeface="Calibri" panose="020F0502020204030204" pitchFamily="34" charset="0"/>
                      </a:endParaRPr>
                    </a:p>
                  </a:txBody>
                  <a:tcPr marL="0" marR="0" marT="0" marB="0"/>
                </a:tc>
                <a:tc>
                  <a:txBody>
                    <a:bodyPr/>
                    <a:lstStyle/>
                    <a:p>
                      <a:pPr marL="8890" marR="0">
                        <a:spcBef>
                          <a:spcPts val="300"/>
                        </a:spcBef>
                        <a:spcAft>
                          <a:spcPts val="300"/>
                        </a:spcAft>
                      </a:pPr>
                      <a:r>
                        <a:rPr lang="en-US" sz="500">
                          <a:effectLst/>
                        </a:rPr>
                        <a:t>TIME:</a:t>
                      </a:r>
                      <a:endParaRPr lang="en-US" sz="600">
                        <a:effectLst/>
                      </a:endParaRPr>
                    </a:p>
                    <a:p>
                      <a:pPr marL="8890" marR="0">
                        <a:spcBef>
                          <a:spcPts val="300"/>
                        </a:spcBef>
                        <a:spcAft>
                          <a:spcPts val="300"/>
                        </a:spcAft>
                      </a:pPr>
                      <a:r>
                        <a:rPr lang="en-US" sz="500">
                          <a:effectLst/>
                        </a:rPr>
                        <a:t> </a:t>
                      </a:r>
                      <a:endParaRPr lang="en-US" sz="600">
                        <a:effectLst/>
                        <a:latin typeface="Times New Roman" panose="02020603050405020304" pitchFamily="18" charset="0"/>
                        <a:ea typeface="Calibri" panose="020F0502020204030204" pitchFamily="34" charset="0"/>
                      </a:endParaRPr>
                    </a:p>
                  </a:txBody>
                  <a:tcPr marL="0" marR="0" marT="0" marB="0"/>
                </a:tc>
                <a:tc gridSpan="4">
                  <a:txBody>
                    <a:bodyPr/>
                    <a:lstStyle/>
                    <a:p>
                      <a:pPr marL="8890" marR="0">
                        <a:spcBef>
                          <a:spcPts val="300"/>
                        </a:spcBef>
                        <a:spcAft>
                          <a:spcPts val="300"/>
                        </a:spcAft>
                      </a:pPr>
                      <a:r>
                        <a:rPr lang="en-US" sz="500" dirty="0">
                          <a:effectLst/>
                        </a:rPr>
                        <a:t>SIGNATURE/POSITION:</a:t>
                      </a:r>
                      <a:endParaRPr lang="en-US" sz="600" dirty="0">
                        <a:effectLst/>
                      </a:endParaRPr>
                    </a:p>
                    <a:p>
                      <a:pPr marL="8890" marR="0">
                        <a:spcBef>
                          <a:spcPts val="300"/>
                        </a:spcBef>
                        <a:spcAft>
                          <a:spcPts val="300"/>
                        </a:spcAft>
                      </a:pPr>
                      <a:r>
                        <a:rPr lang="en-US" sz="500" dirty="0">
                          <a:effectLst/>
                        </a:rPr>
                        <a:t> </a:t>
                      </a:r>
                      <a:endParaRPr lang="en-US" sz="600" dirty="0">
                        <a:effectLst/>
                        <a:latin typeface="Times New Roman" panose="02020603050405020304" pitchFamily="18" charset="0"/>
                        <a:ea typeface="Calibri" panose="020F050202020403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839025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Ensure you get the Essential Information to Inform/Involve/Engage</a:t>
            </a:r>
          </a:p>
          <a:p>
            <a:pPr marL="514350" indent="-514350">
              <a:buFont typeface="+mj-lt"/>
              <a:buAutoNum type="arabicPeriod"/>
            </a:pPr>
            <a:endParaRPr lang="en-US" dirty="0" smtClean="0"/>
          </a:p>
          <a:p>
            <a:pPr marL="514350" indent="-514350">
              <a:buFont typeface="+mj-lt"/>
              <a:buAutoNum type="arabicPeriod"/>
            </a:pPr>
            <a:r>
              <a:rPr lang="en-US" dirty="0" smtClean="0"/>
              <a:t>Know your systems capabilities and capacities</a:t>
            </a:r>
          </a:p>
          <a:p>
            <a:pPr marL="514350" indent="-514350">
              <a:buFont typeface="+mj-lt"/>
              <a:buAutoNum type="arabicPeriod"/>
            </a:pPr>
            <a:endParaRPr lang="en-US" dirty="0" smtClean="0"/>
          </a:p>
          <a:p>
            <a:pPr marL="514350" indent="-514350">
              <a:buFont typeface="+mj-lt"/>
              <a:buAutoNum type="arabicPeriod"/>
            </a:pPr>
            <a:r>
              <a:rPr lang="en-US" dirty="0" smtClean="0"/>
              <a:t>Test and Exercise Regularly </a:t>
            </a:r>
          </a:p>
          <a:p>
            <a:pPr lvl="1"/>
            <a:r>
              <a:rPr lang="en-US" dirty="0" smtClean="0"/>
              <a:t>Expect barriers, gaps and failures </a:t>
            </a:r>
          </a:p>
          <a:p>
            <a:pPr lvl="1"/>
            <a:r>
              <a:rPr lang="en-US" dirty="0" smtClean="0"/>
              <a:t>Improve – test frequently</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1805" y="3212756"/>
            <a:ext cx="3871067" cy="3548478"/>
          </a:xfrm>
          <a:prstGeom prst="rect">
            <a:avLst/>
          </a:prstGeom>
        </p:spPr>
      </p:pic>
    </p:spTree>
    <p:extLst>
      <p:ext uri="{BB962C8B-B14F-4D97-AF65-F5344CB8AC3E}">
        <p14:creationId xmlns:p14="http://schemas.microsoft.com/office/powerpoint/2010/main" val="16403234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67" y="2435428"/>
            <a:ext cx="4964135" cy="3913789"/>
          </a:xfrm>
          <a:prstGeom prst="rect">
            <a:avLst/>
          </a:prstGeom>
        </p:spPr>
      </p:pic>
      <p:sp>
        <p:nvSpPr>
          <p:cNvPr id="2" name="TextBox 1"/>
          <p:cNvSpPr txBox="1"/>
          <p:nvPr/>
        </p:nvSpPr>
        <p:spPr>
          <a:xfrm>
            <a:off x="566671" y="669702"/>
            <a:ext cx="10406129" cy="1323439"/>
          </a:xfrm>
          <a:prstGeom prst="rect">
            <a:avLst/>
          </a:prstGeom>
          <a:noFill/>
        </p:spPr>
        <p:txBody>
          <a:bodyPr wrap="square" rtlCol="0">
            <a:spAutoFit/>
          </a:bodyPr>
          <a:lstStyle/>
          <a:p>
            <a:pPr algn="ctr"/>
            <a:r>
              <a:rPr lang="en-US" sz="8000" b="1" dirty="0" smtClean="0"/>
              <a:t>Questions</a:t>
            </a:r>
            <a:endParaRPr lang="en-US" sz="8000" b="1" dirty="0"/>
          </a:p>
        </p:txBody>
      </p:sp>
    </p:spTree>
    <p:extLst>
      <p:ext uri="{BB962C8B-B14F-4D97-AF65-F5344CB8AC3E}">
        <p14:creationId xmlns:p14="http://schemas.microsoft.com/office/powerpoint/2010/main" val="4122483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70920"/>
            <a:ext cx="10515600" cy="3491556"/>
          </a:xfrm>
        </p:spPr>
        <p:txBody>
          <a:bodyPr>
            <a:normAutofit/>
          </a:bodyPr>
          <a:lstStyle/>
          <a:p>
            <a:r>
              <a:rPr lang="en-US" dirty="0"/>
              <a:t>M</a:t>
            </a:r>
            <a:r>
              <a:rPr lang="en-US" dirty="0" smtClean="0"/>
              <a:t>ark A. Lappe</a:t>
            </a:r>
            <a:br>
              <a:rPr lang="en-US" dirty="0" smtClean="0"/>
            </a:br>
            <a:r>
              <a:rPr lang="en-US" sz="2400" dirty="0" smtClean="0"/>
              <a:t>Administrative Manager for the Metro Region Healthcare Preparedness Program</a:t>
            </a:r>
            <a:br>
              <a:rPr lang="en-US" sz="2400" dirty="0" smtClean="0"/>
            </a:br>
            <a:r>
              <a:rPr lang="en-US" sz="2400" dirty="0" smtClean="0"/>
              <a:t>Emergency Manager for Hennepin Healthcare Systems Inc. </a:t>
            </a:r>
            <a:br>
              <a:rPr lang="en-US" sz="2400" dirty="0" smtClean="0"/>
            </a:br>
            <a:r>
              <a:rPr lang="en-US" sz="2400" dirty="0" smtClean="0">
                <a:hlinkClick r:id="rId2"/>
              </a:rPr>
              <a:t>mark.lappe@hcmed.org</a:t>
            </a:r>
            <a:r>
              <a:rPr lang="en-US" sz="2400" dirty="0" smtClean="0"/>
              <a:t> </a:t>
            </a:r>
            <a:br>
              <a:rPr lang="en-US" sz="2400" dirty="0" smtClean="0"/>
            </a:br>
            <a:r>
              <a:rPr lang="en-US" sz="2400" dirty="0" smtClean="0"/>
              <a:t>Office: 612-873-3869</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380" y="4589463"/>
            <a:ext cx="4153799" cy="1424159"/>
          </a:xfrm>
          <a:prstGeom prst="rect">
            <a:avLst/>
          </a:prstGeom>
        </p:spPr>
      </p:pic>
    </p:spTree>
    <p:extLst>
      <p:ext uri="{BB962C8B-B14F-4D97-AF65-F5344CB8AC3E}">
        <p14:creationId xmlns:p14="http://schemas.microsoft.com/office/powerpoint/2010/main" val="3729858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698" y="2157039"/>
            <a:ext cx="5813759" cy="37947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952" y="2379803"/>
            <a:ext cx="5447763" cy="4358210"/>
          </a:xfrm>
          <a:prstGeom prst="rect">
            <a:avLst/>
          </a:prstGeom>
        </p:spPr>
      </p:pic>
      <p:sp>
        <p:nvSpPr>
          <p:cNvPr id="4" name="TextBox 3"/>
          <p:cNvSpPr txBox="1"/>
          <p:nvPr/>
        </p:nvSpPr>
        <p:spPr>
          <a:xfrm>
            <a:off x="659027" y="288324"/>
            <a:ext cx="11145795" cy="1569660"/>
          </a:xfrm>
          <a:prstGeom prst="rect">
            <a:avLst/>
          </a:prstGeom>
          <a:noFill/>
        </p:spPr>
        <p:txBody>
          <a:bodyPr wrap="square" rtlCol="0">
            <a:spAutoFit/>
          </a:bodyPr>
          <a:lstStyle/>
          <a:p>
            <a:r>
              <a:rPr lang="en-US" sz="3200" dirty="0"/>
              <a:t>Communication failures have historically plagued organizations in their ability to </a:t>
            </a:r>
            <a:r>
              <a:rPr lang="en-US" sz="3200" dirty="0" smtClean="0"/>
              <a:t>respond to </a:t>
            </a:r>
            <a:r>
              <a:rPr lang="en-US" sz="3200" dirty="0"/>
              <a:t>and minimize the human, operational, and financial impact of critical events </a:t>
            </a:r>
            <a:r>
              <a:rPr lang="en-US" sz="3200" dirty="0" smtClean="0"/>
              <a:t>and emergency </a:t>
            </a:r>
            <a:r>
              <a:rPr lang="en-US" sz="3200" dirty="0"/>
              <a:t>incidents.</a:t>
            </a:r>
            <a:endParaRPr lang="en-US" sz="3200" dirty="0"/>
          </a:p>
        </p:txBody>
      </p:sp>
    </p:spTree>
    <p:extLst>
      <p:ext uri="{BB962C8B-B14F-4D97-AF65-F5344CB8AC3E}">
        <p14:creationId xmlns:p14="http://schemas.microsoft.com/office/powerpoint/2010/main" val="3546002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8270" y="2497874"/>
            <a:ext cx="6248411" cy="4187589"/>
          </a:xfrm>
          <a:prstGeom prst="rect">
            <a:avLst/>
          </a:prstGeom>
        </p:spPr>
      </p:pic>
      <p:sp>
        <p:nvSpPr>
          <p:cNvPr id="2" name="TextBox 1"/>
          <p:cNvSpPr txBox="1"/>
          <p:nvPr/>
        </p:nvSpPr>
        <p:spPr>
          <a:xfrm>
            <a:off x="626076" y="313038"/>
            <a:ext cx="10824519" cy="1815882"/>
          </a:xfrm>
          <a:prstGeom prst="rect">
            <a:avLst/>
          </a:prstGeom>
          <a:noFill/>
        </p:spPr>
        <p:txBody>
          <a:bodyPr wrap="square" rtlCol="0">
            <a:spAutoFit/>
          </a:bodyPr>
          <a:lstStyle/>
          <a:p>
            <a:r>
              <a:rPr lang="en-US" sz="2800" dirty="0" smtClean="0"/>
              <a:t>Establishing a communication strategy for your operations based on best practices can improve existing crisis communication plans, and help organizations mitigate risk, protect the safety of employees, and prioritize resources where they are needed most. </a:t>
            </a:r>
            <a:endParaRPr lang="en-US" sz="2800" dirty="0"/>
          </a:p>
        </p:txBody>
      </p:sp>
    </p:spTree>
    <p:extLst>
      <p:ext uri="{BB962C8B-B14F-4D97-AF65-F5344CB8AC3E}">
        <p14:creationId xmlns:p14="http://schemas.microsoft.com/office/powerpoint/2010/main" val="3617800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545" y="283336"/>
            <a:ext cx="9451565" cy="6476623"/>
          </a:xfrm>
          <a:prstGeom prst="rect">
            <a:avLst/>
          </a:prstGeom>
        </p:spPr>
      </p:pic>
      <p:sp>
        <p:nvSpPr>
          <p:cNvPr id="3" name="Oval 2"/>
          <p:cNvSpPr/>
          <p:nvPr/>
        </p:nvSpPr>
        <p:spPr>
          <a:xfrm>
            <a:off x="4614927" y="283336"/>
            <a:ext cx="1725769" cy="16742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59625" y="797297"/>
            <a:ext cx="1236372" cy="646331"/>
          </a:xfrm>
          <a:prstGeom prst="rect">
            <a:avLst/>
          </a:prstGeom>
          <a:solidFill>
            <a:srgbClr val="FF0000"/>
          </a:solidFill>
        </p:spPr>
        <p:txBody>
          <a:bodyPr wrap="square" rtlCol="0">
            <a:spAutoFit/>
          </a:bodyPr>
          <a:lstStyle/>
          <a:p>
            <a:r>
              <a:rPr lang="en-US" b="1" dirty="0" smtClean="0">
                <a:solidFill>
                  <a:schemeClr val="bg1"/>
                </a:solidFill>
              </a:rPr>
              <a:t>Healthcare</a:t>
            </a:r>
          </a:p>
          <a:p>
            <a:r>
              <a:rPr lang="en-US" b="1" dirty="0" smtClean="0">
                <a:solidFill>
                  <a:schemeClr val="bg1"/>
                </a:solidFill>
              </a:rPr>
              <a:t>Operations</a:t>
            </a:r>
            <a:endParaRPr lang="en-US" b="1" dirty="0">
              <a:solidFill>
                <a:schemeClr val="bg1"/>
              </a:solidFill>
            </a:endParaRPr>
          </a:p>
        </p:txBody>
      </p:sp>
    </p:spTree>
    <p:extLst>
      <p:ext uri="{BB962C8B-B14F-4D97-AF65-F5344CB8AC3E}">
        <p14:creationId xmlns:p14="http://schemas.microsoft.com/office/powerpoint/2010/main" val="887403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484" y="234809"/>
            <a:ext cx="8500615" cy="6313824"/>
          </a:xfrm>
          <a:prstGeom prst="rect">
            <a:avLst/>
          </a:prstGeom>
        </p:spPr>
      </p:pic>
    </p:spTree>
    <p:extLst>
      <p:ext uri="{BB962C8B-B14F-4D97-AF65-F5344CB8AC3E}">
        <p14:creationId xmlns:p14="http://schemas.microsoft.com/office/powerpoint/2010/main" val="4184597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442" y="309093"/>
            <a:ext cx="6452315" cy="5914623"/>
          </a:xfrm>
          <a:prstGeom prst="rect">
            <a:avLst/>
          </a:prstGeom>
        </p:spPr>
      </p:pic>
    </p:spTree>
    <p:extLst>
      <p:ext uri="{BB962C8B-B14F-4D97-AF65-F5344CB8AC3E}">
        <p14:creationId xmlns:p14="http://schemas.microsoft.com/office/powerpoint/2010/main" val="873323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CMS </a:t>
            </a:r>
            <a:r>
              <a:rPr lang="en-US" b="1" dirty="0" smtClean="0"/>
              <a:t>Final Rule Crosswalk  </a:t>
            </a:r>
            <a:endParaRPr lang="en-US" b="1" dirty="0"/>
          </a:p>
        </p:txBody>
      </p:sp>
      <p:sp>
        <p:nvSpPr>
          <p:cNvPr id="3" name="Content Placeholder 2"/>
          <p:cNvSpPr>
            <a:spLocks noGrp="1"/>
          </p:cNvSpPr>
          <p:nvPr>
            <p:ph idx="1"/>
          </p:nvPr>
        </p:nvSpPr>
        <p:spPr>
          <a:xfrm>
            <a:off x="838200" y="1690688"/>
            <a:ext cx="10515600" cy="4486275"/>
          </a:xfrm>
        </p:spPr>
        <p:txBody>
          <a:bodyPr/>
          <a:lstStyle/>
          <a:p>
            <a:r>
              <a:rPr lang="en-US" dirty="0" smtClean="0"/>
              <a:t>This is an excellent resource and </a:t>
            </a:r>
            <a:r>
              <a:rPr lang="en-US" dirty="0" smtClean="0"/>
              <a:t>highly recommended </a:t>
            </a:r>
          </a:p>
          <a:p>
            <a:endParaRPr lang="en-US" dirty="0" smtClean="0"/>
          </a:p>
          <a:p>
            <a:r>
              <a:rPr lang="en-US" dirty="0" smtClean="0"/>
              <a:t>Check </a:t>
            </a:r>
            <a:r>
              <a:rPr lang="en-US" dirty="0" smtClean="0"/>
              <a:t>out each provider for their details </a:t>
            </a:r>
            <a:r>
              <a:rPr lang="en-US" dirty="0" smtClean="0"/>
              <a:t>– access through ASPR Tracie</a:t>
            </a:r>
          </a:p>
          <a:p>
            <a:pPr lvl="1"/>
            <a:r>
              <a:rPr lang="en-US" dirty="0">
                <a:hlinkClick r:id="rId2"/>
              </a:rPr>
              <a:t>https://asprtracie.hhs.gov</a:t>
            </a:r>
            <a:r>
              <a:rPr lang="en-US" dirty="0" smtClean="0">
                <a:hlinkClick r:id="rId2"/>
              </a:rPr>
              <a:t>/</a:t>
            </a:r>
            <a:r>
              <a:rPr lang="en-US" dirty="0" smtClean="0"/>
              <a:t> </a:t>
            </a:r>
          </a:p>
          <a:p>
            <a:pPr marL="457200" lvl="1" indent="0">
              <a:buNone/>
            </a:pPr>
            <a:endParaRPr lang="en-US" dirty="0" smtClean="0"/>
          </a:p>
          <a:p>
            <a:pPr lvl="1"/>
            <a:r>
              <a:rPr lang="en-US" dirty="0">
                <a:hlinkClick r:id="rId3"/>
              </a:rPr>
              <a:t>http://files.constantcontact.com/d901e299001/51f80a78-4ff1-4585-8270-f2aea6d39172.pdf</a:t>
            </a:r>
            <a:r>
              <a:rPr lang="en-US" dirty="0"/>
              <a:t> </a:t>
            </a:r>
          </a:p>
          <a:p>
            <a:pPr lvl="1"/>
            <a:endParaRPr lang="en-US" dirty="0"/>
          </a:p>
        </p:txBody>
      </p:sp>
    </p:spTree>
    <p:extLst>
      <p:ext uri="{BB962C8B-B14F-4D97-AF65-F5344CB8AC3E}">
        <p14:creationId xmlns:p14="http://schemas.microsoft.com/office/powerpoint/2010/main" val="2282239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TotalTime>
  <Words>1830</Words>
  <Application>Microsoft Office PowerPoint</Application>
  <PresentationFormat>Widescreen</PresentationFormat>
  <Paragraphs>251</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Times New Roman</vt:lpstr>
      <vt:lpstr>Wingdings</vt:lpstr>
      <vt:lpstr>Office Theme</vt:lpstr>
      <vt:lpstr>PowerPoint Presentation</vt:lpstr>
      <vt:lpstr>Communications Plan – Goal  Ensuring You Have Access to Essential Information </vt:lpstr>
      <vt:lpstr>Just to Address any Miscommunication  This is Not the Goal for Today</vt:lpstr>
      <vt:lpstr>PowerPoint Presentation</vt:lpstr>
      <vt:lpstr>PowerPoint Presentation</vt:lpstr>
      <vt:lpstr>PowerPoint Presentation</vt:lpstr>
      <vt:lpstr>PowerPoint Presentation</vt:lpstr>
      <vt:lpstr>PowerPoint Presentation</vt:lpstr>
      <vt:lpstr>CMS Final Rule Crosswalk  </vt:lpstr>
      <vt:lpstr>Communication Plan Key Requirements</vt:lpstr>
      <vt:lpstr>Communication Plan Key Requirements</vt:lpstr>
      <vt:lpstr>Communication Plan Key Requirements</vt:lpstr>
      <vt:lpstr>Communication Plan Key Requirements</vt:lpstr>
      <vt:lpstr>HIPAA Privacy Rule Exception</vt:lpstr>
      <vt:lpstr>Metro Region Hospital Compact</vt:lpstr>
      <vt:lpstr>Emergency Communication Management</vt:lpstr>
      <vt:lpstr>Complete Comprehensive Assessment of Your Organizations Network and Systems </vt:lpstr>
      <vt:lpstr>Phone Networks (landline and cell) </vt:lpstr>
      <vt:lpstr>Special Signaling Systems </vt:lpstr>
      <vt:lpstr>PowerPoint Presentation</vt:lpstr>
      <vt:lpstr>Community Outdoor Warning Sirens </vt:lpstr>
      <vt:lpstr>Mass Notification Systems</vt:lpstr>
      <vt:lpstr>Sprint ERT GO-KIT PROGRAM</vt:lpstr>
      <vt:lpstr>Short Range Radios – Talk About</vt:lpstr>
      <vt:lpstr>HAN   Health Alert Network coordinated by MDH &amp; CDC</vt:lpstr>
      <vt:lpstr>PowerPoint Presentation</vt:lpstr>
      <vt:lpstr>PowerPoint Presentation</vt:lpstr>
      <vt:lpstr>EMH-CALL 800 MHz Radio System</vt:lpstr>
      <vt:lpstr> Social Media Don’t forget to leverage social media as a method for outreach to your clients, families of clients, staff and community  </vt:lpstr>
      <vt:lpstr>Social Media</vt:lpstr>
      <vt:lpstr>Key Aspects to Emergency Messaging </vt:lpstr>
      <vt:lpstr>Plain Language Overhead Paging</vt:lpstr>
      <vt:lpstr>The Recommendation</vt:lpstr>
      <vt:lpstr>Plain Language Principles </vt:lpstr>
      <vt:lpstr>Amateur Radio </vt:lpstr>
      <vt:lpstr>ICS 213 General Message Form (When Systems Fail go Old School) </vt:lpstr>
      <vt:lpstr>Summary</vt:lpstr>
      <vt:lpstr>PowerPoint Presentation</vt:lpstr>
      <vt:lpstr>Mark A. Lappe Administrative Manager for the Metro Region Healthcare Preparedness Program Emergency Manager for Hennepin Healthcare Systems Inc.  mark.lappe@hcmed.org  Office: 612-873-3869</vt:lpstr>
    </vt:vector>
  </TitlesOfParts>
  <Company>Hennepin County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plan</dc:title>
  <dc:creator>Lappe, Mark</dc:creator>
  <cp:lastModifiedBy>Lappe, Mark</cp:lastModifiedBy>
  <cp:revision>72</cp:revision>
  <dcterms:created xsi:type="dcterms:W3CDTF">2017-09-13T14:48:49Z</dcterms:created>
  <dcterms:modified xsi:type="dcterms:W3CDTF">2017-09-21T00:23:29Z</dcterms:modified>
</cp:coreProperties>
</file>