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58" r:id="rId4"/>
    <p:sldId id="266" r:id="rId5"/>
    <p:sldId id="265" r:id="rId6"/>
    <p:sldId id="279" r:id="rId7"/>
    <p:sldId id="267" r:id="rId8"/>
    <p:sldId id="268" r:id="rId9"/>
    <p:sldId id="282" r:id="rId10"/>
    <p:sldId id="283" r:id="rId11"/>
    <p:sldId id="281" r:id="rId12"/>
    <p:sldId id="269" r:id="rId13"/>
    <p:sldId id="288" r:id="rId14"/>
    <p:sldId id="274" r:id="rId15"/>
    <p:sldId id="275" r:id="rId16"/>
    <p:sldId id="277" r:id="rId17"/>
    <p:sldId id="278" r:id="rId18"/>
    <p:sldId id="259" r:id="rId19"/>
    <p:sldId id="261" r:id="rId20"/>
    <p:sldId id="273" r:id="rId21"/>
    <p:sldId id="270" r:id="rId22"/>
    <p:sldId id="271" r:id="rId23"/>
    <p:sldId id="284" r:id="rId24"/>
    <p:sldId id="285" r:id="rId25"/>
    <p:sldId id="272" r:id="rId26"/>
    <p:sldId id="262" r:id="rId27"/>
    <p:sldId id="263" r:id="rId28"/>
    <p:sldId id="286" r:id="rId29"/>
    <p:sldId id="287" r:id="rId30"/>
    <p:sldId id="264" r:id="rId31"/>
    <p:sldId id="280"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4660"/>
  </p:normalViewPr>
  <p:slideViewPr>
    <p:cSldViewPr snapToGrid="0">
      <p:cViewPr varScale="1">
        <p:scale>
          <a:sx n="80" d="100"/>
          <a:sy n="80" d="100"/>
        </p:scale>
        <p:origin x="120" y="7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7A8FAB-D90B-4C6A-A70B-D92E21D09CC8}"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FA230A4E-F41B-4020-A8BE-240AFB14FC2A}">
      <dgm:prSet phldrT="[Text]"/>
      <dgm:spPr/>
      <dgm:t>
        <a:bodyPr/>
        <a:lstStyle/>
        <a:p>
          <a:r>
            <a:rPr lang="en-US" dirty="0"/>
            <a:t>PFA</a:t>
          </a:r>
        </a:p>
      </dgm:t>
    </dgm:pt>
    <dgm:pt modelId="{F5AB80FA-AC3D-42EB-AE56-D8E94A2DEB88}" type="parTrans" cxnId="{DAD2F694-5BEA-468C-A9BD-7B7DE5013BD0}">
      <dgm:prSet/>
      <dgm:spPr/>
      <dgm:t>
        <a:bodyPr/>
        <a:lstStyle/>
        <a:p>
          <a:endParaRPr lang="en-US"/>
        </a:p>
      </dgm:t>
    </dgm:pt>
    <dgm:pt modelId="{DD41A6E2-F0E5-48FB-B53F-384463ABB801}" type="sibTrans" cxnId="{DAD2F694-5BEA-468C-A9BD-7B7DE5013BD0}">
      <dgm:prSet/>
      <dgm:spPr/>
      <dgm:t>
        <a:bodyPr/>
        <a:lstStyle/>
        <a:p>
          <a:endParaRPr lang="en-US"/>
        </a:p>
      </dgm:t>
    </dgm:pt>
    <dgm:pt modelId="{4FA228C2-1280-489C-87D2-3AD7A42081B2}">
      <dgm:prSet phldrT="[Text]"/>
      <dgm:spPr/>
      <dgm:t>
        <a:bodyPr/>
        <a:lstStyle/>
        <a:p>
          <a:r>
            <a:rPr lang="en-US" dirty="0"/>
            <a:t>SPR</a:t>
          </a:r>
        </a:p>
      </dgm:t>
    </dgm:pt>
    <dgm:pt modelId="{153451B6-734D-4714-9613-1758734D4AB8}" type="parTrans" cxnId="{D73CE2A7-12C3-471B-B146-3FC2DCF92D44}">
      <dgm:prSet/>
      <dgm:spPr/>
      <dgm:t>
        <a:bodyPr/>
        <a:lstStyle/>
        <a:p>
          <a:endParaRPr lang="en-US"/>
        </a:p>
      </dgm:t>
    </dgm:pt>
    <dgm:pt modelId="{CAA5E244-8291-4267-A7DC-7DE6A4CA140E}" type="sibTrans" cxnId="{D73CE2A7-12C3-471B-B146-3FC2DCF92D44}">
      <dgm:prSet/>
      <dgm:spPr/>
      <dgm:t>
        <a:bodyPr/>
        <a:lstStyle/>
        <a:p>
          <a:endParaRPr lang="en-US"/>
        </a:p>
      </dgm:t>
    </dgm:pt>
    <dgm:pt modelId="{3DB02CCD-F6C5-41A5-B287-6C7E9F1361D7}">
      <dgm:prSet phldrT="[Text]"/>
      <dgm:spPr/>
      <dgm:t>
        <a:bodyPr/>
        <a:lstStyle/>
        <a:p>
          <a:r>
            <a:rPr lang="en-US" dirty="0"/>
            <a:t>CISD</a:t>
          </a:r>
        </a:p>
      </dgm:t>
    </dgm:pt>
    <dgm:pt modelId="{B642C248-E5F3-4EDB-AEF3-E9F75119A80A}" type="parTrans" cxnId="{BDF47886-BAAD-41B6-AE5A-DE8D59AE9F09}">
      <dgm:prSet/>
      <dgm:spPr/>
      <dgm:t>
        <a:bodyPr/>
        <a:lstStyle/>
        <a:p>
          <a:endParaRPr lang="en-US"/>
        </a:p>
      </dgm:t>
    </dgm:pt>
    <dgm:pt modelId="{743AF654-6874-4C31-9E7F-86A01A18AE1B}" type="sibTrans" cxnId="{BDF47886-BAAD-41B6-AE5A-DE8D59AE9F09}">
      <dgm:prSet/>
      <dgm:spPr/>
      <dgm:t>
        <a:bodyPr/>
        <a:lstStyle/>
        <a:p>
          <a:endParaRPr lang="en-US"/>
        </a:p>
      </dgm:t>
    </dgm:pt>
    <dgm:pt modelId="{D5C72529-4C75-4C45-AAB6-620AAB909DFD}">
      <dgm:prSet phldrT="[Text]"/>
      <dgm:spPr/>
      <dgm:t>
        <a:bodyPr/>
        <a:lstStyle/>
        <a:p>
          <a:r>
            <a:rPr lang="en-US" dirty="0"/>
            <a:t>Therapy</a:t>
          </a:r>
        </a:p>
      </dgm:t>
    </dgm:pt>
    <dgm:pt modelId="{563BEBED-EB7D-45A1-BB9B-A2066DAA8AA7}" type="parTrans" cxnId="{E4A41C1B-5690-460E-94B5-3BE314312BCC}">
      <dgm:prSet/>
      <dgm:spPr/>
      <dgm:t>
        <a:bodyPr/>
        <a:lstStyle/>
        <a:p>
          <a:endParaRPr lang="en-US"/>
        </a:p>
      </dgm:t>
    </dgm:pt>
    <dgm:pt modelId="{86BEEB40-9C14-406D-A85F-E080E5B25EF2}" type="sibTrans" cxnId="{E4A41C1B-5690-460E-94B5-3BE314312BCC}">
      <dgm:prSet/>
      <dgm:spPr/>
      <dgm:t>
        <a:bodyPr/>
        <a:lstStyle/>
        <a:p>
          <a:endParaRPr lang="en-US"/>
        </a:p>
      </dgm:t>
    </dgm:pt>
    <dgm:pt modelId="{E4307529-4BD5-4D32-B833-207652B6542D}" type="pres">
      <dgm:prSet presAssocID="{167A8FAB-D90B-4C6A-A70B-D92E21D09CC8}" presName="Name0" presStyleCnt="0">
        <dgm:presLayoutVars>
          <dgm:dir/>
          <dgm:resizeHandles val="exact"/>
        </dgm:presLayoutVars>
      </dgm:prSet>
      <dgm:spPr/>
      <dgm:t>
        <a:bodyPr/>
        <a:lstStyle/>
        <a:p>
          <a:endParaRPr lang="en-US"/>
        </a:p>
      </dgm:t>
    </dgm:pt>
    <dgm:pt modelId="{3161B495-5FF7-4AE7-A0E9-89EF93324C85}" type="pres">
      <dgm:prSet presAssocID="{FA230A4E-F41B-4020-A8BE-240AFB14FC2A}" presName="Name5" presStyleLbl="vennNode1" presStyleIdx="0" presStyleCnt="4">
        <dgm:presLayoutVars>
          <dgm:bulletEnabled val="1"/>
        </dgm:presLayoutVars>
      </dgm:prSet>
      <dgm:spPr/>
      <dgm:t>
        <a:bodyPr/>
        <a:lstStyle/>
        <a:p>
          <a:endParaRPr lang="en-US"/>
        </a:p>
      </dgm:t>
    </dgm:pt>
    <dgm:pt modelId="{D2758FFC-C82B-4FE2-92E6-C3FBB19804AB}" type="pres">
      <dgm:prSet presAssocID="{DD41A6E2-F0E5-48FB-B53F-384463ABB801}" presName="space" presStyleCnt="0"/>
      <dgm:spPr/>
    </dgm:pt>
    <dgm:pt modelId="{83E50F73-E633-4590-9170-20CEB89A4C92}" type="pres">
      <dgm:prSet presAssocID="{4FA228C2-1280-489C-87D2-3AD7A42081B2}" presName="Name5" presStyleLbl="vennNode1" presStyleIdx="1" presStyleCnt="4">
        <dgm:presLayoutVars>
          <dgm:bulletEnabled val="1"/>
        </dgm:presLayoutVars>
      </dgm:prSet>
      <dgm:spPr/>
      <dgm:t>
        <a:bodyPr/>
        <a:lstStyle/>
        <a:p>
          <a:endParaRPr lang="en-US"/>
        </a:p>
      </dgm:t>
    </dgm:pt>
    <dgm:pt modelId="{8A3B39B2-CC76-47DC-80D4-7F009DB6C583}" type="pres">
      <dgm:prSet presAssocID="{CAA5E244-8291-4267-A7DC-7DE6A4CA140E}" presName="space" presStyleCnt="0"/>
      <dgm:spPr/>
    </dgm:pt>
    <dgm:pt modelId="{5C2FFCCA-2CBD-4CFF-B25F-7947E9931AC0}" type="pres">
      <dgm:prSet presAssocID="{3DB02CCD-F6C5-41A5-B287-6C7E9F1361D7}" presName="Name5" presStyleLbl="vennNode1" presStyleIdx="2" presStyleCnt="4">
        <dgm:presLayoutVars>
          <dgm:bulletEnabled val="1"/>
        </dgm:presLayoutVars>
      </dgm:prSet>
      <dgm:spPr/>
      <dgm:t>
        <a:bodyPr/>
        <a:lstStyle/>
        <a:p>
          <a:endParaRPr lang="en-US"/>
        </a:p>
      </dgm:t>
    </dgm:pt>
    <dgm:pt modelId="{0CB68B80-A5F5-4CF6-A35E-C26EE22D5199}" type="pres">
      <dgm:prSet presAssocID="{743AF654-6874-4C31-9E7F-86A01A18AE1B}" presName="space" presStyleCnt="0"/>
      <dgm:spPr/>
    </dgm:pt>
    <dgm:pt modelId="{B1ACCFAB-24D5-44E1-B510-7830E0B773FD}" type="pres">
      <dgm:prSet presAssocID="{D5C72529-4C75-4C45-AAB6-620AAB909DFD}" presName="Name5" presStyleLbl="vennNode1" presStyleIdx="3" presStyleCnt="4">
        <dgm:presLayoutVars>
          <dgm:bulletEnabled val="1"/>
        </dgm:presLayoutVars>
      </dgm:prSet>
      <dgm:spPr/>
      <dgm:t>
        <a:bodyPr/>
        <a:lstStyle/>
        <a:p>
          <a:endParaRPr lang="en-US"/>
        </a:p>
      </dgm:t>
    </dgm:pt>
  </dgm:ptLst>
  <dgm:cxnLst>
    <dgm:cxn modelId="{EC5CF4F6-EE8E-4E8A-892C-5E7EC75A703D}" type="presOf" srcId="{FA230A4E-F41B-4020-A8BE-240AFB14FC2A}" destId="{3161B495-5FF7-4AE7-A0E9-89EF93324C85}" srcOrd="0" destOrd="0" presId="urn:microsoft.com/office/officeart/2005/8/layout/venn3"/>
    <dgm:cxn modelId="{BDF47886-BAAD-41B6-AE5A-DE8D59AE9F09}" srcId="{167A8FAB-D90B-4C6A-A70B-D92E21D09CC8}" destId="{3DB02CCD-F6C5-41A5-B287-6C7E9F1361D7}" srcOrd="2" destOrd="0" parTransId="{B642C248-E5F3-4EDB-AEF3-E9F75119A80A}" sibTransId="{743AF654-6874-4C31-9E7F-86A01A18AE1B}"/>
    <dgm:cxn modelId="{2C1AC2AA-A1B9-424D-9C6A-101FDFE7EB9E}" type="presOf" srcId="{D5C72529-4C75-4C45-AAB6-620AAB909DFD}" destId="{B1ACCFAB-24D5-44E1-B510-7830E0B773FD}" srcOrd="0" destOrd="0" presId="urn:microsoft.com/office/officeart/2005/8/layout/venn3"/>
    <dgm:cxn modelId="{E4A41C1B-5690-460E-94B5-3BE314312BCC}" srcId="{167A8FAB-D90B-4C6A-A70B-D92E21D09CC8}" destId="{D5C72529-4C75-4C45-AAB6-620AAB909DFD}" srcOrd="3" destOrd="0" parTransId="{563BEBED-EB7D-45A1-BB9B-A2066DAA8AA7}" sibTransId="{86BEEB40-9C14-406D-A85F-E080E5B25EF2}"/>
    <dgm:cxn modelId="{B8D89868-27FD-4B40-8BC3-1BB4D3191BE2}" type="presOf" srcId="{3DB02CCD-F6C5-41A5-B287-6C7E9F1361D7}" destId="{5C2FFCCA-2CBD-4CFF-B25F-7947E9931AC0}" srcOrd="0" destOrd="0" presId="urn:microsoft.com/office/officeart/2005/8/layout/venn3"/>
    <dgm:cxn modelId="{B7861DB8-B381-4CE9-9DAB-1E24C15DD911}" type="presOf" srcId="{4FA228C2-1280-489C-87D2-3AD7A42081B2}" destId="{83E50F73-E633-4590-9170-20CEB89A4C92}" srcOrd="0" destOrd="0" presId="urn:microsoft.com/office/officeart/2005/8/layout/venn3"/>
    <dgm:cxn modelId="{DE7ED38D-4B26-4863-B860-FE47B9FED25C}" type="presOf" srcId="{167A8FAB-D90B-4C6A-A70B-D92E21D09CC8}" destId="{E4307529-4BD5-4D32-B833-207652B6542D}" srcOrd="0" destOrd="0" presId="urn:microsoft.com/office/officeart/2005/8/layout/venn3"/>
    <dgm:cxn modelId="{D73CE2A7-12C3-471B-B146-3FC2DCF92D44}" srcId="{167A8FAB-D90B-4C6A-A70B-D92E21D09CC8}" destId="{4FA228C2-1280-489C-87D2-3AD7A42081B2}" srcOrd="1" destOrd="0" parTransId="{153451B6-734D-4714-9613-1758734D4AB8}" sibTransId="{CAA5E244-8291-4267-A7DC-7DE6A4CA140E}"/>
    <dgm:cxn modelId="{DAD2F694-5BEA-468C-A9BD-7B7DE5013BD0}" srcId="{167A8FAB-D90B-4C6A-A70B-D92E21D09CC8}" destId="{FA230A4E-F41B-4020-A8BE-240AFB14FC2A}" srcOrd="0" destOrd="0" parTransId="{F5AB80FA-AC3D-42EB-AE56-D8E94A2DEB88}" sibTransId="{DD41A6E2-F0E5-48FB-B53F-384463ABB801}"/>
    <dgm:cxn modelId="{90CF784C-FE6C-4D4A-BDB7-415F89332C0B}" type="presParOf" srcId="{E4307529-4BD5-4D32-B833-207652B6542D}" destId="{3161B495-5FF7-4AE7-A0E9-89EF93324C85}" srcOrd="0" destOrd="0" presId="urn:microsoft.com/office/officeart/2005/8/layout/venn3"/>
    <dgm:cxn modelId="{CC585587-842B-432F-897F-07F9419428F6}" type="presParOf" srcId="{E4307529-4BD5-4D32-B833-207652B6542D}" destId="{D2758FFC-C82B-4FE2-92E6-C3FBB19804AB}" srcOrd="1" destOrd="0" presId="urn:microsoft.com/office/officeart/2005/8/layout/venn3"/>
    <dgm:cxn modelId="{93242217-DE38-4866-889E-FB4B37430B81}" type="presParOf" srcId="{E4307529-4BD5-4D32-B833-207652B6542D}" destId="{83E50F73-E633-4590-9170-20CEB89A4C92}" srcOrd="2" destOrd="0" presId="urn:microsoft.com/office/officeart/2005/8/layout/venn3"/>
    <dgm:cxn modelId="{D1FE708E-5E7C-4793-AF0F-BC59FBB2ABBE}" type="presParOf" srcId="{E4307529-4BD5-4D32-B833-207652B6542D}" destId="{8A3B39B2-CC76-47DC-80D4-7F009DB6C583}" srcOrd="3" destOrd="0" presId="urn:microsoft.com/office/officeart/2005/8/layout/venn3"/>
    <dgm:cxn modelId="{C62BEFEB-719A-4453-BA38-52EF5AC616B1}" type="presParOf" srcId="{E4307529-4BD5-4D32-B833-207652B6542D}" destId="{5C2FFCCA-2CBD-4CFF-B25F-7947E9931AC0}" srcOrd="4" destOrd="0" presId="urn:microsoft.com/office/officeart/2005/8/layout/venn3"/>
    <dgm:cxn modelId="{CC8887B0-7885-4A31-B706-C09F3ABEEE65}" type="presParOf" srcId="{E4307529-4BD5-4D32-B833-207652B6542D}" destId="{0CB68B80-A5F5-4CF6-A35E-C26EE22D5199}" srcOrd="5" destOrd="0" presId="urn:microsoft.com/office/officeart/2005/8/layout/venn3"/>
    <dgm:cxn modelId="{3BD39733-F93F-4140-AC22-87B3D7C2EA9B}" type="presParOf" srcId="{E4307529-4BD5-4D32-B833-207652B6542D}" destId="{B1ACCFAB-24D5-44E1-B510-7830E0B773FD}"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D9E0CE-6311-4B19-A518-C4F2C2C5B230}" type="datetimeFigureOut">
              <a:rPr lang="en-US" smtClean="0"/>
              <a:t>6/19/2017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6199B-C580-4FA4-ADE1-135BEA623C77}" type="slidenum">
              <a:rPr lang="en-US" smtClean="0"/>
              <a:t>‹#›</a:t>
            </a:fld>
            <a:endParaRPr lang="en-US"/>
          </a:p>
        </p:txBody>
      </p:sp>
    </p:spTree>
    <p:extLst>
      <p:ext uri="{BB962C8B-B14F-4D97-AF65-F5344CB8AC3E}">
        <p14:creationId xmlns:p14="http://schemas.microsoft.com/office/powerpoint/2010/main" val="2505337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fontAlgn="base">
              <a:spcBef>
                <a:spcPct val="0"/>
              </a:spcBef>
              <a:spcAft>
                <a:spcPct val="0"/>
              </a:spcAft>
            </a:pPr>
            <a:fld id="{D0D32D9B-62D2-45D8-87C4-EE6E91015BEC}" type="slidenum">
              <a:rPr lang="en-US">
                <a:latin typeface="Calibri" pitchFamily="34" charset="0"/>
              </a:rPr>
              <a:pPr fontAlgn="base">
                <a:spcBef>
                  <a:spcPct val="0"/>
                </a:spcBef>
                <a:spcAft>
                  <a:spcPct val="0"/>
                </a:spcAft>
              </a:pPr>
              <a:t>20</a:t>
            </a:fld>
            <a:endParaRPr lang="en-US">
              <a:latin typeface="Calibri" pitchFamily="34" charset="0"/>
            </a:endParaRPr>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t>We need to remember all the populations in a hospital situation that may be impacted during a Behavioral Health surge.</a:t>
            </a:r>
          </a:p>
          <a:p>
            <a:pPr>
              <a:spcBef>
                <a:spcPct val="0"/>
              </a:spcBef>
            </a:pPr>
            <a:r>
              <a:rPr lang="en-US"/>
              <a:t>Clinics, Local Public Health, Human Services, Churches and community support agencies may also experience a BH surge during a disaster because people will surge to those that have provided them with assistance in the past or how they feel should help during the disaster.</a:t>
            </a:r>
          </a:p>
          <a:p>
            <a:pPr>
              <a:spcBef>
                <a:spcPct val="0"/>
              </a:spcBef>
            </a:pPr>
            <a:r>
              <a:rPr lang="en-US"/>
              <a:t>WE NEED TO REMEMBER THAT:</a:t>
            </a:r>
          </a:p>
          <a:p>
            <a:pPr>
              <a:spcBef>
                <a:spcPct val="0"/>
              </a:spcBef>
            </a:pPr>
            <a:r>
              <a:rPr lang="en-US"/>
              <a:t>One of the most painful realities of survivors is to acknowledge, ask and receive help.</a:t>
            </a:r>
          </a:p>
          <a:p>
            <a:pPr>
              <a:spcBef>
                <a:spcPct val="0"/>
              </a:spcBef>
            </a:pPr>
            <a:r>
              <a:rPr lang="en-US"/>
              <a:t>The dignity of the individual get trampled in many emergency situations when the resources are not sufficient to the number of survivors.</a:t>
            </a:r>
          </a:p>
          <a:p>
            <a:pPr>
              <a:spcBef>
                <a:spcPct val="0"/>
              </a:spcBef>
            </a:pPr>
            <a:r>
              <a:rPr lang="en-US"/>
              <a:t>Media – at disaster site may cause stress and security issues for the responders, and Media broadcasts may increase stress in the public, we need to also remember that the Media’s constant exposure to the disaster scene increase their chances of experiencing traumatic stress.</a:t>
            </a:r>
          </a:p>
          <a:p>
            <a:pPr>
              <a:spcBef>
                <a:spcPct val="0"/>
              </a:spcBef>
            </a:pPr>
            <a:r>
              <a:rPr lang="en-US"/>
              <a:t>Family members searching for loved ones - Some challenges possible in terms of hospital security. Where to put them?</a:t>
            </a:r>
          </a:p>
          <a:p>
            <a:pPr>
              <a:spcBef>
                <a:spcPct val="0"/>
              </a:spcBef>
            </a:pPr>
            <a:r>
              <a:rPr lang="en-US"/>
              <a:t>Distressed inpatients -Relationship to physicians an issue; lowered levels of care, how will they and their families respond?</a:t>
            </a:r>
          </a:p>
          <a:p>
            <a:pPr>
              <a:spcBef>
                <a:spcPct val="0"/>
              </a:spcBef>
            </a:pPr>
            <a:r>
              <a:rPr lang="en-US"/>
              <a:t>Distressed staff - Employee issues include multiple emergency obligations for those with other jobs or volunteer activities as well as attendance issues, protection issues, etc.</a:t>
            </a:r>
          </a:p>
          <a:p>
            <a:pPr>
              <a:spcBef>
                <a:spcPct val="0"/>
              </a:spcBef>
            </a:pPr>
            <a:endParaRPr lang="en-US"/>
          </a:p>
          <a:p>
            <a:pPr>
              <a:spcBef>
                <a:spcPct val="0"/>
              </a:spcBef>
            </a:pPr>
            <a:endParaRPr lang="en-US"/>
          </a:p>
        </p:txBody>
      </p:sp>
    </p:spTree>
    <p:extLst>
      <p:ext uri="{BB962C8B-B14F-4D97-AF65-F5344CB8AC3E}">
        <p14:creationId xmlns:p14="http://schemas.microsoft.com/office/powerpoint/2010/main" val="3189911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100359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34E02A-9FEB-4DC4-8726-0E552EF031C6}" type="datetimeFigureOut">
              <a:rPr lang="en-US" smtClean="0"/>
              <a:t>6/19/2017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006328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2902379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1775577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982526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734E02A-9FEB-4DC4-8726-0E552EF031C6}" type="datetimeFigureOut">
              <a:rPr lang="en-US" smtClean="0"/>
              <a:t>6/19/2017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2039189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734E02A-9FEB-4DC4-8726-0E552EF031C6}" type="datetimeFigureOut">
              <a:rPr lang="en-US" smtClean="0"/>
              <a:t>6/19/2017</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055297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440538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260614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067662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34E02A-9FEB-4DC4-8726-0E552EF031C6}" type="datetimeFigureOut">
              <a:rPr lang="en-US" smtClean="0"/>
              <a:t>6/19/2017</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149705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34E02A-9FEB-4DC4-8726-0E552EF031C6}" type="datetimeFigureOut">
              <a:rPr lang="en-US" smtClean="0"/>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245866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34E02A-9FEB-4DC4-8726-0E552EF031C6}" type="datetimeFigureOut">
              <a:rPr lang="en-US" smtClean="0"/>
              <a:t>6/19/2017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1278916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34E02A-9FEB-4DC4-8726-0E552EF031C6}" type="datetimeFigureOut">
              <a:rPr lang="en-US" smtClean="0"/>
              <a:t>6/19/2017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349383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34E02A-9FEB-4DC4-8726-0E552EF031C6}" type="datetimeFigureOut">
              <a:rPr lang="en-US" smtClean="0"/>
              <a:t>6/19/2017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20873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34E02A-9FEB-4DC4-8726-0E552EF031C6}" type="datetimeFigureOut">
              <a:rPr lang="en-US" smtClean="0"/>
              <a:t>6/19/2017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165232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34E02A-9FEB-4DC4-8726-0E552EF031C6}" type="datetimeFigureOut">
              <a:rPr lang="en-US" smtClean="0"/>
              <a:t>6/19/2017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EDE2FB6D-7BE3-41F9-8C5D-CD52ABD7C609}" type="slidenum">
              <a:rPr lang="en-US" smtClean="0"/>
              <a:t>‹#›</a:t>
            </a:fld>
            <a:endParaRPr lang="en-US"/>
          </a:p>
        </p:txBody>
      </p:sp>
    </p:spTree>
    <p:extLst>
      <p:ext uri="{BB962C8B-B14F-4D97-AF65-F5344CB8AC3E}">
        <p14:creationId xmlns:p14="http://schemas.microsoft.com/office/powerpoint/2010/main" val="1686431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C734E02A-9FEB-4DC4-8726-0E552EF031C6}" type="datetimeFigureOut">
              <a:rPr lang="en-US" smtClean="0"/>
              <a:t>6/19/2017</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EDE2FB6D-7BE3-41F9-8C5D-CD52ABD7C609}" type="slidenum">
              <a:rPr lang="en-US" smtClean="0"/>
              <a:t>‹#›</a:t>
            </a:fld>
            <a:endParaRPr lang="en-US"/>
          </a:p>
        </p:txBody>
      </p:sp>
    </p:spTree>
    <p:extLst>
      <p:ext uri="{BB962C8B-B14F-4D97-AF65-F5344CB8AC3E}">
        <p14:creationId xmlns:p14="http://schemas.microsoft.com/office/powerpoint/2010/main" val="33137968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vmlDrawing" Target="../drawings/vmlDrawing1.vml"/><Relationship Id="rId5" Type="http://schemas.openxmlformats.org/officeDocument/2006/relationships/image" Target="../media/image15.e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Disaster Behavioral Health Workshop: Preparing our Health Care System</a:t>
            </a:r>
          </a:p>
        </p:txBody>
      </p:sp>
      <p:sp>
        <p:nvSpPr>
          <p:cNvPr id="3" name="Subtitle 2"/>
          <p:cNvSpPr>
            <a:spLocks noGrp="1"/>
          </p:cNvSpPr>
          <p:nvPr>
            <p:ph type="subTitle" idx="1"/>
          </p:nvPr>
        </p:nvSpPr>
        <p:spPr>
          <a:xfrm>
            <a:off x="1154955" y="5282707"/>
            <a:ext cx="8446245" cy="861420"/>
          </a:xfrm>
        </p:spPr>
        <p:txBody>
          <a:bodyPr>
            <a:normAutofit/>
          </a:bodyPr>
          <a:lstStyle/>
          <a:p>
            <a:r>
              <a:rPr lang="en-US" dirty="0"/>
              <a:t>Jonathan Bundt, MA, LMFT, CEM</a:t>
            </a:r>
          </a:p>
          <a:p>
            <a:r>
              <a:rPr lang="en-US" dirty="0"/>
              <a:t>Metro Health and medical preparedness coalition 2017</a:t>
            </a:r>
          </a:p>
        </p:txBody>
      </p:sp>
    </p:spTree>
    <p:extLst>
      <p:ext uri="{BB962C8B-B14F-4D97-AF65-F5344CB8AC3E}">
        <p14:creationId xmlns:p14="http://schemas.microsoft.com/office/powerpoint/2010/main" val="2915035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to Successful Debriefings</a:t>
            </a:r>
          </a:p>
        </p:txBody>
      </p:sp>
      <p:sp>
        <p:nvSpPr>
          <p:cNvPr id="5" name="Content Placeholder 4"/>
          <p:cNvSpPr>
            <a:spLocks noGrp="1"/>
          </p:cNvSpPr>
          <p:nvPr>
            <p:ph idx="1"/>
          </p:nvPr>
        </p:nvSpPr>
        <p:spPr/>
        <p:txBody>
          <a:bodyPr/>
          <a:lstStyle/>
          <a:p>
            <a:r>
              <a:rPr lang="en-US" dirty="0"/>
              <a:t>Well trained, experienced and skilled providers</a:t>
            </a:r>
          </a:p>
          <a:p>
            <a:r>
              <a:rPr lang="en-US" dirty="0"/>
              <a:t>Adherence to established standards of practice.</a:t>
            </a:r>
          </a:p>
          <a:p>
            <a:r>
              <a:rPr lang="en-US" dirty="0"/>
              <a:t>Applications to homogenous groups, who have had roughly the same exposure to a traumatic event and under circumstances in which the traumatic event is at least under control if not fully completed</a:t>
            </a:r>
          </a:p>
          <a:p>
            <a:r>
              <a:rPr lang="en-US" dirty="0"/>
              <a:t>Applications in appropriate circumstances</a:t>
            </a:r>
          </a:p>
          <a:p>
            <a:r>
              <a:rPr lang="en-US" dirty="0"/>
              <a:t>Realistic goals to achieve with the CISD</a:t>
            </a:r>
          </a:p>
          <a:p>
            <a:r>
              <a:rPr lang="en-US" dirty="0"/>
              <a:t>Application of the CISD within the context of the comprehensive and multi-tactic package called CISM. </a:t>
            </a:r>
          </a:p>
        </p:txBody>
      </p:sp>
      <p:sp>
        <p:nvSpPr>
          <p:cNvPr id="6" name="TextBox 5"/>
          <p:cNvSpPr txBox="1"/>
          <p:nvPr/>
        </p:nvSpPr>
        <p:spPr>
          <a:xfrm>
            <a:off x="8494295" y="6388768"/>
            <a:ext cx="2346158" cy="338554"/>
          </a:xfrm>
          <a:prstGeom prst="rect">
            <a:avLst/>
          </a:prstGeom>
          <a:noFill/>
        </p:spPr>
        <p:txBody>
          <a:bodyPr wrap="square" rtlCol="0">
            <a:spAutoFit/>
          </a:bodyPr>
          <a:lstStyle/>
          <a:p>
            <a:pPr algn="r"/>
            <a:r>
              <a:rPr lang="en-US" sz="1600" i="1" dirty="0"/>
              <a:t>Mitchell 2003</a:t>
            </a:r>
          </a:p>
        </p:txBody>
      </p:sp>
    </p:spTree>
    <p:extLst>
      <p:ext uri="{BB962C8B-B14F-4D97-AF65-F5344CB8AC3E}">
        <p14:creationId xmlns:p14="http://schemas.microsoft.com/office/powerpoint/2010/main" val="2993950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HICS – BH Branch: </a:t>
            </a:r>
            <a:br>
              <a:rPr lang="en-US" sz="3200" dirty="0"/>
            </a:br>
            <a:r>
              <a:rPr lang="en-US" sz="3200" dirty="0"/>
              <a:t>getting the seat at the command center</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What barriers can impact involvement?</a:t>
            </a:r>
          </a:p>
          <a:p>
            <a:r>
              <a:rPr lang="en-US" dirty="0"/>
              <a:t>Learning Incident Command Systems (ICS)</a:t>
            </a:r>
          </a:p>
          <a:p>
            <a:r>
              <a:rPr lang="en-US" dirty="0"/>
              <a:t>Being part of activation teams and trainings</a:t>
            </a:r>
          </a:p>
          <a:p>
            <a:r>
              <a:rPr lang="en-US" dirty="0"/>
              <a:t>What about HIPAA?</a:t>
            </a:r>
          </a:p>
          <a:p>
            <a:endParaRPr lang="en-US" dirty="0"/>
          </a:p>
          <a:p>
            <a:r>
              <a:rPr lang="en-US" dirty="0"/>
              <a:t>See handouts</a:t>
            </a:r>
          </a:p>
        </p:txBody>
      </p:sp>
      <p:pic>
        <p:nvPicPr>
          <p:cNvPr id="1026" name="Picture 2" descr="http://hicscenter.org/Shared%20Documents/Graphics/HICS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1611" y="5092874"/>
            <a:ext cx="1883596" cy="764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560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Engagement of DBH in Exercise</a:t>
            </a:r>
          </a:p>
        </p:txBody>
      </p:sp>
      <p:sp>
        <p:nvSpPr>
          <p:cNvPr id="3" name="Content Placeholder 2"/>
          <p:cNvSpPr>
            <a:spLocks noGrp="1"/>
          </p:cNvSpPr>
          <p:nvPr>
            <p:ph idx="1"/>
          </p:nvPr>
        </p:nvSpPr>
        <p:spPr/>
        <p:txBody>
          <a:bodyPr/>
          <a:lstStyle/>
          <a:p>
            <a:r>
              <a:rPr lang="en-US" dirty="0"/>
              <a:t>Need to get to the planning table</a:t>
            </a:r>
          </a:p>
          <a:p>
            <a:r>
              <a:rPr lang="en-US" dirty="0"/>
              <a:t>Behavioral and mental health exercise play</a:t>
            </a:r>
          </a:p>
          <a:p>
            <a:r>
              <a:rPr lang="en-US" dirty="0"/>
              <a:t>In the command center</a:t>
            </a:r>
          </a:p>
          <a:p>
            <a:r>
              <a:rPr lang="en-US" dirty="0"/>
              <a:t>The “De Con” exercise</a:t>
            </a:r>
          </a:p>
          <a:p>
            <a:r>
              <a:rPr lang="en-US" dirty="0"/>
              <a:t>Post exercise wellness</a:t>
            </a:r>
          </a:p>
          <a:p>
            <a:endParaRPr lang="en-US" dirty="0"/>
          </a:p>
        </p:txBody>
      </p:sp>
      <p:pic>
        <p:nvPicPr>
          <p:cNvPr id="4098" name="Picture 2" descr="Image result for de con exerci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0586" y="4105038"/>
            <a:ext cx="4191815" cy="2460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821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Heath Insurance Portability and Accountability Act  (HIPAA)</a:t>
            </a:r>
          </a:p>
        </p:txBody>
      </p:sp>
      <p:sp>
        <p:nvSpPr>
          <p:cNvPr id="3" name="Content Placeholder 2"/>
          <p:cNvSpPr>
            <a:spLocks noGrp="1"/>
          </p:cNvSpPr>
          <p:nvPr>
            <p:ph idx="1"/>
          </p:nvPr>
        </p:nvSpPr>
        <p:spPr>
          <a:xfrm>
            <a:off x="680321" y="2336872"/>
            <a:ext cx="9998968" cy="3917171"/>
          </a:xfrm>
        </p:spPr>
        <p:txBody>
          <a:bodyPr>
            <a:normAutofit/>
          </a:bodyPr>
          <a:lstStyle/>
          <a:p>
            <a:r>
              <a:rPr lang="en-US" dirty="0"/>
              <a:t>It does apply during disasters:</a:t>
            </a:r>
          </a:p>
          <a:p>
            <a:pPr marL="0" indent="0" algn="ctr">
              <a:buNone/>
            </a:pPr>
            <a:r>
              <a:rPr lang="en-US" i="1" dirty="0"/>
              <a:t>…</a:t>
            </a:r>
            <a:r>
              <a:rPr lang="en-US" sz="2200" i="1" dirty="0"/>
              <a:t>covered entity may share information about a patient as necessary to identify, locate, and notify family members, guardians, or anyone else responsible for the patient’s care, of the patient’s location, general condition, or death. This may include—if necessary to notify family members and others—the police, the press, or the public at large. </a:t>
            </a:r>
          </a:p>
          <a:p>
            <a:r>
              <a:rPr lang="en-US" dirty="0"/>
              <a:t>Patient Health Information (PHI) may also be shared with disaster relief organizations for the purpose of coordinating notification to family members.</a:t>
            </a:r>
          </a:p>
          <a:p>
            <a:r>
              <a:rPr lang="en-US" dirty="0"/>
              <a:t>Getting written permission from the patient to communicate to</a:t>
            </a:r>
          </a:p>
          <a:p>
            <a:pPr lvl="1"/>
            <a:r>
              <a:rPr lang="en-US" dirty="0"/>
              <a:t>Law enforcement media, general public</a:t>
            </a:r>
          </a:p>
          <a:p>
            <a:endParaRPr lang="en-US" dirty="0"/>
          </a:p>
        </p:txBody>
      </p:sp>
    </p:spTree>
    <p:custDataLst>
      <p:tags r:id="rId1"/>
    </p:custDataLst>
    <p:extLst>
      <p:ext uri="{BB962C8B-B14F-4D97-AF65-F5344CB8AC3E}">
        <p14:creationId xmlns:p14="http://schemas.microsoft.com/office/powerpoint/2010/main" val="3841511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p:cNvSpPr>
          <p:nvPr>
            <p:ph type="title"/>
          </p:nvPr>
        </p:nvSpPr>
        <p:spPr/>
        <p:txBody>
          <a:bodyPr vert="horz" lIns="91440" tIns="45720" rIns="91440" bIns="45720" rtlCol="0" anchor="ctr">
            <a:noAutofit/>
          </a:bodyPr>
          <a:lstStyle/>
          <a:p>
            <a:r>
              <a:rPr lang="en-US" dirty="0">
                <a:solidFill>
                  <a:schemeClr val="bg1"/>
                </a:solidFill>
              </a:rPr>
              <a:t>Role of the Greeter</a:t>
            </a:r>
          </a:p>
        </p:txBody>
      </p:sp>
      <p:pic>
        <p:nvPicPr>
          <p:cNvPr id="25603" name="Picture 4" descr="DSC_008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923673" y="2477943"/>
            <a:ext cx="6003758" cy="4380057"/>
          </a:xfrm>
        </p:spPr>
      </p:pic>
    </p:spTree>
    <p:custDataLst>
      <p:tags r:id="rId1"/>
    </p:custDataLst>
    <p:extLst>
      <p:ext uri="{BB962C8B-B14F-4D97-AF65-F5344CB8AC3E}">
        <p14:creationId xmlns:p14="http://schemas.microsoft.com/office/powerpoint/2010/main" val="2502309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Grp="1"/>
          </p:cNvSpPr>
          <p:nvPr>
            <p:ph type="title"/>
          </p:nvPr>
        </p:nvSpPr>
        <p:spPr/>
        <p:txBody>
          <a:bodyPr vert="horz" lIns="91440" tIns="45720" rIns="91440" bIns="45720" rtlCol="0" anchor="ctr">
            <a:noAutofit/>
          </a:bodyPr>
          <a:lstStyle/>
          <a:p>
            <a:r>
              <a:rPr lang="en-US" dirty="0">
                <a:solidFill>
                  <a:schemeClr val="bg1"/>
                </a:solidFill>
              </a:rPr>
              <a:t>Watching the Details</a:t>
            </a:r>
          </a:p>
        </p:txBody>
      </p:sp>
      <p:pic>
        <p:nvPicPr>
          <p:cNvPr id="26627" name="Picture 4" descr="DSC_0091"/>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728253" y="2230041"/>
            <a:ext cx="6343558" cy="4627959"/>
          </a:xfrm>
        </p:spPr>
      </p:pic>
      <p:sp>
        <p:nvSpPr>
          <p:cNvPr id="2" name="Oval 1"/>
          <p:cNvSpPr/>
          <p:nvPr/>
        </p:nvSpPr>
        <p:spPr>
          <a:xfrm>
            <a:off x="7134724" y="4969043"/>
            <a:ext cx="1576137" cy="12512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130921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p:cNvSpPr>
          <p:nvPr>
            <p:ph type="title"/>
          </p:nvPr>
        </p:nvSpPr>
        <p:spPr/>
        <p:txBody>
          <a:bodyPr vert="horz" lIns="91440" tIns="45720" rIns="91440" bIns="45720" rtlCol="0" anchor="ctr">
            <a:noAutofit/>
          </a:bodyPr>
          <a:lstStyle/>
          <a:p>
            <a:r>
              <a:rPr lang="en-US" dirty="0">
                <a:solidFill>
                  <a:schemeClr val="bg1"/>
                </a:solidFill>
              </a:rPr>
              <a:t>Working with all ages</a:t>
            </a:r>
          </a:p>
        </p:txBody>
      </p:sp>
      <p:pic>
        <p:nvPicPr>
          <p:cNvPr id="28675" name="Picture 4" descr="DSC_0110"/>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851485" y="2276058"/>
            <a:ext cx="6280484" cy="4581942"/>
          </a:xfrm>
        </p:spPr>
      </p:pic>
    </p:spTree>
    <p:custDataLst>
      <p:tags r:id="rId1"/>
    </p:custDataLst>
    <p:extLst>
      <p:ext uri="{BB962C8B-B14F-4D97-AF65-F5344CB8AC3E}">
        <p14:creationId xmlns:p14="http://schemas.microsoft.com/office/powerpoint/2010/main" val="1171439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p:cNvSpPr>
          <p:nvPr>
            <p:ph type="title"/>
          </p:nvPr>
        </p:nvSpPr>
        <p:spPr/>
        <p:txBody>
          <a:bodyPr vert="horz" lIns="91440" tIns="45720" rIns="91440" bIns="45720" rtlCol="0" anchor="ctr">
            <a:noAutofit/>
          </a:bodyPr>
          <a:lstStyle/>
          <a:p>
            <a:r>
              <a:rPr lang="en-US" dirty="0">
                <a:solidFill>
                  <a:schemeClr val="bg1"/>
                </a:solidFill>
              </a:rPr>
              <a:t>Debriefing Exercises </a:t>
            </a:r>
          </a:p>
        </p:txBody>
      </p:sp>
      <p:pic>
        <p:nvPicPr>
          <p:cNvPr id="29699" name="Picture 4" descr="DSC_0120"/>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863515" y="2286612"/>
            <a:ext cx="6003758" cy="4380057"/>
          </a:xfrm>
        </p:spPr>
      </p:pic>
    </p:spTree>
    <p:custDataLst>
      <p:tags r:id="rId1"/>
    </p:custDataLst>
    <p:extLst>
      <p:ext uri="{BB962C8B-B14F-4D97-AF65-F5344CB8AC3E}">
        <p14:creationId xmlns:p14="http://schemas.microsoft.com/office/powerpoint/2010/main" val="3859515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Case study: Working with the Past into the Future</a:t>
            </a:r>
            <a:br>
              <a:rPr lang="en-US" sz="2800" dirty="0"/>
            </a:br>
            <a:endParaRPr lang="en-US" dirty="0"/>
          </a:p>
        </p:txBody>
      </p:sp>
      <p:sp>
        <p:nvSpPr>
          <p:cNvPr id="3" name="Content Placeholder 2"/>
          <p:cNvSpPr>
            <a:spLocks noGrp="1"/>
          </p:cNvSpPr>
          <p:nvPr>
            <p:ph idx="1"/>
          </p:nvPr>
        </p:nvSpPr>
        <p:spPr/>
        <p:txBody>
          <a:bodyPr>
            <a:normAutofit/>
          </a:bodyPr>
          <a:lstStyle/>
          <a:p>
            <a:r>
              <a:rPr lang="en-US" sz="2800" dirty="0"/>
              <a:t>Pam Schultz-- Fairview </a:t>
            </a:r>
            <a:r>
              <a:rPr lang="en-US" sz="2800" dirty="0" err="1"/>
              <a:t>Southdale</a:t>
            </a:r>
            <a:r>
              <a:rPr lang="en-US" sz="2800" dirty="0"/>
              <a:t>/Ridges</a:t>
            </a:r>
          </a:p>
        </p:txBody>
      </p:sp>
    </p:spTree>
    <p:extLst>
      <p:ext uri="{BB962C8B-B14F-4D97-AF65-F5344CB8AC3E}">
        <p14:creationId xmlns:p14="http://schemas.microsoft.com/office/powerpoint/2010/main" val="2389058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Response</a:t>
            </a:r>
            <a:endParaRPr lang="en-US" dirty="0"/>
          </a:p>
        </p:txBody>
      </p:sp>
      <p:sp>
        <p:nvSpPr>
          <p:cNvPr id="3" name="Content Placeholder 2"/>
          <p:cNvSpPr>
            <a:spLocks noGrp="1"/>
          </p:cNvSpPr>
          <p:nvPr>
            <p:ph idx="1"/>
          </p:nvPr>
        </p:nvSpPr>
        <p:spPr/>
        <p:txBody>
          <a:bodyPr/>
          <a:lstStyle/>
          <a:p>
            <a:r>
              <a:rPr lang="en-US" sz="2400" dirty="0"/>
              <a:t>BH Branch in the Hospital Command Center- operational focus</a:t>
            </a:r>
          </a:p>
          <a:p>
            <a:r>
              <a:rPr lang="en-US" sz="2400" dirty="0"/>
              <a:t>Family Service Centers – a model of care within the hospital </a:t>
            </a:r>
          </a:p>
          <a:p>
            <a:r>
              <a:rPr lang="en-US" sz="2400" dirty="0"/>
              <a:t>Briefer Training – skills needed to address and inform a room of families, professionals, or others</a:t>
            </a:r>
          </a:p>
          <a:p>
            <a:endParaRPr lang="en-US" dirty="0"/>
          </a:p>
        </p:txBody>
      </p:sp>
    </p:spTree>
    <p:extLst>
      <p:ext uri="{BB962C8B-B14F-4D97-AF65-F5344CB8AC3E}">
        <p14:creationId xmlns:p14="http://schemas.microsoft.com/office/powerpoint/2010/main" val="1378101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Workshop Plan</a:t>
            </a:r>
          </a:p>
        </p:txBody>
      </p:sp>
      <p:sp>
        <p:nvSpPr>
          <p:cNvPr id="3" name="Content Placeholder 2"/>
          <p:cNvSpPr>
            <a:spLocks noGrp="1"/>
          </p:cNvSpPr>
          <p:nvPr>
            <p:ph idx="1"/>
          </p:nvPr>
        </p:nvSpPr>
        <p:spPr/>
        <p:txBody>
          <a:bodyPr>
            <a:normAutofit/>
          </a:bodyPr>
          <a:lstStyle/>
          <a:p>
            <a:r>
              <a:rPr lang="en-US" sz="2400" dirty="0"/>
              <a:t>Cross discussion and dialogue</a:t>
            </a:r>
          </a:p>
          <a:p>
            <a:r>
              <a:rPr lang="en-US" sz="2400" dirty="0"/>
              <a:t>Work </a:t>
            </a:r>
            <a:r>
              <a:rPr lang="en-US" sz="2400"/>
              <a:t>with </a:t>
            </a:r>
            <a:r>
              <a:rPr lang="en-US" sz="2400" smtClean="0"/>
              <a:t>where </a:t>
            </a:r>
            <a:r>
              <a:rPr lang="en-US" sz="2400" dirty="0"/>
              <a:t>your organization is at and look for areas of development</a:t>
            </a:r>
          </a:p>
          <a:p>
            <a:r>
              <a:rPr lang="en-US" sz="2400" dirty="0"/>
              <a:t>Understanding elements of healthcare preparedness, response and recovery</a:t>
            </a:r>
          </a:p>
          <a:p>
            <a:r>
              <a:rPr lang="en-US" sz="2400" dirty="0"/>
              <a:t>We will not be training specifics of any one intervention</a:t>
            </a:r>
          </a:p>
        </p:txBody>
      </p:sp>
    </p:spTree>
    <p:extLst>
      <p:ext uri="{BB962C8B-B14F-4D97-AF65-F5344CB8AC3E}">
        <p14:creationId xmlns:p14="http://schemas.microsoft.com/office/powerpoint/2010/main" val="3302467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ChangeArrowheads="1"/>
          </p:cNvSpPr>
          <p:nvPr/>
        </p:nvSpPr>
        <p:spPr bwMode="auto">
          <a:xfrm>
            <a:off x="2286000" y="6366864"/>
            <a:ext cx="7467600" cy="491135"/>
          </a:xfrm>
          <a:prstGeom prst="rect">
            <a:avLst/>
          </a:prstGeom>
          <a:solidFill>
            <a:srgbClr val="CC66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6600"/>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Distressed Staff</a:t>
            </a:r>
          </a:p>
        </p:txBody>
      </p:sp>
      <p:sp>
        <p:nvSpPr>
          <p:cNvPr id="273411" name="Rectangle 3"/>
          <p:cNvSpPr>
            <a:spLocks noChangeArrowheads="1"/>
          </p:cNvSpPr>
          <p:nvPr/>
        </p:nvSpPr>
        <p:spPr bwMode="auto">
          <a:xfrm>
            <a:off x="2286000" y="5128538"/>
            <a:ext cx="3749842" cy="1043661"/>
          </a:xfrm>
          <a:prstGeom prst="rect">
            <a:avLst/>
          </a:prstGeom>
          <a:solidFill>
            <a:srgbClr val="CC3399"/>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3399"/>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Distressed Inpatients</a:t>
            </a:r>
          </a:p>
        </p:txBody>
      </p:sp>
      <p:sp>
        <p:nvSpPr>
          <p:cNvPr id="273412" name="Rectangle 4"/>
          <p:cNvSpPr>
            <a:spLocks noChangeArrowheads="1"/>
          </p:cNvSpPr>
          <p:nvPr/>
        </p:nvSpPr>
        <p:spPr bwMode="auto">
          <a:xfrm>
            <a:off x="6553200" y="5128538"/>
            <a:ext cx="2999874" cy="1043661"/>
          </a:xfrm>
          <a:prstGeom prst="rect">
            <a:avLst/>
          </a:prstGeom>
          <a:solidFill>
            <a:srgbClr val="660033"/>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660033"/>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Family Members</a:t>
            </a:r>
          </a:p>
          <a:p>
            <a:pPr algn="ctr">
              <a:defRPr/>
            </a:pPr>
            <a:r>
              <a:rPr lang="en-US" sz="2000" b="1" dirty="0">
                <a:solidFill>
                  <a:schemeClr val="bg1"/>
                </a:solidFill>
                <a:effectLst>
                  <a:outerShdw blurRad="38100" dist="38100" dir="2700000" algn="tl">
                    <a:srgbClr val="000000"/>
                  </a:outerShdw>
                </a:effectLst>
              </a:rPr>
              <a:t>of Inpatients</a:t>
            </a:r>
          </a:p>
        </p:txBody>
      </p:sp>
      <p:sp>
        <p:nvSpPr>
          <p:cNvPr id="273413" name="Rectangle 5"/>
          <p:cNvSpPr>
            <a:spLocks noChangeArrowheads="1"/>
          </p:cNvSpPr>
          <p:nvPr/>
        </p:nvSpPr>
        <p:spPr bwMode="auto">
          <a:xfrm>
            <a:off x="2286000" y="4248072"/>
            <a:ext cx="2386263" cy="552527"/>
          </a:xfrm>
          <a:prstGeom prst="rect">
            <a:avLst/>
          </a:prstGeom>
          <a:solidFill>
            <a:srgbClr val="B2B2B2"/>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B2B2B2"/>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Media</a:t>
            </a:r>
          </a:p>
        </p:txBody>
      </p:sp>
      <p:sp>
        <p:nvSpPr>
          <p:cNvPr id="273414" name="Rectangle 6"/>
          <p:cNvSpPr>
            <a:spLocks noChangeArrowheads="1"/>
          </p:cNvSpPr>
          <p:nvPr/>
        </p:nvSpPr>
        <p:spPr bwMode="auto">
          <a:xfrm>
            <a:off x="5029200" y="4248072"/>
            <a:ext cx="2181726" cy="552527"/>
          </a:xfrm>
          <a:prstGeom prst="rect">
            <a:avLst/>
          </a:prstGeom>
          <a:solidFill>
            <a:srgbClr val="80808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808080"/>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Volunteers</a:t>
            </a:r>
          </a:p>
        </p:txBody>
      </p:sp>
      <p:sp>
        <p:nvSpPr>
          <p:cNvPr id="273415" name="Rectangle 7"/>
          <p:cNvSpPr>
            <a:spLocks noChangeArrowheads="1"/>
          </p:cNvSpPr>
          <p:nvPr/>
        </p:nvSpPr>
        <p:spPr bwMode="auto">
          <a:xfrm>
            <a:off x="7543800" y="4248072"/>
            <a:ext cx="2113547" cy="552527"/>
          </a:xfrm>
          <a:prstGeom prst="rect">
            <a:avLst/>
          </a:prstGeom>
          <a:solidFill>
            <a:srgbClr val="5F5F5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5F5F5F"/>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Onlookers</a:t>
            </a:r>
          </a:p>
        </p:txBody>
      </p:sp>
      <p:sp>
        <p:nvSpPr>
          <p:cNvPr id="273416" name="Rectangle 8"/>
          <p:cNvSpPr>
            <a:spLocks noChangeArrowheads="1"/>
          </p:cNvSpPr>
          <p:nvPr/>
        </p:nvSpPr>
        <p:spPr bwMode="auto">
          <a:xfrm>
            <a:off x="2286000" y="3179113"/>
            <a:ext cx="2386263" cy="859486"/>
          </a:xfrm>
          <a:prstGeom prst="rect">
            <a:avLst/>
          </a:prstGeom>
          <a:solidFill>
            <a:srgbClr val="00FFFF"/>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FFFF"/>
            </a:extrusionClr>
          </a:sp3d>
        </p:spPr>
        <p:txBody>
          <a:bodyPr wrap="none" anchor="ctr">
            <a:flatTx/>
          </a:bodyPr>
          <a:lstStyle/>
          <a:p>
            <a:pPr algn="ctr">
              <a:defRPr/>
            </a:pPr>
            <a:r>
              <a:rPr lang="en-US" sz="2000" b="1" dirty="0">
                <a:solidFill>
                  <a:schemeClr val="bg1"/>
                </a:solidFill>
                <a:effectLst>
                  <a:outerShdw blurRad="38100" dist="38100" dir="2700000" algn="tl">
                    <a:srgbClr val="000000"/>
                  </a:outerShdw>
                </a:effectLst>
              </a:rPr>
              <a:t>Psychological</a:t>
            </a:r>
          </a:p>
          <a:p>
            <a:pPr algn="ctr">
              <a:defRPr/>
            </a:pPr>
            <a:r>
              <a:rPr lang="en-US" sz="2000" b="1" dirty="0">
                <a:solidFill>
                  <a:schemeClr val="bg1"/>
                </a:solidFill>
                <a:effectLst>
                  <a:outerShdw blurRad="38100" dist="38100" dir="2700000" algn="tl">
                    <a:srgbClr val="000000"/>
                  </a:outerShdw>
                </a:effectLst>
              </a:rPr>
              <a:t>Casualties</a:t>
            </a:r>
          </a:p>
        </p:txBody>
      </p:sp>
      <p:sp>
        <p:nvSpPr>
          <p:cNvPr id="9225" name="Rectangle 9"/>
          <p:cNvSpPr>
            <a:spLocks noGrp="1" noRot="1" noChangeArrowheads="1"/>
          </p:cNvSpPr>
          <p:nvPr>
            <p:ph type="title"/>
          </p:nvPr>
        </p:nvSpPr>
        <p:spPr>
          <a:xfrm>
            <a:off x="2501348" y="785914"/>
            <a:ext cx="7646504" cy="1154097"/>
          </a:xfrm>
        </p:spPr>
        <p:txBody>
          <a:bodyPr>
            <a:normAutofit fontScale="90000"/>
          </a:bodyPr>
          <a:lstStyle/>
          <a:p>
            <a:r>
              <a:rPr lang="en-US" sz="4000" b="1" dirty="0"/>
              <a:t>Hospital Behavioral Health Surge</a:t>
            </a:r>
            <a:r>
              <a:rPr lang="en-US" sz="3200" b="1" dirty="0"/>
              <a:t/>
            </a:r>
            <a:br>
              <a:rPr lang="en-US" sz="3200" b="1" dirty="0"/>
            </a:br>
            <a:r>
              <a:rPr lang="en-US" sz="3200" b="1" dirty="0"/>
              <a:t> </a:t>
            </a:r>
            <a:endParaRPr lang="en-US" sz="2800" b="1" dirty="0"/>
          </a:p>
        </p:txBody>
      </p:sp>
      <p:sp>
        <p:nvSpPr>
          <p:cNvPr id="273418" name="Rectangle 10"/>
          <p:cNvSpPr>
            <a:spLocks noChangeArrowheads="1"/>
          </p:cNvSpPr>
          <p:nvPr/>
        </p:nvSpPr>
        <p:spPr bwMode="auto">
          <a:xfrm>
            <a:off x="2308057" y="2309138"/>
            <a:ext cx="613611" cy="675310"/>
          </a:xfrm>
          <a:prstGeom prst="rect">
            <a:avLst/>
          </a:prstGeom>
          <a:solidFill>
            <a:schemeClr val="tx2"/>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tx2"/>
            </a:extrusionClr>
          </a:sp3d>
        </p:spPr>
        <p:txBody>
          <a:bodyPr wrap="none" anchor="ctr">
            <a:flatTx/>
          </a:bodyPr>
          <a:lstStyle/>
          <a:p>
            <a:pPr algn="ctr">
              <a:defRPr/>
            </a:pPr>
            <a:r>
              <a:rPr lang="en-US" sz="900" b="1" dirty="0">
                <a:solidFill>
                  <a:schemeClr val="bg1"/>
                </a:solidFill>
                <a:effectLst>
                  <a:outerShdw blurRad="38100" dist="38100" dir="2700000" algn="tl">
                    <a:srgbClr val="000000"/>
                  </a:outerShdw>
                </a:effectLst>
              </a:rPr>
              <a:t>EMS </a:t>
            </a:r>
          </a:p>
          <a:p>
            <a:pPr algn="ctr">
              <a:defRPr/>
            </a:pPr>
            <a:r>
              <a:rPr lang="en-US" sz="900" b="1" dirty="0">
                <a:solidFill>
                  <a:schemeClr val="bg1"/>
                </a:solidFill>
                <a:effectLst>
                  <a:outerShdw blurRad="38100" dist="38100" dir="2700000" algn="tl">
                    <a:srgbClr val="000000"/>
                  </a:outerShdw>
                </a:effectLst>
              </a:rPr>
              <a:t>Processed</a:t>
            </a:r>
          </a:p>
          <a:p>
            <a:pPr algn="ctr">
              <a:defRPr/>
            </a:pPr>
            <a:r>
              <a:rPr lang="en-US" sz="900" b="1" dirty="0">
                <a:solidFill>
                  <a:schemeClr val="bg1"/>
                </a:solidFill>
                <a:effectLst>
                  <a:outerShdw blurRad="38100" dist="38100" dir="2700000" algn="tl">
                    <a:srgbClr val="000000"/>
                  </a:outerShdw>
                </a:effectLst>
              </a:rPr>
              <a:t>Medical</a:t>
            </a:r>
          </a:p>
          <a:p>
            <a:pPr algn="ctr">
              <a:defRPr/>
            </a:pPr>
            <a:r>
              <a:rPr lang="en-US" sz="900" b="1" dirty="0">
                <a:solidFill>
                  <a:schemeClr val="bg1"/>
                </a:solidFill>
                <a:effectLst>
                  <a:outerShdw blurRad="38100" dist="38100" dir="2700000" algn="tl">
                    <a:srgbClr val="000000"/>
                  </a:outerShdw>
                </a:effectLst>
              </a:rPr>
              <a:t>Casualties</a:t>
            </a:r>
          </a:p>
        </p:txBody>
      </p:sp>
      <p:sp>
        <p:nvSpPr>
          <p:cNvPr id="273419" name="Rectangle 11"/>
          <p:cNvSpPr>
            <a:spLocks noChangeArrowheads="1"/>
          </p:cNvSpPr>
          <p:nvPr/>
        </p:nvSpPr>
        <p:spPr bwMode="auto">
          <a:xfrm>
            <a:off x="3056021" y="2294330"/>
            <a:ext cx="1704474" cy="675310"/>
          </a:xfrm>
          <a:prstGeom prst="rect">
            <a:avLst/>
          </a:prstGeom>
          <a:solidFill>
            <a:srgbClr val="00FF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FF00"/>
            </a:extrusionClr>
          </a:sp3d>
        </p:spPr>
        <p:txBody>
          <a:bodyPr wrap="none" anchor="ctr">
            <a:flatTx/>
          </a:bodyPr>
          <a:lstStyle/>
          <a:p>
            <a:pPr algn="ctr">
              <a:defRPr/>
            </a:pPr>
            <a:r>
              <a:rPr lang="en-US" sz="1200" b="1" dirty="0">
                <a:solidFill>
                  <a:schemeClr val="bg1"/>
                </a:solidFill>
                <a:effectLst>
                  <a:outerShdw blurRad="38100" dist="38100" dir="2700000" algn="tl">
                    <a:srgbClr val="000000"/>
                  </a:outerShdw>
                </a:effectLst>
              </a:rPr>
              <a:t>Self Transported</a:t>
            </a:r>
          </a:p>
          <a:p>
            <a:pPr algn="ctr">
              <a:defRPr/>
            </a:pPr>
            <a:r>
              <a:rPr lang="en-US" sz="1200" b="1" dirty="0">
                <a:solidFill>
                  <a:schemeClr val="bg1"/>
                </a:solidFill>
                <a:effectLst>
                  <a:outerShdw blurRad="38100" dist="38100" dir="2700000" algn="tl">
                    <a:srgbClr val="000000"/>
                  </a:outerShdw>
                </a:effectLst>
              </a:rPr>
              <a:t>Medical Casualties</a:t>
            </a:r>
          </a:p>
        </p:txBody>
      </p:sp>
      <p:sp>
        <p:nvSpPr>
          <p:cNvPr id="273420" name="Rectangle 12"/>
          <p:cNvSpPr>
            <a:spLocks noChangeArrowheads="1"/>
          </p:cNvSpPr>
          <p:nvPr/>
        </p:nvSpPr>
        <p:spPr bwMode="auto">
          <a:xfrm>
            <a:off x="5029200" y="2442411"/>
            <a:ext cx="1295400" cy="1596188"/>
          </a:xfrm>
          <a:prstGeom prst="rect">
            <a:avLst/>
          </a:prstGeom>
          <a:solidFill>
            <a:srgbClr val="FF66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6600"/>
            </a:extrusionClr>
          </a:sp3d>
        </p:spPr>
        <p:txBody>
          <a:bodyPr wrap="none" anchor="ctr">
            <a:flatTx/>
          </a:bodyPr>
          <a:lstStyle/>
          <a:p>
            <a:pPr algn="ctr">
              <a:defRPr/>
            </a:pPr>
            <a:r>
              <a:rPr lang="en-US" sz="1400" b="1" dirty="0">
                <a:solidFill>
                  <a:schemeClr val="bg1"/>
                </a:solidFill>
                <a:effectLst>
                  <a:outerShdw blurRad="38100" dist="38100" dir="2700000" algn="tl">
                    <a:srgbClr val="000000"/>
                  </a:outerShdw>
                </a:effectLst>
              </a:rPr>
              <a:t>Bystanders or</a:t>
            </a:r>
          </a:p>
          <a:p>
            <a:pPr algn="ctr">
              <a:defRPr/>
            </a:pPr>
            <a:r>
              <a:rPr lang="en-US" sz="1400" b="1" dirty="0">
                <a:solidFill>
                  <a:schemeClr val="bg1"/>
                </a:solidFill>
                <a:effectLst>
                  <a:outerShdw blurRad="38100" dist="38100" dir="2700000" algn="tl">
                    <a:srgbClr val="000000"/>
                  </a:outerShdw>
                </a:effectLst>
              </a:rPr>
              <a:t>Family</a:t>
            </a:r>
          </a:p>
          <a:p>
            <a:pPr algn="ctr">
              <a:defRPr/>
            </a:pPr>
            <a:r>
              <a:rPr lang="en-US" sz="1400" b="1" dirty="0">
                <a:solidFill>
                  <a:schemeClr val="bg1"/>
                </a:solidFill>
                <a:effectLst>
                  <a:outerShdw blurRad="38100" dist="38100" dir="2700000" algn="tl">
                    <a:srgbClr val="000000"/>
                  </a:outerShdw>
                </a:effectLst>
              </a:rPr>
              <a:t>Members,</a:t>
            </a:r>
          </a:p>
          <a:p>
            <a:pPr algn="ctr">
              <a:defRPr/>
            </a:pPr>
            <a:r>
              <a:rPr lang="en-US" sz="1400" b="1" dirty="0">
                <a:solidFill>
                  <a:schemeClr val="bg1"/>
                </a:solidFill>
                <a:effectLst>
                  <a:outerShdw blurRad="38100" dist="38100" dir="2700000" algn="tl">
                    <a:srgbClr val="000000"/>
                  </a:outerShdw>
                </a:effectLst>
              </a:rPr>
              <a:t>Friends,</a:t>
            </a:r>
          </a:p>
          <a:p>
            <a:pPr algn="ctr">
              <a:defRPr/>
            </a:pPr>
            <a:r>
              <a:rPr lang="en-US" sz="1400" b="1" dirty="0">
                <a:solidFill>
                  <a:schemeClr val="bg1"/>
                </a:solidFill>
                <a:effectLst>
                  <a:outerShdw blurRad="38100" dist="38100" dir="2700000" algn="tl">
                    <a:srgbClr val="000000"/>
                  </a:outerShdw>
                </a:effectLst>
              </a:rPr>
              <a:t>Co workers</a:t>
            </a:r>
          </a:p>
          <a:p>
            <a:pPr algn="ctr">
              <a:defRPr/>
            </a:pPr>
            <a:r>
              <a:rPr lang="en-US" sz="1400" b="1" dirty="0">
                <a:solidFill>
                  <a:schemeClr val="bg1"/>
                </a:solidFill>
                <a:effectLst>
                  <a:outerShdw blurRad="38100" dist="38100" dir="2700000" algn="tl">
                    <a:srgbClr val="000000"/>
                  </a:outerShdw>
                </a:effectLst>
              </a:rPr>
              <a:t>of Incoming</a:t>
            </a:r>
          </a:p>
          <a:p>
            <a:pPr algn="ctr">
              <a:defRPr/>
            </a:pPr>
            <a:r>
              <a:rPr lang="en-US" sz="1400" b="1" dirty="0">
                <a:solidFill>
                  <a:schemeClr val="bg1"/>
                </a:solidFill>
                <a:effectLst>
                  <a:outerShdw blurRad="38100" dist="38100" dir="2700000" algn="tl">
                    <a:srgbClr val="000000"/>
                  </a:outerShdw>
                </a:effectLst>
              </a:rPr>
              <a:t>Casualties</a:t>
            </a:r>
          </a:p>
        </p:txBody>
      </p:sp>
      <p:sp>
        <p:nvSpPr>
          <p:cNvPr id="273421" name="Rectangle 13"/>
          <p:cNvSpPr>
            <a:spLocks noChangeArrowheads="1"/>
          </p:cNvSpPr>
          <p:nvPr/>
        </p:nvSpPr>
        <p:spPr bwMode="auto">
          <a:xfrm>
            <a:off x="6553200" y="2442411"/>
            <a:ext cx="1636295" cy="1596188"/>
          </a:xfrm>
          <a:prstGeom prst="rect">
            <a:avLst/>
          </a:prstGeom>
          <a:solidFill>
            <a:srgbClr val="FF00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0000"/>
            </a:extrusionClr>
          </a:sp3d>
        </p:spPr>
        <p:txBody>
          <a:bodyPr wrap="none" anchor="ctr">
            <a:flatTx/>
          </a:bodyPr>
          <a:lstStyle/>
          <a:p>
            <a:pPr algn="ctr">
              <a:defRPr/>
            </a:pPr>
            <a:r>
              <a:rPr lang="en-US" sz="1600" b="1" dirty="0">
                <a:solidFill>
                  <a:schemeClr val="bg1"/>
                </a:solidFill>
                <a:effectLst>
                  <a:outerShdw blurRad="38100" dist="38100" dir="2700000" algn="tl">
                    <a:srgbClr val="000000"/>
                  </a:outerShdw>
                </a:effectLst>
              </a:rPr>
              <a:t>Family Members</a:t>
            </a:r>
          </a:p>
          <a:p>
            <a:pPr algn="ctr">
              <a:defRPr/>
            </a:pPr>
            <a:r>
              <a:rPr lang="en-US" sz="1600" b="1" dirty="0">
                <a:solidFill>
                  <a:schemeClr val="bg1"/>
                </a:solidFill>
                <a:effectLst>
                  <a:outerShdw blurRad="38100" dist="38100" dir="2700000" algn="tl">
                    <a:srgbClr val="000000"/>
                  </a:outerShdw>
                </a:effectLst>
              </a:rPr>
              <a:t>Searching</a:t>
            </a:r>
          </a:p>
          <a:p>
            <a:pPr algn="ctr">
              <a:defRPr/>
            </a:pPr>
            <a:r>
              <a:rPr lang="en-US" sz="1600" b="1" dirty="0">
                <a:solidFill>
                  <a:schemeClr val="bg1"/>
                </a:solidFill>
                <a:effectLst>
                  <a:outerShdw blurRad="38100" dist="38100" dir="2700000" algn="tl">
                    <a:srgbClr val="000000"/>
                  </a:outerShdw>
                </a:effectLst>
              </a:rPr>
              <a:t>for Missing</a:t>
            </a:r>
          </a:p>
          <a:p>
            <a:pPr algn="ctr">
              <a:defRPr/>
            </a:pPr>
            <a:r>
              <a:rPr lang="en-US" sz="1600" b="1" dirty="0">
                <a:solidFill>
                  <a:schemeClr val="bg1"/>
                </a:solidFill>
                <a:effectLst>
                  <a:outerShdw blurRad="38100" dist="38100" dir="2700000" algn="tl">
                    <a:srgbClr val="000000"/>
                  </a:outerShdw>
                </a:effectLst>
              </a:rPr>
              <a:t>Loved Ones</a:t>
            </a:r>
          </a:p>
        </p:txBody>
      </p:sp>
      <p:sp>
        <p:nvSpPr>
          <p:cNvPr id="273422" name="Rectangle 14"/>
          <p:cNvSpPr>
            <a:spLocks noChangeArrowheads="1"/>
          </p:cNvSpPr>
          <p:nvPr/>
        </p:nvSpPr>
        <p:spPr bwMode="auto">
          <a:xfrm>
            <a:off x="8458200" y="2442411"/>
            <a:ext cx="1295400" cy="1596188"/>
          </a:xfrm>
          <a:prstGeom prst="rect">
            <a:avLst/>
          </a:prstGeom>
          <a:solidFill>
            <a:srgbClr val="6633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663300"/>
            </a:extrusionClr>
          </a:sp3d>
        </p:spPr>
        <p:txBody>
          <a:bodyPr wrap="none" anchor="ctr">
            <a:flatTx/>
          </a:bodyPr>
          <a:lstStyle/>
          <a:p>
            <a:pPr algn="ctr">
              <a:defRPr/>
            </a:pPr>
            <a:r>
              <a:rPr lang="en-US" sz="1600" b="1" dirty="0">
                <a:solidFill>
                  <a:schemeClr val="bg1"/>
                </a:solidFill>
                <a:effectLst>
                  <a:outerShdw blurRad="38100" dist="38100" dir="2700000" algn="tl">
                    <a:srgbClr val="000000"/>
                  </a:outerShdw>
                </a:effectLst>
              </a:rPr>
              <a:t>Injured,</a:t>
            </a:r>
          </a:p>
          <a:p>
            <a:pPr algn="ctr">
              <a:defRPr/>
            </a:pPr>
            <a:r>
              <a:rPr lang="en-US" sz="1600" b="1" dirty="0">
                <a:solidFill>
                  <a:schemeClr val="bg1"/>
                </a:solidFill>
                <a:effectLst>
                  <a:outerShdw blurRad="38100" dist="38100" dir="2700000" algn="tl">
                    <a:srgbClr val="000000"/>
                  </a:outerShdw>
                </a:effectLst>
              </a:rPr>
              <a:t>Exposed,</a:t>
            </a:r>
          </a:p>
          <a:p>
            <a:pPr algn="ctr">
              <a:defRPr/>
            </a:pPr>
            <a:r>
              <a:rPr lang="en-US" sz="1600" b="1" dirty="0">
                <a:solidFill>
                  <a:schemeClr val="bg1"/>
                </a:solidFill>
                <a:effectLst>
                  <a:outerShdw blurRad="38100" dist="38100" dir="2700000" algn="tl">
                    <a:srgbClr val="000000"/>
                  </a:outerShdw>
                </a:effectLst>
              </a:rPr>
              <a:t>Distressed</a:t>
            </a:r>
          </a:p>
          <a:p>
            <a:pPr algn="ctr">
              <a:defRPr/>
            </a:pPr>
            <a:r>
              <a:rPr lang="en-US" sz="1600" b="1" dirty="0">
                <a:solidFill>
                  <a:schemeClr val="bg1"/>
                </a:solidFill>
                <a:effectLst>
                  <a:outerShdw blurRad="38100" dist="38100" dir="2700000" algn="tl">
                    <a:srgbClr val="000000"/>
                  </a:outerShdw>
                </a:effectLst>
              </a:rPr>
              <a:t>Disaster/</a:t>
            </a:r>
          </a:p>
          <a:p>
            <a:pPr algn="ctr">
              <a:defRPr/>
            </a:pPr>
            <a:r>
              <a:rPr lang="en-US" sz="1600" b="1" dirty="0">
                <a:solidFill>
                  <a:schemeClr val="bg1"/>
                </a:solidFill>
                <a:effectLst>
                  <a:outerShdw blurRad="38100" dist="38100" dir="2700000" algn="tl">
                    <a:srgbClr val="000000"/>
                  </a:outerShdw>
                </a:effectLst>
              </a:rPr>
              <a:t>Emergency</a:t>
            </a:r>
          </a:p>
          <a:p>
            <a:pPr algn="ctr">
              <a:defRPr/>
            </a:pPr>
            <a:r>
              <a:rPr lang="en-US" sz="1600" b="1" dirty="0">
                <a:solidFill>
                  <a:schemeClr val="bg1"/>
                </a:solidFill>
                <a:effectLst>
                  <a:outerShdw blurRad="38100" dist="38100" dir="2700000" algn="tl">
                    <a:srgbClr val="000000"/>
                  </a:outerShdw>
                </a:effectLst>
              </a:rPr>
              <a:t>Workers</a:t>
            </a:r>
          </a:p>
        </p:txBody>
      </p:sp>
    </p:spTree>
    <p:custDataLst>
      <p:tags r:id="rId1"/>
    </p:custDataLst>
    <p:extLst>
      <p:ext uri="{BB962C8B-B14F-4D97-AF65-F5344CB8AC3E}">
        <p14:creationId xmlns:p14="http://schemas.microsoft.com/office/powerpoint/2010/main" val="34311674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3410"/>
                                        </p:tgtEl>
                                        <p:attrNameLst>
                                          <p:attrName>style.visibility</p:attrName>
                                        </p:attrNameLst>
                                      </p:cBhvr>
                                      <p:to>
                                        <p:strVal val="visible"/>
                                      </p:to>
                                    </p:set>
                                    <p:anim calcmode="lin" valueType="num">
                                      <p:cBhvr additive="base">
                                        <p:cTn id="7" dur="500" fill="hold"/>
                                        <p:tgtEl>
                                          <p:spTgt spid="273410"/>
                                        </p:tgtEl>
                                        <p:attrNameLst>
                                          <p:attrName>ppt_x</p:attrName>
                                        </p:attrNameLst>
                                      </p:cBhvr>
                                      <p:tavLst>
                                        <p:tav tm="0">
                                          <p:val>
                                            <p:strVal val="1+#ppt_w/2"/>
                                          </p:val>
                                        </p:tav>
                                        <p:tav tm="100000">
                                          <p:val>
                                            <p:strVal val="#ppt_x"/>
                                          </p:val>
                                        </p:tav>
                                      </p:tavLst>
                                    </p:anim>
                                    <p:anim calcmode="lin" valueType="num">
                                      <p:cBhvr additive="base">
                                        <p:cTn id="8" dur="500" fill="hold"/>
                                        <p:tgtEl>
                                          <p:spTgt spid="2734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0"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BH in the Command Structure</a:t>
            </a:r>
          </a:p>
        </p:txBody>
      </p:sp>
      <p:pic>
        <p:nvPicPr>
          <p:cNvPr id="6" name="Picture 1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84422" y="2272808"/>
            <a:ext cx="7109283" cy="5222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7993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Family/ Support Centers </a:t>
            </a:r>
            <a:r>
              <a:rPr lang="en-US" dirty="0"/>
              <a:t>Assistance Centers</a:t>
            </a:r>
          </a:p>
        </p:txBody>
      </p:sp>
      <p:sp>
        <p:nvSpPr>
          <p:cNvPr id="3" name="Content Placeholder 2"/>
          <p:cNvSpPr>
            <a:spLocks noGrp="1"/>
          </p:cNvSpPr>
          <p:nvPr>
            <p:ph idx="1"/>
          </p:nvPr>
        </p:nvSpPr>
        <p:spPr/>
        <p:txBody>
          <a:bodyPr/>
          <a:lstStyle/>
          <a:p>
            <a:r>
              <a:rPr lang="en-US" dirty="0"/>
              <a:t>Planning for centers:</a:t>
            </a:r>
          </a:p>
          <a:p>
            <a:pPr lvl="1"/>
            <a:r>
              <a:rPr lang="en-US" dirty="0"/>
              <a:t>Location: onsite and offsite</a:t>
            </a:r>
          </a:p>
          <a:p>
            <a:pPr lvl="1"/>
            <a:r>
              <a:rPr lang="en-US" dirty="0"/>
              <a:t>Staffing</a:t>
            </a:r>
          </a:p>
          <a:p>
            <a:pPr lvl="1"/>
            <a:r>
              <a:rPr lang="en-US" dirty="0"/>
              <a:t>Equipment and Supplies</a:t>
            </a:r>
          </a:p>
          <a:p>
            <a:r>
              <a:rPr lang="en-US" dirty="0"/>
              <a:t>Type of Center</a:t>
            </a:r>
          </a:p>
          <a:p>
            <a:pPr lvl="1"/>
            <a:r>
              <a:rPr lang="en-US" dirty="0"/>
              <a:t>Patient</a:t>
            </a:r>
          </a:p>
          <a:p>
            <a:pPr lvl="1"/>
            <a:r>
              <a:rPr lang="en-US" dirty="0"/>
              <a:t>Family/ Friends</a:t>
            </a:r>
          </a:p>
          <a:p>
            <a:pPr lvl="1"/>
            <a:r>
              <a:rPr lang="en-US" dirty="0"/>
              <a:t>Staff</a:t>
            </a:r>
          </a:p>
          <a:p>
            <a:pPr lvl="1"/>
            <a:r>
              <a:rPr lang="en-US" dirty="0"/>
              <a:t>Service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9593" y="2827420"/>
            <a:ext cx="4517132" cy="3387849"/>
          </a:xfrm>
          <a:prstGeom prst="rect">
            <a:avLst/>
          </a:prstGeom>
        </p:spPr>
      </p:pic>
    </p:spTree>
    <p:extLst>
      <p:ext uri="{BB962C8B-B14F-4D97-AF65-F5344CB8AC3E}">
        <p14:creationId xmlns:p14="http://schemas.microsoft.com/office/powerpoint/2010/main" val="491279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4294967295"/>
          </p:nvPr>
        </p:nvPicPr>
        <p:blipFill>
          <a:blip r:embed="rId3"/>
          <a:stretch>
            <a:fillRect/>
          </a:stretch>
        </p:blipFill>
        <p:spPr>
          <a:xfrm>
            <a:off x="1185333" y="908756"/>
            <a:ext cx="8612061" cy="4961466"/>
          </a:xfrm>
          <a:prstGeom prst="rect">
            <a:avLst/>
          </a:prstGeom>
        </p:spPr>
      </p:pic>
    </p:spTree>
    <p:custDataLst>
      <p:tags r:id="rId1"/>
    </p:custDataLst>
    <p:extLst>
      <p:ext uri="{BB962C8B-B14F-4D97-AF65-F5344CB8AC3E}">
        <p14:creationId xmlns:p14="http://schemas.microsoft.com/office/powerpoint/2010/main" val="4155020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5" name="Content Placeholder 4">
            <a:hlinkClick r:id="" action="ppaction://ole?verb=0"/>
          </p:cNvPr>
          <p:cNvGraphicFramePr>
            <a:graphicFrameLocks noGrp="1" noChangeAspect="1"/>
          </p:cNvGraphicFramePr>
          <p:nvPr>
            <p:ph idx="1"/>
            <p:extLst/>
          </p:nvPr>
        </p:nvGraphicFramePr>
        <p:xfrm>
          <a:off x="0" y="0"/>
          <a:ext cx="12191999" cy="6858000"/>
        </p:xfrm>
        <a:graphic>
          <a:graphicData uri="http://schemas.openxmlformats.org/presentationml/2006/ole">
            <mc:AlternateContent xmlns:mc="http://schemas.openxmlformats.org/markup-compatibility/2006">
              <mc:Choice xmlns:v="urn:schemas-microsoft-com:vml" Requires="v">
                <p:oleObj spid="_x0000_s5134" name="Presentation" r:id="rId4" imgW="4570388" imgH="3427437" progId="PowerPoint.Show.12">
                  <p:embed/>
                </p:oleObj>
              </mc:Choice>
              <mc:Fallback>
                <p:oleObj name="Presentation" r:id="rId4" imgW="4570388" imgH="3427437" progId="PowerPoint.Show.12">
                  <p:embed/>
                  <p:pic>
                    <p:nvPicPr>
                      <p:cNvPr id="5" name="Content Placeholder 4">
                        <a:hlinkClick r:id="" action="ppaction://ole?verb=0"/>
                      </p:cNvPr>
                      <p:cNvPicPr/>
                      <p:nvPr/>
                    </p:nvPicPr>
                    <p:blipFill>
                      <a:blip r:embed="rId5"/>
                      <a:stretch>
                        <a:fillRect/>
                      </a:stretch>
                    </p:blipFill>
                    <p:spPr>
                      <a:xfrm>
                        <a:off x="0" y="0"/>
                        <a:ext cx="12191999" cy="6858000"/>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730485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Critical Roles in Centers:</a:t>
            </a:r>
            <a:br>
              <a:rPr lang="en-US" dirty="0"/>
            </a:br>
            <a:r>
              <a:rPr lang="en-US" dirty="0"/>
              <a:t>Family Liaison and Briefers </a:t>
            </a:r>
          </a:p>
        </p:txBody>
      </p:sp>
      <p:sp>
        <p:nvSpPr>
          <p:cNvPr id="3" name="Content Placeholder 2"/>
          <p:cNvSpPr>
            <a:spLocks noGrp="1"/>
          </p:cNvSpPr>
          <p:nvPr>
            <p:ph idx="1"/>
          </p:nvPr>
        </p:nvSpPr>
        <p:spPr/>
        <p:txBody>
          <a:bodyPr/>
          <a:lstStyle/>
          <a:p>
            <a:r>
              <a:rPr lang="en-US" dirty="0"/>
              <a:t>Liaison:</a:t>
            </a:r>
          </a:p>
          <a:p>
            <a:pPr lvl="1"/>
            <a:r>
              <a:rPr lang="en-US" dirty="0"/>
              <a:t>Assigned to each family unit</a:t>
            </a:r>
          </a:p>
          <a:p>
            <a:pPr lvl="1"/>
            <a:r>
              <a:rPr lang="en-US" dirty="0"/>
              <a:t>Hub of information</a:t>
            </a:r>
          </a:p>
          <a:p>
            <a:pPr lvl="1"/>
            <a:endParaRPr lang="en-US" dirty="0"/>
          </a:p>
          <a:p>
            <a:r>
              <a:rPr lang="en-US" dirty="0"/>
              <a:t>Briefer</a:t>
            </a:r>
          </a:p>
          <a:p>
            <a:pPr lvl="1"/>
            <a:r>
              <a:rPr lang="en-US" dirty="0"/>
              <a:t>Represents the organization</a:t>
            </a:r>
          </a:p>
          <a:p>
            <a:pPr lvl="1"/>
            <a:r>
              <a:rPr lang="en-US" dirty="0"/>
              <a:t>Senior leader</a:t>
            </a:r>
          </a:p>
          <a:p>
            <a:pPr lvl="1"/>
            <a:r>
              <a:rPr lang="en-US" dirty="0"/>
              <a:t>Compassionate and command presence</a:t>
            </a:r>
          </a:p>
        </p:txBody>
      </p:sp>
    </p:spTree>
    <p:extLst>
      <p:ext uri="{BB962C8B-B14F-4D97-AF65-F5344CB8AC3E}">
        <p14:creationId xmlns:p14="http://schemas.microsoft.com/office/powerpoint/2010/main" val="2033274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Developing Resilience Response Programs</a:t>
            </a:r>
            <a:br>
              <a:rPr lang="en-US" dirty="0"/>
            </a:br>
            <a:endParaRPr lang="en-US" dirty="0"/>
          </a:p>
        </p:txBody>
      </p:sp>
      <p:sp>
        <p:nvSpPr>
          <p:cNvPr id="3" name="Content Placeholder 2"/>
          <p:cNvSpPr>
            <a:spLocks noGrp="1"/>
          </p:cNvSpPr>
          <p:nvPr>
            <p:ph idx="1"/>
          </p:nvPr>
        </p:nvSpPr>
        <p:spPr/>
        <p:txBody>
          <a:bodyPr>
            <a:normAutofit/>
          </a:bodyPr>
          <a:lstStyle/>
          <a:p>
            <a:r>
              <a:rPr lang="en-US" sz="2400" dirty="0"/>
              <a:t>David Hottinger HCMC</a:t>
            </a:r>
          </a:p>
        </p:txBody>
      </p:sp>
    </p:spTree>
    <p:extLst>
      <p:ext uri="{BB962C8B-B14F-4D97-AF65-F5344CB8AC3E}">
        <p14:creationId xmlns:p14="http://schemas.microsoft.com/office/powerpoint/2010/main" val="1851085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Recovery</a:t>
            </a:r>
            <a:endParaRPr lang="en-US" dirty="0"/>
          </a:p>
        </p:txBody>
      </p:sp>
      <p:sp>
        <p:nvSpPr>
          <p:cNvPr id="3" name="Content Placeholder 2"/>
          <p:cNvSpPr>
            <a:spLocks noGrp="1"/>
          </p:cNvSpPr>
          <p:nvPr>
            <p:ph idx="1"/>
          </p:nvPr>
        </p:nvSpPr>
        <p:spPr/>
        <p:txBody>
          <a:bodyPr/>
          <a:lstStyle/>
          <a:p>
            <a:r>
              <a:rPr lang="en-US" dirty="0"/>
              <a:t>Post response to events in the hospital – a plan to respond to your employees and community</a:t>
            </a:r>
          </a:p>
          <a:p>
            <a:r>
              <a:rPr lang="en-US" dirty="0"/>
              <a:t>Real World Case Study on developing a behavioral health response plan for staff</a:t>
            </a:r>
          </a:p>
          <a:p>
            <a:endParaRPr lang="en-US" dirty="0"/>
          </a:p>
        </p:txBody>
      </p:sp>
    </p:spTree>
    <p:extLst>
      <p:ext uri="{BB962C8B-B14F-4D97-AF65-F5344CB8AC3E}">
        <p14:creationId xmlns:p14="http://schemas.microsoft.com/office/powerpoint/2010/main" val="3316354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Oh My Gosh!!</a:t>
            </a:r>
          </a:p>
        </p:txBody>
      </p:sp>
      <p:sp>
        <p:nvSpPr>
          <p:cNvPr id="3" name="Content Placeholder 2"/>
          <p:cNvSpPr>
            <a:spLocks noGrp="1"/>
          </p:cNvSpPr>
          <p:nvPr>
            <p:ph idx="1"/>
          </p:nvPr>
        </p:nvSpPr>
        <p:spPr/>
        <p:txBody>
          <a:bodyPr/>
          <a:lstStyle/>
          <a:p>
            <a:r>
              <a:rPr lang="en-US" dirty="0"/>
              <a:t>Situational awareness</a:t>
            </a:r>
          </a:p>
          <a:p>
            <a:pPr lvl="1"/>
            <a:r>
              <a:rPr lang="en-US" dirty="0"/>
              <a:t>What happened?</a:t>
            </a:r>
          </a:p>
          <a:p>
            <a:pPr lvl="1"/>
            <a:r>
              <a:rPr lang="en-US" dirty="0"/>
              <a:t>The ripple effect:</a:t>
            </a:r>
          </a:p>
          <a:p>
            <a:pPr lvl="2"/>
            <a:r>
              <a:rPr lang="en-US" dirty="0"/>
              <a:t>Patient</a:t>
            </a:r>
          </a:p>
          <a:p>
            <a:pPr lvl="2"/>
            <a:r>
              <a:rPr lang="en-US" dirty="0"/>
              <a:t>Family members</a:t>
            </a:r>
          </a:p>
          <a:p>
            <a:pPr lvl="2"/>
            <a:r>
              <a:rPr lang="en-US" dirty="0"/>
              <a:t>Staff</a:t>
            </a:r>
          </a:p>
          <a:p>
            <a:pPr lvl="2"/>
            <a:r>
              <a:rPr lang="en-US" dirty="0"/>
              <a:t>Care facility/system</a:t>
            </a:r>
          </a:p>
          <a:p>
            <a:pPr lvl="2"/>
            <a:r>
              <a:rPr lang="en-US" dirty="0"/>
              <a:t>Community</a:t>
            </a:r>
          </a:p>
          <a:p>
            <a:pPr lvl="1"/>
            <a:r>
              <a:rPr lang="en-US" dirty="0"/>
              <a:t>System and process development </a:t>
            </a:r>
          </a:p>
          <a:p>
            <a:pPr lvl="1"/>
            <a:endParaRPr lang="en-US" dirty="0"/>
          </a:p>
        </p:txBody>
      </p:sp>
    </p:spTree>
    <p:extLst>
      <p:ext uri="{BB962C8B-B14F-4D97-AF65-F5344CB8AC3E}">
        <p14:creationId xmlns:p14="http://schemas.microsoft.com/office/powerpoint/2010/main" val="41990267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 John’s November 2, 2014</a:t>
            </a:r>
          </a:p>
        </p:txBody>
      </p:sp>
      <p:pic>
        <p:nvPicPr>
          <p:cNvPr id="5" name="Content Placeholder 4"/>
          <p:cNvPicPr>
            <a:picLocks noGrp="1" noChangeAspect="1"/>
          </p:cNvPicPr>
          <p:nvPr>
            <p:ph sz="half" idx="1"/>
          </p:nvPr>
        </p:nvPicPr>
        <p:blipFill>
          <a:blip r:embed="rId2"/>
          <a:stretch>
            <a:fillRect/>
          </a:stretch>
        </p:blipFill>
        <p:spPr>
          <a:xfrm>
            <a:off x="1573671" y="4618455"/>
            <a:ext cx="2857500" cy="1600200"/>
          </a:xfrm>
          <a:prstGeom prst="rect">
            <a:avLst/>
          </a:prstGeom>
        </p:spPr>
      </p:pic>
      <p:sp>
        <p:nvSpPr>
          <p:cNvPr id="7" name="Content Placeholder 6"/>
          <p:cNvSpPr>
            <a:spLocks noGrp="1"/>
          </p:cNvSpPr>
          <p:nvPr>
            <p:ph sz="half" idx="2"/>
          </p:nvPr>
        </p:nvSpPr>
        <p:spPr/>
        <p:txBody>
          <a:bodyPr>
            <a:normAutofit lnSpcReduction="10000"/>
          </a:bodyPr>
          <a:lstStyle/>
          <a:p>
            <a:r>
              <a:rPr lang="en-US" dirty="0"/>
              <a:t>Engagement of expertise</a:t>
            </a:r>
          </a:p>
          <a:p>
            <a:r>
              <a:rPr lang="en-US" dirty="0"/>
              <a:t>Needs identification</a:t>
            </a:r>
          </a:p>
          <a:p>
            <a:pPr lvl="1"/>
            <a:r>
              <a:rPr lang="en-US" dirty="0"/>
              <a:t>Short and long term</a:t>
            </a:r>
          </a:p>
          <a:p>
            <a:r>
              <a:rPr lang="en-US" dirty="0"/>
              <a:t>Resource identification</a:t>
            </a:r>
          </a:p>
          <a:p>
            <a:pPr lvl="1"/>
            <a:r>
              <a:rPr lang="en-US" dirty="0"/>
              <a:t>People and space</a:t>
            </a:r>
          </a:p>
          <a:p>
            <a:r>
              <a:rPr lang="en-US" dirty="0"/>
              <a:t>Intervention models</a:t>
            </a:r>
          </a:p>
          <a:p>
            <a:pPr lvl="1"/>
            <a:r>
              <a:rPr lang="en-US" dirty="0"/>
              <a:t>Defusing and debriefing</a:t>
            </a:r>
          </a:p>
          <a:p>
            <a:pPr lvl="1"/>
            <a:r>
              <a:rPr lang="en-US" dirty="0"/>
              <a:t>Staff training</a:t>
            </a:r>
          </a:p>
          <a:p>
            <a:pPr lvl="1"/>
            <a:r>
              <a:rPr lang="en-US" dirty="0"/>
              <a:t>Debriefing the </a:t>
            </a:r>
            <a:r>
              <a:rPr lang="en-US" dirty="0" err="1"/>
              <a:t>debriefers</a:t>
            </a:r>
            <a:endParaRPr lang="en-US" dirty="0"/>
          </a:p>
          <a:p>
            <a:endParaRPr lang="en-US" dirty="0"/>
          </a:p>
        </p:txBody>
      </p:sp>
      <p:pic>
        <p:nvPicPr>
          <p:cNvPr id="6" name="Picture 5"/>
          <p:cNvPicPr>
            <a:picLocks noChangeAspect="1"/>
          </p:cNvPicPr>
          <p:nvPr/>
        </p:nvPicPr>
        <p:blipFill>
          <a:blip r:embed="rId3"/>
          <a:stretch>
            <a:fillRect/>
          </a:stretch>
        </p:blipFill>
        <p:spPr>
          <a:xfrm>
            <a:off x="1573671" y="2349443"/>
            <a:ext cx="2857500" cy="1600200"/>
          </a:xfrm>
          <a:prstGeom prst="rect">
            <a:avLst/>
          </a:prstGeom>
        </p:spPr>
      </p:pic>
    </p:spTree>
    <p:extLst>
      <p:ext uri="{BB962C8B-B14F-4D97-AF65-F5344CB8AC3E}">
        <p14:creationId xmlns:p14="http://schemas.microsoft.com/office/powerpoint/2010/main" val="2737551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Preparedness</a:t>
            </a:r>
          </a:p>
        </p:txBody>
      </p:sp>
      <p:sp>
        <p:nvSpPr>
          <p:cNvPr id="3" name="Content Placeholder 2"/>
          <p:cNvSpPr>
            <a:spLocks noGrp="1"/>
          </p:cNvSpPr>
          <p:nvPr>
            <p:ph idx="1"/>
          </p:nvPr>
        </p:nvSpPr>
        <p:spPr/>
        <p:txBody>
          <a:bodyPr/>
          <a:lstStyle/>
          <a:p>
            <a:r>
              <a:rPr lang="en-US" sz="2400" b="1" dirty="0"/>
              <a:t>PFA</a:t>
            </a:r>
            <a:r>
              <a:rPr lang="en-US" sz="2400" dirty="0"/>
              <a:t> – A Training Model Concept: Making the model work for you</a:t>
            </a:r>
          </a:p>
          <a:p>
            <a:r>
              <a:rPr lang="en-US" sz="2400" b="1" dirty="0"/>
              <a:t>SPR</a:t>
            </a:r>
            <a:r>
              <a:rPr lang="en-US" sz="2400" dirty="0"/>
              <a:t> -Skills for Psychological Recovery</a:t>
            </a:r>
          </a:p>
          <a:p>
            <a:r>
              <a:rPr lang="en-US" sz="2400" b="1" dirty="0"/>
              <a:t>CISD/M</a:t>
            </a:r>
            <a:r>
              <a:rPr lang="en-US" sz="2400" dirty="0"/>
              <a:t>-Utilization of debriefing models</a:t>
            </a:r>
          </a:p>
          <a:p>
            <a:r>
              <a:rPr lang="en-US" sz="2400" b="1" dirty="0"/>
              <a:t>Exercise</a:t>
            </a:r>
            <a:r>
              <a:rPr lang="en-US" sz="2400" dirty="0"/>
              <a:t> – what should we be exercising?</a:t>
            </a:r>
          </a:p>
          <a:p>
            <a:r>
              <a:rPr lang="en-US" sz="2400" b="1" dirty="0"/>
              <a:t>HICS</a:t>
            </a:r>
            <a:r>
              <a:rPr lang="en-US" sz="2400" dirty="0"/>
              <a:t> – BH Branch: getting the seat at the command center</a:t>
            </a:r>
          </a:p>
          <a:p>
            <a:endParaRPr lang="en-US" dirty="0"/>
          </a:p>
        </p:txBody>
      </p:sp>
    </p:spTree>
    <p:extLst>
      <p:ext uri="{BB962C8B-B14F-4D97-AF65-F5344CB8AC3E}">
        <p14:creationId xmlns:p14="http://schemas.microsoft.com/office/powerpoint/2010/main" val="31995378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1190236"/>
            <a:ext cx="8761413" cy="706964"/>
          </a:xfrm>
        </p:spPr>
        <p:txBody>
          <a:bodyPr/>
          <a:lstStyle/>
          <a:p>
            <a:r>
              <a:rPr lang="en-US" b="1" dirty="0"/>
              <a:t>Enhancements and engagement:</a:t>
            </a:r>
            <a:r>
              <a:rPr lang="en-US" dirty="0"/>
              <a:t> </a:t>
            </a:r>
            <a:br>
              <a:rPr lang="en-US" dirty="0"/>
            </a:br>
            <a:r>
              <a:rPr lang="en-US" dirty="0"/>
              <a:t>Discussion</a:t>
            </a:r>
            <a:br>
              <a:rPr lang="en-US" dirty="0"/>
            </a:br>
            <a:endParaRPr lang="en-US" dirty="0"/>
          </a:p>
        </p:txBody>
      </p:sp>
      <p:sp>
        <p:nvSpPr>
          <p:cNvPr id="3" name="Content Placeholder 2"/>
          <p:cNvSpPr>
            <a:spLocks noGrp="1"/>
          </p:cNvSpPr>
          <p:nvPr>
            <p:ph idx="1"/>
          </p:nvPr>
        </p:nvSpPr>
        <p:spPr/>
        <p:txBody>
          <a:bodyPr/>
          <a:lstStyle/>
          <a:p>
            <a:r>
              <a:rPr lang="en-US" dirty="0"/>
              <a:t>Where do we go from here?</a:t>
            </a:r>
          </a:p>
          <a:p>
            <a:endParaRPr lang="en-US" dirty="0"/>
          </a:p>
          <a:p>
            <a:r>
              <a:rPr lang="en-US" dirty="0"/>
              <a:t>What are your next steps:</a:t>
            </a:r>
          </a:p>
          <a:p>
            <a:pPr lvl="1"/>
            <a:r>
              <a:rPr lang="en-US" dirty="0"/>
              <a:t>Whom to engage?</a:t>
            </a:r>
          </a:p>
          <a:p>
            <a:pPr lvl="1"/>
            <a:r>
              <a:rPr lang="en-US" dirty="0"/>
              <a:t>Meetings</a:t>
            </a:r>
          </a:p>
          <a:p>
            <a:pPr lvl="1"/>
            <a:r>
              <a:rPr lang="en-US" dirty="0"/>
              <a:t>Opportunities</a:t>
            </a:r>
          </a:p>
          <a:p>
            <a:pPr lvl="2"/>
            <a:r>
              <a:rPr lang="en-US" dirty="0"/>
              <a:t>Exercise and response </a:t>
            </a:r>
          </a:p>
          <a:p>
            <a:pPr lvl="1"/>
            <a:r>
              <a:rPr lang="en-US" dirty="0"/>
              <a:t>Short term and Long term</a:t>
            </a:r>
          </a:p>
        </p:txBody>
      </p:sp>
    </p:spTree>
    <p:extLst>
      <p:ext uri="{BB962C8B-B14F-4D97-AF65-F5344CB8AC3E}">
        <p14:creationId xmlns:p14="http://schemas.microsoft.com/office/powerpoint/2010/main" val="5520444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01041" y="3826042"/>
            <a:ext cx="6977768" cy="1938992"/>
          </a:xfrm>
          <a:prstGeom prst="rect">
            <a:avLst/>
          </a:prstGeom>
          <a:noFill/>
        </p:spPr>
        <p:txBody>
          <a:bodyPr wrap="square" rtlCol="0">
            <a:spAutoFit/>
          </a:bodyPr>
          <a:lstStyle/>
          <a:p>
            <a:r>
              <a:rPr lang="en-US" sz="2400" b="1" i="1" dirty="0"/>
              <a:t>Jonathan Bundt, LMFT, BCETS/CR, MN-CEM</a:t>
            </a:r>
          </a:p>
          <a:p>
            <a:endParaRPr lang="en-US" sz="2400" b="1" i="1" dirty="0"/>
          </a:p>
          <a:p>
            <a:r>
              <a:rPr lang="en-US" sz="2400" b="1" i="1" dirty="0"/>
              <a:t>952-922-0422</a:t>
            </a:r>
          </a:p>
          <a:p>
            <a:endParaRPr lang="en-US" sz="2400" b="1" i="1" dirty="0"/>
          </a:p>
          <a:p>
            <a:r>
              <a:rPr lang="en-US" sz="2400" b="1" i="1" dirty="0"/>
              <a:t>Jonathan@MasaConsulting.com</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733" y="5414376"/>
            <a:ext cx="2365308" cy="1371599"/>
          </a:xfrm>
          <a:prstGeom prst="rect">
            <a:avLst/>
          </a:prstGeom>
        </p:spPr>
      </p:pic>
    </p:spTree>
    <p:custDataLst>
      <p:tags r:id="rId1"/>
    </p:custDataLst>
    <p:extLst>
      <p:ext uri="{BB962C8B-B14F-4D97-AF65-F5344CB8AC3E}">
        <p14:creationId xmlns:p14="http://schemas.microsoft.com/office/powerpoint/2010/main" val="3050259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Base: Continuum of Evidence Informed Interventions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2902123"/>
              </p:ext>
            </p:extLst>
          </p:nvPr>
        </p:nvGraphicFramePr>
        <p:xfrm>
          <a:off x="1155700" y="2603500"/>
          <a:ext cx="88249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Arrow 4"/>
          <p:cNvSpPr/>
          <p:nvPr/>
        </p:nvSpPr>
        <p:spPr>
          <a:xfrm>
            <a:off x="3607008" y="5975684"/>
            <a:ext cx="3922295" cy="481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8996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Psychological First Aid: Core Principles</a:t>
            </a:r>
          </a:p>
        </p:txBody>
      </p:sp>
      <p:sp>
        <p:nvSpPr>
          <p:cNvPr id="3" name="Content Placeholder 2"/>
          <p:cNvSpPr>
            <a:spLocks noGrp="1"/>
          </p:cNvSpPr>
          <p:nvPr>
            <p:ph idx="1"/>
          </p:nvPr>
        </p:nvSpPr>
        <p:spPr/>
        <p:txBody>
          <a:bodyPr/>
          <a:lstStyle/>
          <a:p>
            <a:pPr fontAlgn="base"/>
            <a:r>
              <a:rPr lang="en-US" dirty="0"/>
              <a:t>Contact and Engagement</a:t>
            </a:r>
          </a:p>
          <a:p>
            <a:pPr fontAlgn="base"/>
            <a:r>
              <a:rPr lang="en-US" dirty="0"/>
              <a:t>Safety and Comfort</a:t>
            </a:r>
          </a:p>
          <a:p>
            <a:pPr fontAlgn="base"/>
            <a:r>
              <a:rPr lang="en-US" dirty="0"/>
              <a:t>Stabilization: Calm and Comfort</a:t>
            </a:r>
          </a:p>
          <a:p>
            <a:pPr fontAlgn="base"/>
            <a:r>
              <a:rPr lang="en-US" dirty="0"/>
              <a:t>Information Gathering: Current Needs and Concerns</a:t>
            </a:r>
          </a:p>
          <a:p>
            <a:pPr fontAlgn="base"/>
            <a:r>
              <a:rPr lang="en-US" dirty="0"/>
              <a:t>Practical Assistance</a:t>
            </a:r>
          </a:p>
          <a:p>
            <a:pPr fontAlgn="base"/>
            <a:r>
              <a:rPr lang="en-US" dirty="0"/>
              <a:t>Connection with Social Supports (friends and family)</a:t>
            </a:r>
          </a:p>
          <a:p>
            <a:pPr fontAlgn="base"/>
            <a:r>
              <a:rPr lang="en-US" dirty="0"/>
              <a:t>Information on Coping and Self Empowerment </a:t>
            </a:r>
          </a:p>
          <a:p>
            <a:pPr fontAlgn="base"/>
            <a:r>
              <a:rPr lang="en-US" dirty="0"/>
              <a:t>Linkage with Collaborative Services</a:t>
            </a:r>
          </a:p>
        </p:txBody>
      </p:sp>
    </p:spTree>
    <p:extLst>
      <p:ext uri="{BB962C8B-B14F-4D97-AF65-F5344CB8AC3E}">
        <p14:creationId xmlns:p14="http://schemas.microsoft.com/office/powerpoint/2010/main" val="2837604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4" descr="PF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5001" y="228600"/>
            <a:ext cx="4233863" cy="623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19" name="Picture 5" descr="PFA 2.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228600"/>
            <a:ext cx="3970338"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094483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Skills for Psychological Recovery</a:t>
            </a:r>
          </a:p>
        </p:txBody>
      </p:sp>
      <p:sp>
        <p:nvSpPr>
          <p:cNvPr id="3" name="Content Placeholder 2"/>
          <p:cNvSpPr>
            <a:spLocks noGrp="1"/>
          </p:cNvSpPr>
          <p:nvPr>
            <p:ph idx="1"/>
          </p:nvPr>
        </p:nvSpPr>
        <p:spPr>
          <a:xfrm>
            <a:off x="1154954" y="2603499"/>
            <a:ext cx="8825659" cy="3604795"/>
          </a:xfrm>
        </p:spPr>
        <p:txBody>
          <a:bodyPr>
            <a:normAutofit fontScale="77500" lnSpcReduction="20000"/>
          </a:bodyPr>
          <a:lstStyle/>
          <a:p>
            <a:pPr fontAlgn="base"/>
            <a:r>
              <a:rPr lang="en-US" b="1" i="1" dirty="0"/>
              <a:t>Gathering Information and Prioritizing Assistance</a:t>
            </a:r>
            <a:r>
              <a:rPr lang="en-US" dirty="0"/>
              <a:t> helps survivors to identify their primary concerns and to pick the SPR strategy to focus on.</a:t>
            </a:r>
          </a:p>
          <a:p>
            <a:pPr fontAlgn="base"/>
            <a:r>
              <a:rPr lang="en-US" b="1" i="1" dirty="0"/>
              <a:t>Building Problem-Solving Skills</a:t>
            </a:r>
            <a:r>
              <a:rPr lang="en-US" dirty="0"/>
              <a:t> teaches survivors the tools to break problems down into more manageable chunks, identify a range of ways to respond, and create an action plan to move forward.</a:t>
            </a:r>
          </a:p>
          <a:p>
            <a:pPr fontAlgn="base"/>
            <a:r>
              <a:rPr lang="en-US" b="1" i="1" dirty="0"/>
              <a:t>Promoting Positive Activities</a:t>
            </a:r>
            <a:r>
              <a:rPr lang="en-US" i="1" dirty="0"/>
              <a:t> </a:t>
            </a:r>
            <a:r>
              <a:rPr lang="en-US" dirty="0"/>
              <a:t>guides survivors to increase meaningful and positive activities in their schedule, with the goal of building resilience and bringing more fulfillment and enjoyment into their life.</a:t>
            </a:r>
          </a:p>
          <a:p>
            <a:pPr fontAlgn="base"/>
            <a:r>
              <a:rPr lang="en-US" b="1" i="1" dirty="0"/>
              <a:t>Managing Reactions</a:t>
            </a:r>
            <a:r>
              <a:rPr lang="en-US" dirty="0"/>
              <a:t> helps survivors to better manage distressing physical and emotional reactions by using such tools as breathing retraining, writing exercises, and identifying and planning for triggers and reminders.</a:t>
            </a:r>
          </a:p>
          <a:p>
            <a:pPr fontAlgn="base"/>
            <a:r>
              <a:rPr lang="en-US" b="1" i="1" dirty="0"/>
              <a:t>Promoting Helpful Thinking</a:t>
            </a:r>
            <a:r>
              <a:rPr lang="en-US" i="1" dirty="0"/>
              <a:t> </a:t>
            </a:r>
            <a:r>
              <a:rPr lang="en-US" dirty="0"/>
              <a:t>assists survivors learn how their thoughts influence their emotions, become more aware of what they are saying to themselves, and replace unhelpful with more helpful thoughts.</a:t>
            </a:r>
          </a:p>
          <a:p>
            <a:pPr fontAlgn="base"/>
            <a:r>
              <a:rPr lang="en-US" b="1" i="1" dirty="0"/>
              <a:t>Rebuilding Healthy Social Connections</a:t>
            </a:r>
            <a:r>
              <a:rPr lang="en-US" dirty="0"/>
              <a:t> encourages survivors to access and enhance social and community supports while keeping in mind the current post-disaster recovery circumstances.</a:t>
            </a:r>
          </a:p>
          <a:p>
            <a:endParaRPr lang="en-US" dirty="0"/>
          </a:p>
        </p:txBody>
      </p:sp>
      <p:sp>
        <p:nvSpPr>
          <p:cNvPr id="4" name="TextBox 3"/>
          <p:cNvSpPr txBox="1"/>
          <p:nvPr/>
        </p:nvSpPr>
        <p:spPr>
          <a:xfrm>
            <a:off x="7098632" y="6208295"/>
            <a:ext cx="4319337" cy="338554"/>
          </a:xfrm>
          <a:prstGeom prst="rect">
            <a:avLst/>
          </a:prstGeom>
          <a:noFill/>
        </p:spPr>
        <p:txBody>
          <a:bodyPr wrap="square" rtlCol="0">
            <a:spAutoFit/>
          </a:bodyPr>
          <a:lstStyle/>
          <a:p>
            <a:pPr algn="r"/>
            <a:r>
              <a:rPr lang="en-US" sz="1600" i="1" dirty="0"/>
              <a:t>National Child Traumatic Stress Network</a:t>
            </a:r>
          </a:p>
        </p:txBody>
      </p:sp>
    </p:spTree>
    <p:extLst>
      <p:ext uri="{BB962C8B-B14F-4D97-AF65-F5344CB8AC3E}">
        <p14:creationId xmlns:p14="http://schemas.microsoft.com/office/powerpoint/2010/main" val="1477934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Critical Incident Stress Debriefing/Management</a:t>
            </a:r>
          </a:p>
        </p:txBody>
      </p:sp>
      <p:sp>
        <p:nvSpPr>
          <p:cNvPr id="3" name="Content Placeholder 2"/>
          <p:cNvSpPr>
            <a:spLocks noGrp="1"/>
          </p:cNvSpPr>
          <p:nvPr>
            <p:ph idx="1"/>
          </p:nvPr>
        </p:nvSpPr>
        <p:spPr/>
        <p:txBody>
          <a:bodyPr/>
          <a:lstStyle/>
          <a:p>
            <a:r>
              <a:rPr lang="en-US" dirty="0"/>
              <a:t>The research</a:t>
            </a:r>
          </a:p>
          <a:p>
            <a:r>
              <a:rPr lang="en-US" dirty="0"/>
              <a:t>Defining- What is a critical incident?</a:t>
            </a:r>
          </a:p>
          <a:p>
            <a:r>
              <a:rPr lang="en-US" dirty="0"/>
              <a:t>When how do we intervention?</a:t>
            </a:r>
          </a:p>
          <a:p>
            <a:pPr lvl="1"/>
            <a:r>
              <a:rPr lang="en-US" dirty="0"/>
              <a:t>Defusing</a:t>
            </a:r>
          </a:p>
          <a:p>
            <a:pPr lvl="1"/>
            <a:r>
              <a:rPr lang="en-US" dirty="0"/>
              <a:t>Debriefing</a:t>
            </a:r>
          </a:p>
          <a:p>
            <a:pPr lvl="1"/>
            <a:r>
              <a:rPr lang="en-US" dirty="0"/>
              <a:t>Follow up </a:t>
            </a:r>
          </a:p>
        </p:txBody>
      </p:sp>
      <p:pic>
        <p:nvPicPr>
          <p:cNvPr id="2050" name="Picture 2" descr="https://static1.squarespace.com/static/568a6dbac21b8690d5c3c678/t/56f7c3a01bbee011fb4b938d/1459078064230/?format=500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1117" y="2338806"/>
            <a:ext cx="5290640" cy="4358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987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Training Structures in CISM</a:t>
            </a:r>
          </a:p>
        </p:txBody>
      </p:sp>
      <p:pic>
        <p:nvPicPr>
          <p:cNvPr id="3074" name="Picture 2" descr="https://static1.squarespace.com/static/568a6dbac21b8690d5c3c678/t/56f7ca48e32140905d00eb75/1459079774790/?format=750w"/>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155700" y="2638604"/>
            <a:ext cx="4824413" cy="3346092"/>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a:xfrm>
            <a:off x="6762165" y="2638604"/>
            <a:ext cx="4825159" cy="3416300"/>
          </a:xfrm>
        </p:spPr>
        <p:txBody>
          <a:bodyPr/>
          <a:lstStyle/>
          <a:p>
            <a:r>
              <a:rPr lang="en-US" dirty="0"/>
              <a:t>Introduction</a:t>
            </a:r>
          </a:p>
          <a:p>
            <a:r>
              <a:rPr lang="en-US" dirty="0"/>
              <a:t>Fact Phase</a:t>
            </a:r>
          </a:p>
          <a:p>
            <a:r>
              <a:rPr lang="en-US" dirty="0"/>
              <a:t>Thought Phase</a:t>
            </a:r>
          </a:p>
          <a:p>
            <a:r>
              <a:rPr lang="en-US" dirty="0"/>
              <a:t>Reaction Phase</a:t>
            </a:r>
          </a:p>
          <a:p>
            <a:r>
              <a:rPr lang="en-US" dirty="0"/>
              <a:t>Symptom Phase</a:t>
            </a:r>
          </a:p>
          <a:p>
            <a:r>
              <a:rPr lang="en-US" dirty="0"/>
              <a:t>Education Phase</a:t>
            </a:r>
          </a:p>
          <a:p>
            <a:r>
              <a:rPr lang="en-US" dirty="0"/>
              <a:t>Re-entry Phase</a:t>
            </a:r>
          </a:p>
        </p:txBody>
      </p:sp>
    </p:spTree>
    <p:extLst>
      <p:ext uri="{BB962C8B-B14F-4D97-AF65-F5344CB8AC3E}">
        <p14:creationId xmlns:p14="http://schemas.microsoft.com/office/powerpoint/2010/main" val="31629887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772</TotalTime>
  <Words>1028</Words>
  <Application>Microsoft Office PowerPoint</Application>
  <PresentationFormat>Widescreen</PresentationFormat>
  <Paragraphs>190</Paragraphs>
  <Slides>31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7" baseType="lpstr">
      <vt:lpstr>Arial</vt:lpstr>
      <vt:lpstr>Calibri</vt:lpstr>
      <vt:lpstr>Century Gothic</vt:lpstr>
      <vt:lpstr>Wingdings 3</vt:lpstr>
      <vt:lpstr>Ion Boardroom</vt:lpstr>
      <vt:lpstr>Presentation</vt:lpstr>
      <vt:lpstr>Disaster Behavioral Health Workshop: Preparing our Health Care System</vt:lpstr>
      <vt:lpstr>Workshop Plan</vt:lpstr>
      <vt:lpstr>Preparedness</vt:lpstr>
      <vt:lpstr>Creating a Base: Continuum of Evidence Informed Interventions</vt:lpstr>
      <vt:lpstr>Psychological First Aid: Core Principles</vt:lpstr>
      <vt:lpstr>PowerPoint Presentation</vt:lpstr>
      <vt:lpstr>Skills for Psychological Recovery</vt:lpstr>
      <vt:lpstr>Critical Incident Stress Debriefing/Management</vt:lpstr>
      <vt:lpstr>Common Training Structures in CISM</vt:lpstr>
      <vt:lpstr>Key to Successful Debriefings</vt:lpstr>
      <vt:lpstr>HICS – BH Branch:  getting the seat at the command center </vt:lpstr>
      <vt:lpstr>Engagement of DBH in Exercise</vt:lpstr>
      <vt:lpstr>Heath Insurance Portability and Accountability Act  (HIPAA)</vt:lpstr>
      <vt:lpstr>Role of the Greeter</vt:lpstr>
      <vt:lpstr>Watching the Details</vt:lpstr>
      <vt:lpstr>Working with all ages</vt:lpstr>
      <vt:lpstr>Debriefing Exercises </vt:lpstr>
      <vt:lpstr>Case study: Working with the Past into the Future </vt:lpstr>
      <vt:lpstr>Response</vt:lpstr>
      <vt:lpstr>Hospital Behavioral Health Surge  </vt:lpstr>
      <vt:lpstr>BH in the Command Structure</vt:lpstr>
      <vt:lpstr>Family/ Support Centers Assistance Centers</vt:lpstr>
      <vt:lpstr>PowerPoint Presentation</vt:lpstr>
      <vt:lpstr>PowerPoint Presentation</vt:lpstr>
      <vt:lpstr>Critical Roles in Centers: Family Liaison and Briefers </vt:lpstr>
      <vt:lpstr>Case Study: Developing Resilience Response Programs </vt:lpstr>
      <vt:lpstr>Recovery</vt:lpstr>
      <vt:lpstr>Oh My Gosh!!</vt:lpstr>
      <vt:lpstr>St John’s November 2, 2014</vt:lpstr>
      <vt:lpstr>Enhancements and engagement:  Discussion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Disaster Behavioral Health Workshop: Health Care</dc:title>
  <dc:creator>Jonathan Bundt</dc:creator>
  <cp:lastModifiedBy>Chell, Christine</cp:lastModifiedBy>
  <cp:revision>27</cp:revision>
  <dcterms:created xsi:type="dcterms:W3CDTF">2017-06-19T02:48:59Z</dcterms:created>
  <dcterms:modified xsi:type="dcterms:W3CDTF">2017-06-19T20:41:37Z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6EED6D6C-8B3D-48BD-A2C7-A273653FB217</vt:lpwstr>
  </property>
  <property fmtid="{D5CDD505-2E9C-101B-9397-08002B2CF9AE}" pid="3" name="ArticulatePath">
    <vt:lpwstr>Presentation3</vt:lpwstr>
  </property>
</Properties>
</file>