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0" r:id="rId2"/>
    <p:sldId id="263" r:id="rId3"/>
    <p:sldId id="266" r:id="rId4"/>
    <p:sldId id="265" r:id="rId5"/>
    <p:sldId id="261" r:id="rId6"/>
    <p:sldId id="262" r:id="rId7"/>
    <p:sldId id="268" r:id="rId8"/>
    <p:sldId id="269" r:id="rId9"/>
    <p:sldId id="270" r:id="rId10"/>
    <p:sldId id="276" r:id="rId11"/>
    <p:sldId id="271" r:id="rId12"/>
    <p:sldId id="272" r:id="rId13"/>
    <p:sldId id="273" r:id="rId14"/>
    <p:sldId id="274" r:id="rId15"/>
    <p:sldId id="275" r:id="rId16"/>
    <p:sldId id="264" r:id="rId17"/>
    <p:sldId id="267" r:id="rId18"/>
    <p:sldId id="256" r:id="rId19"/>
    <p:sldId id="257" r:id="rId20"/>
    <p:sldId id="258" r:id="rId21"/>
    <p:sldId id="259" r:id="rId22"/>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6142F4F4-A314-41F7-81A2-6809EF9DB419}" type="datetimeFigureOut">
              <a:rPr lang="en-US" smtClean="0"/>
              <a:t>9/27/2017</a:t>
            </a:fld>
            <a:endParaRPr lang="en-US"/>
          </a:p>
        </p:txBody>
      </p:sp>
      <p:sp>
        <p:nvSpPr>
          <p:cNvPr id="4" name="Footer Placeholder 3"/>
          <p:cNvSpPr>
            <a:spLocks noGrp="1"/>
          </p:cNvSpPr>
          <p:nvPr>
            <p:ph type="ftr" sz="quarter" idx="2"/>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8915400"/>
            <a:ext cx="3076575" cy="469900"/>
          </a:xfrm>
          <a:prstGeom prst="rect">
            <a:avLst/>
          </a:prstGeom>
        </p:spPr>
        <p:txBody>
          <a:bodyPr vert="horz" lIns="91440" tIns="45720" rIns="91440" bIns="45720" rtlCol="0" anchor="b"/>
          <a:lstStyle>
            <a:lvl1pPr algn="r">
              <a:defRPr sz="1200"/>
            </a:lvl1pPr>
          </a:lstStyle>
          <a:p>
            <a:fld id="{718722D8-B6DF-435F-B7DD-FA5891B8B018}" type="slidenum">
              <a:rPr lang="en-US" smtClean="0"/>
              <a:t>‹#›</a:t>
            </a:fld>
            <a:endParaRPr lang="en-US"/>
          </a:p>
        </p:txBody>
      </p:sp>
    </p:spTree>
    <p:extLst>
      <p:ext uri="{BB962C8B-B14F-4D97-AF65-F5344CB8AC3E}">
        <p14:creationId xmlns:p14="http://schemas.microsoft.com/office/powerpoint/2010/main" val="310129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BD971388-D558-4F5B-8F3A-842D6050B596}" type="datetimeFigureOut">
              <a:rPr lang="en-US" smtClean="0"/>
              <a:t>9/27/2017</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40E9804C-B183-402B-BAF9-ADC1B88DCD78}" type="slidenum">
              <a:rPr lang="en-US" smtClean="0"/>
              <a:t>‹#›</a:t>
            </a:fld>
            <a:endParaRPr lang="en-US"/>
          </a:p>
        </p:txBody>
      </p:sp>
    </p:spTree>
    <p:extLst>
      <p:ext uri="{BB962C8B-B14F-4D97-AF65-F5344CB8AC3E}">
        <p14:creationId xmlns:p14="http://schemas.microsoft.com/office/powerpoint/2010/main" val="194090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9804C-B183-402B-BAF9-ADC1B88DCD78}" type="slidenum">
              <a:rPr lang="en-US" smtClean="0"/>
              <a:t>1</a:t>
            </a:fld>
            <a:endParaRPr lang="en-US"/>
          </a:p>
        </p:txBody>
      </p:sp>
    </p:spTree>
    <p:extLst>
      <p:ext uri="{BB962C8B-B14F-4D97-AF65-F5344CB8AC3E}">
        <p14:creationId xmlns:p14="http://schemas.microsoft.com/office/powerpoint/2010/main" val="352390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framework understanding sketch provides a visual to identify the unity</a:t>
            </a:r>
            <a:r>
              <a:rPr lang="en-US" baseline="0" dirty="0" smtClean="0"/>
              <a:t> of effort as organizations work together in concert under Emergency Support Function (ESF) # 8 Public Health and Medical Services. With ESF #8 depicted as a canopy- there are a variety of organizations that work within the scope of ESF #8 and is understood as not all inclusive. The purple dotted lines represent permeability as to partnerships that will enter this function to assist in areas we have not yet covered or discovered. The black dotted line represents the ability to seek opportunity or assistance from any agency that can provide feedback, knowledge or assistance as the coalition expands it’s reach to support the seven county area. The graphic was built as a side by side between local jurisdiction and the healthcare coalition to emphasis a partnership and not a hierarchy. On the right the Health Care Coalition shows the partner agencies involved in forming the coalition.  All members of the coalition can reach across the black dotted line to cross level, seek information or build partnerships. Emergency Management (blue bubble) acts (if needed) as a conduit to connect to the various state and local representatives in an effort to not only coordinate efforts, but provide you as the viewer an inside look at how expansive ESF #8 is… as every jurisdictional </a:t>
            </a:r>
            <a:r>
              <a:rPr lang="en-US" baseline="0" smtClean="0"/>
              <a:t>level must plan </a:t>
            </a:r>
            <a:r>
              <a:rPr lang="en-US" baseline="0" dirty="0" smtClean="0"/>
              <a:t>for it.</a:t>
            </a:r>
            <a:endParaRPr lang="en-US" dirty="0"/>
          </a:p>
        </p:txBody>
      </p:sp>
      <p:sp>
        <p:nvSpPr>
          <p:cNvPr id="4" name="Slide Number Placeholder 3"/>
          <p:cNvSpPr>
            <a:spLocks noGrp="1"/>
          </p:cNvSpPr>
          <p:nvPr>
            <p:ph type="sldNum" sz="quarter" idx="10"/>
          </p:nvPr>
        </p:nvSpPr>
        <p:spPr/>
        <p:txBody>
          <a:bodyPr/>
          <a:lstStyle/>
          <a:p>
            <a:fld id="{1A758C09-84A6-445C-BDDD-70EF6BA172D9}" type="slidenum">
              <a:rPr lang="en-US" smtClean="0"/>
              <a:t>3</a:t>
            </a:fld>
            <a:endParaRPr lang="en-US"/>
          </a:p>
        </p:txBody>
      </p:sp>
    </p:spTree>
    <p:extLst>
      <p:ext uri="{BB962C8B-B14F-4D97-AF65-F5344CB8AC3E}">
        <p14:creationId xmlns:p14="http://schemas.microsoft.com/office/powerpoint/2010/main" val="132323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9804C-B183-402B-BAF9-ADC1B88DCD78}" type="slidenum">
              <a:rPr lang="en-US" smtClean="0"/>
              <a:t>16</a:t>
            </a:fld>
            <a:endParaRPr lang="en-US"/>
          </a:p>
        </p:txBody>
      </p:sp>
    </p:spTree>
    <p:extLst>
      <p:ext uri="{BB962C8B-B14F-4D97-AF65-F5344CB8AC3E}">
        <p14:creationId xmlns:p14="http://schemas.microsoft.com/office/powerpoint/2010/main" val="414025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4E06C4-C026-4FA3-BE5F-DBE9AD7A1F49}"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207971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E06C4-C026-4FA3-BE5F-DBE9AD7A1F49}"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168000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E06C4-C026-4FA3-BE5F-DBE9AD7A1F49}"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400701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E06C4-C026-4FA3-BE5F-DBE9AD7A1F49}"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232242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4E06C4-C026-4FA3-BE5F-DBE9AD7A1F49}"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297016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E06C4-C026-4FA3-BE5F-DBE9AD7A1F49}"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148409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4E06C4-C026-4FA3-BE5F-DBE9AD7A1F49}"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11891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4E06C4-C026-4FA3-BE5F-DBE9AD7A1F49}"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117827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E06C4-C026-4FA3-BE5F-DBE9AD7A1F49}"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345499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4E06C4-C026-4FA3-BE5F-DBE9AD7A1F49}"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359869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4E06C4-C026-4FA3-BE5F-DBE9AD7A1F49}"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E6FD3-602D-4D77-8920-C11951A200DF}" type="slidenum">
              <a:rPr lang="en-US" smtClean="0"/>
              <a:t>‹#›</a:t>
            </a:fld>
            <a:endParaRPr lang="en-US"/>
          </a:p>
        </p:txBody>
      </p:sp>
    </p:spTree>
    <p:extLst>
      <p:ext uri="{BB962C8B-B14F-4D97-AF65-F5344CB8AC3E}">
        <p14:creationId xmlns:p14="http://schemas.microsoft.com/office/powerpoint/2010/main" val="312363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E06C4-C026-4FA3-BE5F-DBE9AD7A1F49}" type="datetimeFigureOut">
              <a:rPr lang="en-US" smtClean="0"/>
              <a:t>9/27/2017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E6FD3-602D-4D77-8920-C11951A200DF}" type="slidenum">
              <a:rPr lang="en-US" smtClean="0"/>
              <a:t>‹#›</a:t>
            </a:fld>
            <a:endParaRPr lang="en-US"/>
          </a:p>
        </p:txBody>
      </p:sp>
    </p:spTree>
    <p:extLst>
      <p:ext uri="{BB962C8B-B14F-4D97-AF65-F5344CB8AC3E}">
        <p14:creationId xmlns:p14="http://schemas.microsoft.com/office/powerpoint/2010/main" val="177587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2113934" y="2089356"/>
            <a:ext cx="743318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smtClean="0">
                <a:latin typeface="Tahoma" panose="020B0604030504040204" pitchFamily="34" charset="0"/>
                <a:ea typeface="Tahoma" panose="020B0604030504040204" pitchFamily="34" charset="0"/>
                <a:cs typeface="Tahoma" panose="020B0604030504040204" pitchFamily="34" charset="0"/>
              </a:rPr>
              <a:t>Emergency Operations Planning</a:t>
            </a:r>
          </a:p>
          <a:p>
            <a:pPr algn="ctr" eaLnBrk="1" hangingPunct="1"/>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2000" dirty="0">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Bruce Kelii</a:t>
            </a:r>
          </a:p>
          <a:p>
            <a:pPr algn="ctr" eaLnBrk="1" hangingPunct="1"/>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Hennepin County Emergency Management</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2638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Plan layout </a:t>
            </a:r>
            <a:br>
              <a:rPr lang="en-US" b="1" dirty="0" smtClean="0">
                <a:solidFill>
                  <a:srgbClr val="00B050"/>
                </a:solidFill>
              </a:rPr>
            </a:br>
            <a:r>
              <a:rPr lang="en-US" sz="2700" b="1" dirty="0" smtClean="0">
                <a:solidFill>
                  <a:srgbClr val="00B050"/>
                </a:solidFill>
              </a:rPr>
              <a:t>(no right or wrong way as long as your team understands </a:t>
            </a:r>
            <a:r>
              <a:rPr lang="en-US" sz="2700" b="1" dirty="0" smtClean="0">
                <a:solidFill>
                  <a:srgbClr val="00B050"/>
                </a:solidFill>
              </a:rPr>
              <a:t>it and can exercise it)</a:t>
            </a:r>
            <a:endParaRPr lang="en-US" sz="2700" b="1" dirty="0">
              <a:solidFill>
                <a:srgbClr val="00B050"/>
              </a:solidFill>
            </a:endParaRPr>
          </a:p>
        </p:txBody>
      </p:sp>
      <p:sp>
        <p:nvSpPr>
          <p:cNvPr id="3" name="Content Placeholder 2"/>
          <p:cNvSpPr>
            <a:spLocks noGrp="1"/>
          </p:cNvSpPr>
          <p:nvPr>
            <p:ph idx="1"/>
          </p:nvPr>
        </p:nvSpPr>
        <p:spPr/>
        <p:txBody>
          <a:bodyPr>
            <a:normAutofit/>
          </a:bodyPr>
          <a:lstStyle/>
          <a:p>
            <a:r>
              <a:rPr lang="en-US" sz="4800" dirty="0" smtClean="0"/>
              <a:t>Base Plan</a:t>
            </a:r>
          </a:p>
          <a:p>
            <a:r>
              <a:rPr lang="en-US" sz="4800" dirty="0" smtClean="0"/>
              <a:t>Functional Annexes</a:t>
            </a:r>
          </a:p>
          <a:p>
            <a:r>
              <a:rPr lang="en-US" sz="4800" dirty="0" smtClean="0"/>
              <a:t>Support Annexes</a:t>
            </a:r>
          </a:p>
          <a:p>
            <a:r>
              <a:rPr lang="en-US" sz="4800" dirty="0" smtClean="0"/>
              <a:t>Incident Annexes</a:t>
            </a:r>
            <a:endParaRPr lang="en-US" sz="4800" dirty="0"/>
          </a:p>
        </p:txBody>
      </p:sp>
    </p:spTree>
    <p:extLst>
      <p:ext uri="{BB962C8B-B14F-4D97-AF65-F5344CB8AC3E}">
        <p14:creationId xmlns:p14="http://schemas.microsoft.com/office/powerpoint/2010/main" val="309644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Base Plan ideas</a:t>
            </a:r>
            <a:endParaRPr lang="en-US" b="1" dirty="0">
              <a:solidFill>
                <a:srgbClr val="FF0000"/>
              </a:solidFill>
            </a:endParaRPr>
          </a:p>
        </p:txBody>
      </p:sp>
      <p:sp>
        <p:nvSpPr>
          <p:cNvPr id="5" name="Content Placeholder 4"/>
          <p:cNvSpPr>
            <a:spLocks noGrp="1"/>
          </p:cNvSpPr>
          <p:nvPr>
            <p:ph idx="1"/>
          </p:nvPr>
        </p:nvSpPr>
        <p:spPr>
          <a:xfrm>
            <a:off x="838200" y="1396181"/>
            <a:ext cx="10515600" cy="5102942"/>
          </a:xfrm>
        </p:spPr>
        <p:txBody>
          <a:bodyPr>
            <a:normAutofit fontScale="92500" lnSpcReduction="20000"/>
          </a:bodyPr>
          <a:lstStyle/>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7.1     </a:t>
            </a:r>
            <a:r>
              <a:rPr lang="en-US"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Area/Geographic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Familiarization</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7.2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Purpose</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7.3     Plan Organization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tabLst>
                <a:tab pos="5715000" algn="r"/>
              </a:tabLst>
            </a:pPr>
            <a:r>
              <a:rPr lang="en-US" dirty="0" smtClean="0">
                <a:latin typeface="Calibri" panose="020F0502020204030204" pitchFamily="34" charset="0"/>
                <a:ea typeface="Calibri" panose="020F0502020204030204" pitchFamily="34" charset="0"/>
                <a:cs typeface="Times New Roman" panose="02020603050405020304" pitchFamily="18" charset="0"/>
              </a:rPr>
              <a:t>7.4     </a:t>
            </a:r>
            <a:r>
              <a:rPr lang="en-US" dirty="0">
                <a:latin typeface="Calibri" panose="020F0502020204030204" pitchFamily="34" charset="0"/>
                <a:ea typeface="Calibri" panose="020F0502020204030204" pitchFamily="34" charset="0"/>
                <a:cs typeface="Times New Roman" panose="02020603050405020304" pitchFamily="18" charset="0"/>
              </a:rPr>
              <a:t>Legal Basis and References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tabLst>
                <a:tab pos="5715000" algn="r"/>
              </a:tabLst>
            </a:pPr>
            <a:r>
              <a:rPr lang="en-US" dirty="0" smtClean="0">
                <a:latin typeface="Calibri" panose="020F0502020204030204" pitchFamily="34" charset="0"/>
                <a:ea typeface="Calibri" panose="020F0502020204030204" pitchFamily="34" charset="0"/>
                <a:cs typeface="Times New Roman" panose="02020603050405020304" pitchFamily="18" charset="0"/>
              </a:rPr>
              <a:t>7.5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Preparation and Situational Awareness</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7.6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Response Operations Concept</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7.7     Initial Response Priorities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7.8     Emergency Declarations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7.9     Emergency Management Infrastructure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7.10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Recovery Concept</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7.11   Mutual Aid and Disaster Assistance	</a:t>
            </a:r>
          </a:p>
          <a:p>
            <a:pPr marL="0" indent="0">
              <a:lnSpc>
                <a:spcPct val="115000"/>
              </a:lnSpc>
              <a:spcBef>
                <a:spcPts val="0"/>
              </a:spcBef>
              <a:buNone/>
              <a:tabLst>
                <a:tab pos="5715000" algn="r"/>
              </a:tabLst>
            </a:pPr>
            <a:r>
              <a:rPr lang="en-US" dirty="0">
                <a:latin typeface="Calibri" panose="020F0502020204030204" pitchFamily="34" charset="0"/>
                <a:ea typeface="Calibri" panose="020F0502020204030204" pitchFamily="34" charset="0"/>
                <a:cs typeface="Times New Roman" panose="02020603050405020304" pitchFamily="18" charset="0"/>
              </a:rPr>
              <a:t>7.12   Disaster Prevention and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Mitigation Concept</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15000"/>
              </a:lnSpc>
              <a:spcBef>
                <a:spcPts val="0"/>
              </a:spcBef>
              <a:buNone/>
              <a:tabLst>
                <a:tab pos="5715000" algn="r"/>
              </a:tabLst>
            </a:pPr>
            <a:r>
              <a:rPr lang="en-US" dirty="0" smtClean="0">
                <a:latin typeface="Calibri" panose="020F0502020204030204" pitchFamily="34" charset="0"/>
                <a:ea typeface="Calibri" panose="020F0502020204030204" pitchFamily="34" charset="0"/>
                <a:cs typeface="Times New Roman" panose="02020603050405020304" pitchFamily="18" charset="0"/>
              </a:rPr>
              <a:t>7.13   </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Plan Improvement</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01506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Functional Annex ideas</a:t>
            </a:r>
            <a:endParaRPr lang="en-US" b="1" dirty="0">
              <a:solidFill>
                <a:srgbClr val="FF0000"/>
              </a:solidFill>
            </a:endParaRPr>
          </a:p>
        </p:txBody>
      </p:sp>
      <p:sp>
        <p:nvSpPr>
          <p:cNvPr id="3" name="Content Placeholder 2"/>
          <p:cNvSpPr>
            <a:spLocks noGrp="1"/>
          </p:cNvSpPr>
          <p:nvPr>
            <p:ph idx="1"/>
          </p:nvPr>
        </p:nvSpPr>
        <p:spPr>
          <a:xfrm>
            <a:off x="838200" y="1533832"/>
            <a:ext cx="10515600" cy="5171767"/>
          </a:xfrm>
        </p:spPr>
        <p:txBody>
          <a:bodyPr>
            <a:normAutofit fontScale="92500" lnSpcReduction="10000"/>
          </a:bodyPr>
          <a:lstStyle/>
          <a:p>
            <a:pPr marL="0" indent="0">
              <a:buNone/>
            </a:pPr>
            <a:r>
              <a:rPr lang="en-US" dirty="0" smtClean="0"/>
              <a:t>8.1     </a:t>
            </a:r>
            <a:r>
              <a:rPr lang="en-US" dirty="0">
                <a:solidFill>
                  <a:srgbClr val="0070C0"/>
                </a:solidFill>
              </a:rPr>
              <a:t>Indications, Alert and Warning</a:t>
            </a:r>
            <a:r>
              <a:rPr lang="en-US" dirty="0"/>
              <a:t>	</a:t>
            </a:r>
            <a:endParaRPr lang="en-US" dirty="0" smtClean="0"/>
          </a:p>
          <a:p>
            <a:pPr marL="0" indent="0">
              <a:buNone/>
            </a:pPr>
            <a:r>
              <a:rPr lang="en-US" dirty="0" smtClean="0"/>
              <a:t>8.2     </a:t>
            </a:r>
            <a:r>
              <a:rPr lang="en-US" dirty="0"/>
              <a:t>Incident Management	</a:t>
            </a:r>
            <a:endParaRPr lang="en-US" dirty="0" smtClean="0"/>
          </a:p>
          <a:p>
            <a:pPr marL="0" indent="0">
              <a:buNone/>
            </a:pPr>
            <a:r>
              <a:rPr lang="en-US" dirty="0" smtClean="0"/>
              <a:t>8.3     </a:t>
            </a:r>
            <a:r>
              <a:rPr lang="en-US" dirty="0">
                <a:solidFill>
                  <a:srgbClr val="0070C0"/>
                </a:solidFill>
              </a:rPr>
              <a:t>Public Information</a:t>
            </a:r>
            <a:r>
              <a:rPr lang="en-US" dirty="0"/>
              <a:t>	</a:t>
            </a:r>
            <a:endParaRPr lang="en-US" dirty="0" smtClean="0"/>
          </a:p>
          <a:p>
            <a:pPr marL="0" indent="0">
              <a:buNone/>
            </a:pPr>
            <a:r>
              <a:rPr lang="en-US" dirty="0" smtClean="0"/>
              <a:t>8.4     </a:t>
            </a:r>
            <a:r>
              <a:rPr lang="en-US" dirty="0"/>
              <a:t>Damage Assessment	</a:t>
            </a:r>
            <a:endParaRPr lang="en-US" dirty="0" smtClean="0"/>
          </a:p>
          <a:p>
            <a:pPr marL="0" indent="0">
              <a:buNone/>
            </a:pPr>
            <a:r>
              <a:rPr lang="en-US" dirty="0" smtClean="0"/>
              <a:t>8.5     </a:t>
            </a:r>
            <a:r>
              <a:rPr lang="en-US" dirty="0"/>
              <a:t>Search, Rescue and Recovery	</a:t>
            </a:r>
            <a:endParaRPr lang="en-US" dirty="0" smtClean="0"/>
          </a:p>
          <a:p>
            <a:pPr marL="0" indent="0">
              <a:buNone/>
            </a:pPr>
            <a:r>
              <a:rPr lang="en-US" dirty="0" smtClean="0"/>
              <a:t>8.6     </a:t>
            </a:r>
            <a:r>
              <a:rPr lang="en-US" dirty="0"/>
              <a:t>Public Health	</a:t>
            </a:r>
            <a:endParaRPr lang="en-US" dirty="0" smtClean="0"/>
          </a:p>
          <a:p>
            <a:pPr marL="0" indent="0">
              <a:buNone/>
            </a:pPr>
            <a:r>
              <a:rPr lang="en-US" dirty="0" smtClean="0"/>
              <a:t>8.7     </a:t>
            </a:r>
            <a:r>
              <a:rPr lang="en-US" dirty="0">
                <a:solidFill>
                  <a:srgbClr val="0070C0"/>
                </a:solidFill>
              </a:rPr>
              <a:t>Medical Services</a:t>
            </a:r>
            <a:r>
              <a:rPr lang="en-US" dirty="0"/>
              <a:t>	</a:t>
            </a:r>
            <a:endParaRPr lang="en-US" dirty="0" smtClean="0"/>
          </a:p>
          <a:p>
            <a:pPr marL="0" indent="0">
              <a:buNone/>
            </a:pPr>
            <a:r>
              <a:rPr lang="en-US" dirty="0" smtClean="0"/>
              <a:t>8.8     </a:t>
            </a:r>
            <a:r>
              <a:rPr lang="en-US" dirty="0"/>
              <a:t>Fire and Hazardous Materials	</a:t>
            </a:r>
          </a:p>
          <a:p>
            <a:pPr marL="0" indent="0">
              <a:buNone/>
            </a:pPr>
            <a:r>
              <a:rPr lang="en-US" dirty="0"/>
              <a:t>8.9     </a:t>
            </a:r>
            <a:r>
              <a:rPr lang="en-US" dirty="0">
                <a:solidFill>
                  <a:srgbClr val="0070C0"/>
                </a:solidFill>
              </a:rPr>
              <a:t>Evacuation</a:t>
            </a:r>
            <a:r>
              <a:rPr lang="en-US" dirty="0"/>
              <a:t>, Traffic Control and </a:t>
            </a:r>
            <a:r>
              <a:rPr lang="en-US" dirty="0">
                <a:solidFill>
                  <a:srgbClr val="0070C0"/>
                </a:solidFill>
              </a:rPr>
              <a:t>Security</a:t>
            </a:r>
            <a:r>
              <a:rPr lang="en-US" dirty="0"/>
              <a:t>	</a:t>
            </a:r>
            <a:endParaRPr lang="en-US" dirty="0" smtClean="0"/>
          </a:p>
          <a:p>
            <a:pPr marL="0" indent="0">
              <a:buNone/>
            </a:pPr>
            <a:r>
              <a:rPr lang="en-US" dirty="0" smtClean="0"/>
              <a:t>8.10   </a:t>
            </a:r>
            <a:r>
              <a:rPr lang="en-US" dirty="0"/>
              <a:t>Mass Care, Human Services and </a:t>
            </a:r>
            <a:r>
              <a:rPr lang="en-US" dirty="0">
                <a:solidFill>
                  <a:srgbClr val="0070C0"/>
                </a:solidFill>
              </a:rPr>
              <a:t>Sheltering</a:t>
            </a:r>
            <a:r>
              <a:rPr lang="en-US" dirty="0"/>
              <a:t>	</a:t>
            </a:r>
            <a:endParaRPr lang="en-US" dirty="0" smtClean="0"/>
          </a:p>
          <a:p>
            <a:pPr marL="0" indent="0">
              <a:buNone/>
            </a:pPr>
            <a:r>
              <a:rPr lang="en-US" dirty="0" smtClean="0"/>
              <a:t>8.11   </a:t>
            </a:r>
            <a:r>
              <a:rPr lang="en-US" dirty="0"/>
              <a:t>Debris Management	</a:t>
            </a:r>
          </a:p>
          <a:p>
            <a:endParaRPr lang="en-US" dirty="0"/>
          </a:p>
        </p:txBody>
      </p:sp>
      <p:sp>
        <p:nvSpPr>
          <p:cNvPr id="4" name="TextBox 3"/>
          <p:cNvSpPr txBox="1"/>
          <p:nvPr/>
        </p:nvSpPr>
        <p:spPr>
          <a:xfrm>
            <a:off x="7826478" y="1927123"/>
            <a:ext cx="3962399" cy="3416320"/>
          </a:xfrm>
          <a:prstGeom prst="rect">
            <a:avLst/>
          </a:prstGeom>
          <a:noFill/>
          <a:ln w="76200">
            <a:solidFill>
              <a:srgbClr val="00B050"/>
            </a:solidFill>
          </a:ln>
        </p:spPr>
        <p:txBody>
          <a:bodyPr wrap="square" rtlCol="0">
            <a:spAutoFit/>
          </a:bodyPr>
          <a:lstStyle/>
          <a:p>
            <a:r>
              <a:rPr lang="en-US" sz="2400" b="1" dirty="0" smtClean="0">
                <a:solidFill>
                  <a:srgbClr val="00B050"/>
                </a:solidFill>
              </a:rPr>
              <a:t>Format</a:t>
            </a:r>
          </a:p>
          <a:p>
            <a:r>
              <a:rPr lang="en-US" sz="2400" dirty="0" smtClean="0"/>
              <a:t>Purpose</a:t>
            </a:r>
          </a:p>
          <a:p>
            <a:r>
              <a:rPr lang="en-US" sz="2400" dirty="0" smtClean="0"/>
              <a:t>Situation</a:t>
            </a:r>
          </a:p>
          <a:p>
            <a:r>
              <a:rPr lang="en-US" sz="2400" dirty="0" smtClean="0"/>
              <a:t>Assumptions</a:t>
            </a:r>
          </a:p>
          <a:p>
            <a:r>
              <a:rPr lang="en-US" sz="2400" dirty="0" smtClean="0"/>
              <a:t>Concept of Operation</a:t>
            </a:r>
          </a:p>
          <a:p>
            <a:r>
              <a:rPr lang="en-US" sz="2400" dirty="0" smtClean="0"/>
              <a:t>Assignment of Responsibility</a:t>
            </a:r>
          </a:p>
          <a:p>
            <a:r>
              <a:rPr lang="en-US" sz="2400" dirty="0" smtClean="0"/>
              <a:t>Systems</a:t>
            </a:r>
          </a:p>
          <a:p>
            <a:r>
              <a:rPr lang="en-US" sz="2400" dirty="0" smtClean="0"/>
              <a:t>Authorities and References</a:t>
            </a:r>
          </a:p>
          <a:p>
            <a:r>
              <a:rPr lang="en-US" sz="2400" dirty="0" smtClean="0"/>
              <a:t>Annex Maintenance</a:t>
            </a:r>
            <a:endParaRPr lang="en-US" sz="2400" dirty="0"/>
          </a:p>
        </p:txBody>
      </p:sp>
    </p:spTree>
    <p:extLst>
      <p:ext uri="{BB962C8B-B14F-4D97-AF65-F5344CB8AC3E}">
        <p14:creationId xmlns:p14="http://schemas.microsoft.com/office/powerpoint/2010/main" val="321379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Functional Annexes (continued)</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8.12     Public Works and Utilities	</a:t>
            </a:r>
          </a:p>
          <a:p>
            <a:pPr marL="0" indent="0">
              <a:buNone/>
            </a:pPr>
            <a:r>
              <a:rPr lang="en-US" dirty="0"/>
              <a:t>8.13     Environmental Response	</a:t>
            </a:r>
          </a:p>
          <a:p>
            <a:pPr marL="0" indent="0">
              <a:buNone/>
            </a:pPr>
            <a:r>
              <a:rPr lang="en-US" dirty="0"/>
              <a:t>8.14     </a:t>
            </a:r>
            <a:r>
              <a:rPr lang="en-US" dirty="0">
                <a:solidFill>
                  <a:srgbClr val="0070C0"/>
                </a:solidFill>
              </a:rPr>
              <a:t>Mass Fatality</a:t>
            </a:r>
            <a:r>
              <a:rPr lang="en-US" dirty="0"/>
              <a:t>	</a:t>
            </a:r>
          </a:p>
          <a:p>
            <a:pPr marL="0" indent="0">
              <a:buNone/>
            </a:pPr>
            <a:r>
              <a:rPr lang="en-US" dirty="0"/>
              <a:t>8.15     </a:t>
            </a:r>
            <a:r>
              <a:rPr lang="en-US" dirty="0">
                <a:solidFill>
                  <a:srgbClr val="0070C0"/>
                </a:solidFill>
              </a:rPr>
              <a:t>Functional Needs</a:t>
            </a:r>
            <a:r>
              <a:rPr lang="en-US" dirty="0"/>
              <a:t>	</a:t>
            </a:r>
          </a:p>
          <a:p>
            <a:pPr marL="0" indent="0">
              <a:buNone/>
            </a:pPr>
            <a:r>
              <a:rPr lang="en-US" dirty="0"/>
              <a:t>8.16     Schools	</a:t>
            </a:r>
            <a:endParaRPr lang="en-US" dirty="0" smtClean="0"/>
          </a:p>
          <a:p>
            <a:pPr marL="0" indent="0">
              <a:buNone/>
            </a:pPr>
            <a:r>
              <a:rPr lang="en-US" dirty="0" smtClean="0"/>
              <a:t>8.17     </a:t>
            </a:r>
            <a:r>
              <a:rPr lang="en-US" dirty="0"/>
              <a:t>Animal Care and Control	</a:t>
            </a:r>
          </a:p>
        </p:txBody>
      </p:sp>
    </p:spTree>
    <p:extLst>
      <p:ext uri="{BB962C8B-B14F-4D97-AF65-F5344CB8AC3E}">
        <p14:creationId xmlns:p14="http://schemas.microsoft.com/office/powerpoint/2010/main" val="181171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Support Annex (Internal) ideas</a:t>
            </a:r>
            <a:endParaRPr lang="en-US" dirty="0">
              <a:solidFill>
                <a:srgbClr val="00B050"/>
              </a:solidFill>
            </a:endParaRPr>
          </a:p>
        </p:txBody>
      </p:sp>
      <p:sp>
        <p:nvSpPr>
          <p:cNvPr id="3" name="Content Placeholder 2"/>
          <p:cNvSpPr>
            <a:spLocks noGrp="1"/>
          </p:cNvSpPr>
          <p:nvPr>
            <p:ph idx="1"/>
          </p:nvPr>
        </p:nvSpPr>
        <p:spPr/>
        <p:txBody>
          <a:bodyPr/>
          <a:lstStyle/>
          <a:p>
            <a:pPr marL="0" indent="0">
              <a:buNone/>
            </a:pPr>
            <a:r>
              <a:rPr lang="en-US" dirty="0"/>
              <a:t>9.1       Communication and Data	</a:t>
            </a:r>
            <a:endParaRPr lang="en-US" dirty="0" smtClean="0"/>
          </a:p>
          <a:p>
            <a:pPr marL="0" indent="0">
              <a:buNone/>
            </a:pPr>
            <a:r>
              <a:rPr lang="en-US" dirty="0" smtClean="0"/>
              <a:t>9.2       </a:t>
            </a:r>
            <a:r>
              <a:rPr lang="en-US" dirty="0"/>
              <a:t>Sensors	</a:t>
            </a:r>
            <a:endParaRPr lang="en-US" dirty="0" smtClean="0"/>
          </a:p>
          <a:p>
            <a:pPr marL="0" indent="0">
              <a:buNone/>
            </a:pPr>
            <a:r>
              <a:rPr lang="en-US" dirty="0" smtClean="0"/>
              <a:t>9.3       </a:t>
            </a:r>
            <a:r>
              <a:rPr lang="en-US" dirty="0"/>
              <a:t>Personnel and Volunteers 	</a:t>
            </a:r>
            <a:endParaRPr lang="en-US" dirty="0" smtClean="0"/>
          </a:p>
          <a:p>
            <a:pPr marL="0" indent="0">
              <a:buNone/>
            </a:pPr>
            <a:r>
              <a:rPr lang="en-US" dirty="0" smtClean="0"/>
              <a:t>9.4       </a:t>
            </a:r>
            <a:r>
              <a:rPr lang="en-US" dirty="0"/>
              <a:t>Sustainment	</a:t>
            </a:r>
            <a:endParaRPr lang="en-US" dirty="0" smtClean="0"/>
          </a:p>
          <a:p>
            <a:pPr marL="0" indent="0">
              <a:buNone/>
            </a:pPr>
            <a:r>
              <a:rPr lang="en-US" dirty="0" smtClean="0"/>
              <a:t>9.5       </a:t>
            </a:r>
            <a:r>
              <a:rPr lang="en-US" dirty="0"/>
              <a:t>Facilities	</a:t>
            </a:r>
            <a:endParaRPr lang="en-US" dirty="0" smtClean="0"/>
          </a:p>
          <a:p>
            <a:pPr marL="0" indent="0">
              <a:buNone/>
            </a:pPr>
            <a:r>
              <a:rPr lang="en-US" dirty="0" smtClean="0"/>
              <a:t>9.6       </a:t>
            </a:r>
            <a:r>
              <a:rPr lang="en-US" dirty="0"/>
              <a:t>Finance	</a:t>
            </a:r>
            <a:endParaRPr lang="en-US" dirty="0" smtClean="0"/>
          </a:p>
          <a:p>
            <a:pPr marL="0" indent="0">
              <a:buNone/>
            </a:pPr>
            <a:r>
              <a:rPr lang="en-US" dirty="0" smtClean="0"/>
              <a:t>9.7       </a:t>
            </a:r>
            <a:r>
              <a:rPr lang="en-US" dirty="0"/>
              <a:t>Mobility	</a:t>
            </a:r>
            <a:endParaRPr lang="en-US" dirty="0" smtClean="0"/>
          </a:p>
          <a:p>
            <a:pPr marL="0" indent="0">
              <a:buNone/>
            </a:pPr>
            <a:r>
              <a:rPr lang="en-US" dirty="0" smtClean="0"/>
              <a:t>9.8       </a:t>
            </a:r>
            <a:r>
              <a:rPr lang="en-US" dirty="0"/>
              <a:t>Continuity	</a:t>
            </a:r>
          </a:p>
        </p:txBody>
      </p:sp>
      <p:sp>
        <p:nvSpPr>
          <p:cNvPr id="4" name="TextBox 3"/>
          <p:cNvSpPr txBox="1"/>
          <p:nvPr/>
        </p:nvSpPr>
        <p:spPr>
          <a:xfrm>
            <a:off x="7629833" y="2605549"/>
            <a:ext cx="3441290" cy="2677656"/>
          </a:xfrm>
          <a:prstGeom prst="rect">
            <a:avLst/>
          </a:prstGeom>
          <a:noFill/>
          <a:ln w="57150">
            <a:solidFill>
              <a:srgbClr val="00B050"/>
            </a:solidFill>
          </a:ln>
        </p:spPr>
        <p:txBody>
          <a:bodyPr wrap="square" rtlCol="0">
            <a:spAutoFit/>
          </a:bodyPr>
          <a:lstStyle/>
          <a:p>
            <a:r>
              <a:rPr lang="en-US" sz="2800" b="1" dirty="0" smtClean="0">
                <a:solidFill>
                  <a:srgbClr val="00B050"/>
                </a:solidFill>
              </a:rPr>
              <a:t>Format</a:t>
            </a:r>
          </a:p>
          <a:p>
            <a:r>
              <a:rPr lang="en-US" sz="2800" dirty="0" smtClean="0"/>
              <a:t>Purpose </a:t>
            </a:r>
            <a:endParaRPr lang="en-US" sz="2800" dirty="0"/>
          </a:p>
          <a:p>
            <a:r>
              <a:rPr lang="en-US" sz="2800" dirty="0"/>
              <a:t>Scope</a:t>
            </a:r>
          </a:p>
          <a:p>
            <a:r>
              <a:rPr lang="en-US" sz="2800" dirty="0"/>
              <a:t>Responsibilities</a:t>
            </a:r>
          </a:p>
          <a:p>
            <a:r>
              <a:rPr lang="en-US" sz="2800" dirty="0"/>
              <a:t>Concept of Operations</a:t>
            </a:r>
          </a:p>
          <a:p>
            <a:r>
              <a:rPr lang="en-US" sz="2800" dirty="0"/>
              <a:t>Annex Maintenance</a:t>
            </a:r>
          </a:p>
        </p:txBody>
      </p:sp>
    </p:spTree>
    <p:extLst>
      <p:ext uri="{BB962C8B-B14F-4D97-AF65-F5344CB8AC3E}">
        <p14:creationId xmlns:p14="http://schemas.microsoft.com/office/powerpoint/2010/main" val="127935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Incident Annex ideas</a:t>
            </a:r>
            <a:endParaRPr lang="en-US" dirty="0">
              <a:solidFill>
                <a:schemeClr val="accent2">
                  <a:lumMod val="75000"/>
                </a:schemeClr>
              </a:solidFill>
            </a:endParaRPr>
          </a:p>
        </p:txBody>
      </p:sp>
      <p:sp>
        <p:nvSpPr>
          <p:cNvPr id="3" name="Content Placeholder 2"/>
          <p:cNvSpPr>
            <a:spLocks noGrp="1"/>
          </p:cNvSpPr>
          <p:nvPr>
            <p:ph idx="1"/>
          </p:nvPr>
        </p:nvSpPr>
        <p:spPr>
          <a:xfrm>
            <a:off x="838200" y="1465006"/>
            <a:ext cx="10515600" cy="5122607"/>
          </a:xfrm>
        </p:spPr>
        <p:txBody>
          <a:bodyPr>
            <a:normAutofit fontScale="70000" lnSpcReduction="20000"/>
          </a:bodyPr>
          <a:lstStyle/>
          <a:p>
            <a:pPr marL="0" indent="0">
              <a:buNone/>
            </a:pPr>
            <a:r>
              <a:rPr lang="en-US" dirty="0"/>
              <a:t>10.1     </a:t>
            </a:r>
            <a:r>
              <a:rPr lang="en-US" dirty="0">
                <a:solidFill>
                  <a:srgbClr val="0070C0"/>
                </a:solidFill>
              </a:rPr>
              <a:t>Severe Weather</a:t>
            </a:r>
            <a:r>
              <a:rPr lang="en-US" dirty="0"/>
              <a:t>	</a:t>
            </a:r>
            <a:endParaRPr lang="en-US" dirty="0" smtClean="0"/>
          </a:p>
          <a:p>
            <a:pPr marL="0" indent="0">
              <a:buNone/>
            </a:pPr>
            <a:r>
              <a:rPr lang="en-US" dirty="0" smtClean="0"/>
              <a:t>10.2     </a:t>
            </a:r>
            <a:r>
              <a:rPr lang="en-US" dirty="0">
                <a:solidFill>
                  <a:srgbClr val="0070C0"/>
                </a:solidFill>
              </a:rPr>
              <a:t>Extreme Temperatures</a:t>
            </a:r>
            <a:r>
              <a:rPr lang="en-US" dirty="0"/>
              <a:t>	</a:t>
            </a:r>
          </a:p>
          <a:p>
            <a:pPr marL="0" indent="0">
              <a:buNone/>
            </a:pPr>
            <a:r>
              <a:rPr lang="en-US" dirty="0"/>
              <a:t>10.3     </a:t>
            </a:r>
            <a:r>
              <a:rPr lang="en-US" dirty="0">
                <a:solidFill>
                  <a:srgbClr val="0070C0"/>
                </a:solidFill>
              </a:rPr>
              <a:t>Extreme Winter Weather</a:t>
            </a:r>
            <a:r>
              <a:rPr lang="en-US" dirty="0"/>
              <a:t>	</a:t>
            </a:r>
          </a:p>
          <a:p>
            <a:pPr marL="0" indent="0">
              <a:buNone/>
            </a:pPr>
            <a:r>
              <a:rPr lang="en-US" dirty="0"/>
              <a:t>10.4     </a:t>
            </a:r>
            <a:r>
              <a:rPr lang="en-US" dirty="0">
                <a:solidFill>
                  <a:srgbClr val="0070C0"/>
                </a:solidFill>
              </a:rPr>
              <a:t>Flooding</a:t>
            </a:r>
            <a:r>
              <a:rPr lang="en-US" dirty="0"/>
              <a:t>	</a:t>
            </a:r>
          </a:p>
          <a:p>
            <a:pPr marL="0" indent="0">
              <a:buNone/>
            </a:pPr>
            <a:r>
              <a:rPr lang="en-US" dirty="0"/>
              <a:t>10.5     Geologic Hazards	</a:t>
            </a:r>
          </a:p>
          <a:p>
            <a:pPr marL="0" indent="0">
              <a:buNone/>
            </a:pPr>
            <a:r>
              <a:rPr lang="en-US" dirty="0"/>
              <a:t>10.6     Drought	</a:t>
            </a:r>
          </a:p>
          <a:p>
            <a:pPr marL="0" indent="0">
              <a:buNone/>
            </a:pPr>
            <a:r>
              <a:rPr lang="en-US" dirty="0"/>
              <a:t>10.7     Wildland Fire	</a:t>
            </a:r>
          </a:p>
          <a:p>
            <a:pPr marL="0" indent="0">
              <a:buNone/>
            </a:pPr>
            <a:r>
              <a:rPr lang="en-US" dirty="0"/>
              <a:t>10.8     </a:t>
            </a:r>
            <a:r>
              <a:rPr lang="en-US" dirty="0">
                <a:solidFill>
                  <a:srgbClr val="0070C0"/>
                </a:solidFill>
              </a:rPr>
              <a:t>Cyber Security</a:t>
            </a:r>
            <a:r>
              <a:rPr lang="en-US" dirty="0"/>
              <a:t>	</a:t>
            </a:r>
          </a:p>
          <a:p>
            <a:pPr marL="0" indent="0">
              <a:buNone/>
            </a:pPr>
            <a:r>
              <a:rPr lang="en-US" dirty="0"/>
              <a:t>10.9     </a:t>
            </a:r>
            <a:r>
              <a:rPr lang="en-US" dirty="0">
                <a:solidFill>
                  <a:srgbClr val="0070C0"/>
                </a:solidFill>
              </a:rPr>
              <a:t>Pandemic/Epidemic Human Disease</a:t>
            </a:r>
            <a:r>
              <a:rPr lang="en-US" dirty="0"/>
              <a:t>	</a:t>
            </a:r>
          </a:p>
          <a:p>
            <a:pPr marL="0" indent="0">
              <a:buNone/>
            </a:pPr>
            <a:r>
              <a:rPr lang="en-US" dirty="0"/>
              <a:t>10.10   Pandemic/Epidemic Animal Disease	</a:t>
            </a:r>
          </a:p>
          <a:p>
            <a:pPr marL="0" indent="0">
              <a:buNone/>
            </a:pPr>
            <a:r>
              <a:rPr lang="en-US" dirty="0"/>
              <a:t>10.11   Dam Failure	</a:t>
            </a:r>
          </a:p>
          <a:p>
            <a:pPr marL="0" indent="0">
              <a:buNone/>
            </a:pPr>
            <a:r>
              <a:rPr lang="en-US" dirty="0"/>
              <a:t>10.12   Nuclear Power Plant Incident	</a:t>
            </a:r>
          </a:p>
          <a:p>
            <a:pPr marL="0" indent="0">
              <a:buNone/>
            </a:pPr>
            <a:r>
              <a:rPr lang="en-US" dirty="0"/>
              <a:t>10.13   </a:t>
            </a:r>
            <a:r>
              <a:rPr lang="en-US" dirty="0">
                <a:solidFill>
                  <a:srgbClr val="0070C0"/>
                </a:solidFill>
              </a:rPr>
              <a:t>Adversarial Threat</a:t>
            </a:r>
            <a:r>
              <a:rPr lang="en-US" dirty="0"/>
              <a:t>	</a:t>
            </a:r>
          </a:p>
          <a:p>
            <a:pPr marL="0" indent="0">
              <a:buNone/>
            </a:pPr>
            <a:r>
              <a:rPr lang="en-US" dirty="0"/>
              <a:t>10.14   Toxic or Explosive Industrial Compound Release	</a:t>
            </a:r>
          </a:p>
          <a:p>
            <a:pPr marL="0" indent="0">
              <a:buNone/>
            </a:pPr>
            <a:r>
              <a:rPr lang="en-US" dirty="0"/>
              <a:t>10.15   Mass Transportation Incident	</a:t>
            </a:r>
          </a:p>
          <a:p>
            <a:endParaRPr lang="en-US" dirty="0"/>
          </a:p>
        </p:txBody>
      </p:sp>
    </p:spTree>
    <p:extLst>
      <p:ext uri="{BB962C8B-B14F-4D97-AF65-F5344CB8AC3E}">
        <p14:creationId xmlns:p14="http://schemas.microsoft.com/office/powerpoint/2010/main" val="143260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2113934" y="2089356"/>
            <a:ext cx="743318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smtClean="0">
                <a:latin typeface="Tahoma" panose="020B0604030504040204" pitchFamily="34" charset="0"/>
                <a:ea typeface="Tahoma" panose="020B0604030504040204" pitchFamily="34" charset="0"/>
                <a:cs typeface="Tahoma" panose="020B0604030504040204" pitchFamily="34" charset="0"/>
              </a:rPr>
              <a:t>Emergency Operations Planning</a:t>
            </a:r>
          </a:p>
        </p:txBody>
      </p:sp>
      <p:sp>
        <p:nvSpPr>
          <p:cNvPr id="2" name="Rectangle 1"/>
          <p:cNvSpPr/>
          <p:nvPr/>
        </p:nvSpPr>
        <p:spPr>
          <a:xfrm>
            <a:off x="2782527" y="3803925"/>
            <a:ext cx="6096000" cy="646331"/>
          </a:xfrm>
          <a:prstGeom prst="rect">
            <a:avLst/>
          </a:prstGeom>
        </p:spPr>
        <p:txBody>
          <a:bodyPr>
            <a:spAutoFit/>
          </a:bodyPr>
          <a:lstStyle/>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Bruce Kelii</a:t>
            </a:r>
          </a:p>
          <a:p>
            <a:pPr algn="ct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Hennepin County Emergency Management</a:t>
            </a:r>
          </a:p>
        </p:txBody>
      </p:sp>
    </p:spTree>
    <p:extLst>
      <p:ext uri="{BB962C8B-B14F-4D97-AF65-F5344CB8AC3E}">
        <p14:creationId xmlns:p14="http://schemas.microsoft.com/office/powerpoint/2010/main" val="180510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Bet you haven’t seen this before…</a:t>
            </a:r>
            <a:endParaRPr lang="en-US"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4402670" y="1825625"/>
            <a:ext cx="3386660" cy="4351338"/>
          </a:xfrm>
          <a:prstGeom prst="rect">
            <a:avLst/>
          </a:prstGeom>
          <a:ln>
            <a:solidFill>
              <a:schemeClr val="tx1"/>
            </a:solidFill>
          </a:ln>
        </p:spPr>
      </p:pic>
      <p:sp>
        <p:nvSpPr>
          <p:cNvPr id="5" name="TextBox 4"/>
          <p:cNvSpPr txBox="1"/>
          <p:nvPr/>
        </p:nvSpPr>
        <p:spPr>
          <a:xfrm>
            <a:off x="8101781" y="3303639"/>
            <a:ext cx="3726425" cy="954107"/>
          </a:xfrm>
          <a:prstGeom prst="rect">
            <a:avLst/>
          </a:prstGeom>
          <a:noFill/>
        </p:spPr>
        <p:txBody>
          <a:bodyPr wrap="square" rtlCol="0">
            <a:spAutoFit/>
          </a:bodyPr>
          <a:lstStyle/>
          <a:p>
            <a:r>
              <a:rPr lang="en-US" sz="2800" b="1" dirty="0" smtClean="0">
                <a:solidFill>
                  <a:srgbClr val="0070C0"/>
                </a:solidFill>
              </a:rPr>
              <a:t>70 pages full of planning excitement!!</a:t>
            </a:r>
            <a:endParaRPr lang="en-US" sz="2800" b="1" dirty="0">
              <a:solidFill>
                <a:srgbClr val="0070C0"/>
              </a:solidFill>
            </a:endParaRPr>
          </a:p>
        </p:txBody>
      </p:sp>
    </p:spTree>
    <p:extLst>
      <p:ext uri="{BB962C8B-B14F-4D97-AF65-F5344CB8AC3E}">
        <p14:creationId xmlns:p14="http://schemas.microsoft.com/office/powerpoint/2010/main" val="1222581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194" y="300251"/>
            <a:ext cx="11627893" cy="6421271"/>
          </a:xfrm>
        </p:spPr>
        <p:txBody>
          <a:bodyPr>
            <a:noAutofit/>
          </a:bodyPr>
          <a:lstStyle/>
          <a:p>
            <a:pPr algn="l"/>
            <a:r>
              <a:rPr lang="en-US" sz="1400" dirty="0" smtClean="0"/>
              <a:t/>
            </a:r>
            <a:br>
              <a:rPr lang="en-US" sz="1400" dirty="0" smtClean="0"/>
            </a:br>
            <a:r>
              <a:rPr lang="en-US" sz="1400" dirty="0"/>
              <a:t/>
            </a:r>
            <a:br>
              <a:rPr lang="en-US" sz="1400" dirty="0"/>
            </a:br>
            <a:r>
              <a:rPr lang="en-US" sz="1600" b="1" dirty="0" smtClean="0"/>
              <a:t>Capability </a:t>
            </a:r>
            <a:r>
              <a:rPr lang="en-US" sz="1600" b="1" dirty="0"/>
              <a:t>1</a:t>
            </a:r>
            <a:r>
              <a:rPr lang="en-US" sz="1600" dirty="0"/>
              <a:t>. </a:t>
            </a:r>
            <a:r>
              <a:rPr lang="en-US" sz="1600" b="1" dirty="0"/>
              <a:t>Foundation for Health Care and Medical </a:t>
            </a:r>
            <a:r>
              <a:rPr lang="en-US" sz="1600" b="1" dirty="0" smtClean="0"/>
              <a:t>Readiness</a:t>
            </a:r>
            <a:r>
              <a:rPr lang="en-US" sz="1600" dirty="0"/>
              <a:t/>
            </a:r>
            <a:br>
              <a:rPr lang="en-US" sz="1600" dirty="0"/>
            </a:br>
            <a:r>
              <a:rPr lang="en-US" sz="1600" dirty="0" smtClean="0"/>
              <a:t>	</a:t>
            </a:r>
            <a:r>
              <a:rPr lang="en-US" sz="1600" b="1" dirty="0" smtClean="0">
                <a:solidFill>
                  <a:srgbClr val="FF0000"/>
                </a:solidFill>
              </a:rPr>
              <a:t>Objective </a:t>
            </a:r>
            <a:r>
              <a:rPr lang="en-US" sz="1600" b="1" dirty="0">
                <a:solidFill>
                  <a:srgbClr val="FF0000"/>
                </a:solidFill>
              </a:rPr>
              <a:t>1</a:t>
            </a:r>
            <a:r>
              <a:rPr lang="en-US" sz="1600" dirty="0"/>
              <a:t>: </a:t>
            </a:r>
            <a:r>
              <a:rPr lang="en-US" sz="1600" dirty="0">
                <a:solidFill>
                  <a:srgbClr val="FF0000"/>
                </a:solidFill>
              </a:rPr>
              <a:t>Establish and Operationalize a Health Care </a:t>
            </a:r>
            <a:r>
              <a:rPr lang="en-US" sz="1600" dirty="0" smtClean="0">
                <a:solidFill>
                  <a:srgbClr val="FF0000"/>
                </a:solidFill>
              </a:rPr>
              <a:t>Coalition</a:t>
            </a:r>
            <a:r>
              <a:rPr lang="en-US" sz="1600" dirty="0"/>
              <a:t/>
            </a:r>
            <a:br>
              <a:rPr lang="en-US" sz="1600" dirty="0"/>
            </a:br>
            <a:r>
              <a:rPr lang="en-US" sz="1600" dirty="0" smtClean="0"/>
              <a:t>		Activity </a:t>
            </a:r>
            <a:r>
              <a:rPr lang="en-US" sz="1600" dirty="0"/>
              <a:t>1. Define Health Care Coalition </a:t>
            </a:r>
            <a:r>
              <a:rPr lang="en-US" sz="1600" dirty="0" smtClean="0"/>
              <a:t>Boundaries</a:t>
            </a:r>
            <a:r>
              <a:rPr lang="en-US" sz="1600" dirty="0"/>
              <a:t/>
            </a:r>
            <a:br>
              <a:rPr lang="en-US" sz="1600" dirty="0"/>
            </a:br>
            <a:r>
              <a:rPr lang="en-US" sz="1600" dirty="0" smtClean="0"/>
              <a:t>		Activity </a:t>
            </a:r>
            <a:r>
              <a:rPr lang="en-US" sz="1600" dirty="0"/>
              <a:t>2. Identify Health Care Coalition </a:t>
            </a:r>
            <a:r>
              <a:rPr lang="en-US" sz="1600" dirty="0" smtClean="0"/>
              <a:t>Members</a:t>
            </a:r>
            <a:r>
              <a:rPr lang="en-US" sz="1600" dirty="0"/>
              <a:t/>
            </a:r>
            <a:br>
              <a:rPr lang="en-US" sz="1600" dirty="0"/>
            </a:br>
            <a:r>
              <a:rPr lang="en-US" sz="1600" dirty="0" smtClean="0"/>
              <a:t>		Activity </a:t>
            </a:r>
            <a:r>
              <a:rPr lang="en-US" sz="1600" dirty="0"/>
              <a:t>3. Establish Health Care Coalition </a:t>
            </a:r>
            <a:r>
              <a:rPr lang="en-US" sz="1600" dirty="0" smtClean="0"/>
              <a:t>Governance</a:t>
            </a:r>
            <a:r>
              <a:rPr lang="en-US" sz="1600" dirty="0"/>
              <a:t/>
            </a:r>
            <a:br>
              <a:rPr lang="en-US" sz="1600" dirty="0"/>
            </a:br>
            <a:r>
              <a:rPr lang="en-US" sz="1600" dirty="0" smtClean="0"/>
              <a:t>	</a:t>
            </a:r>
            <a:r>
              <a:rPr lang="en-US" sz="1600" b="1" dirty="0" smtClean="0">
                <a:solidFill>
                  <a:srgbClr val="FF0000"/>
                </a:solidFill>
              </a:rPr>
              <a:t>Objective </a:t>
            </a:r>
            <a:r>
              <a:rPr lang="en-US" sz="1600" b="1" dirty="0">
                <a:solidFill>
                  <a:srgbClr val="FF0000"/>
                </a:solidFill>
              </a:rPr>
              <a:t>2</a:t>
            </a:r>
            <a:r>
              <a:rPr lang="en-US" sz="1600" dirty="0"/>
              <a:t>: </a:t>
            </a:r>
            <a:r>
              <a:rPr lang="en-US" sz="1600" dirty="0">
                <a:solidFill>
                  <a:srgbClr val="FF0000"/>
                </a:solidFill>
              </a:rPr>
              <a:t>Identify Risk and </a:t>
            </a:r>
            <a:r>
              <a:rPr lang="en-US" sz="1600" dirty="0" smtClean="0">
                <a:solidFill>
                  <a:srgbClr val="FF0000"/>
                </a:solidFill>
              </a:rPr>
              <a:t>Needs</a:t>
            </a:r>
            <a:r>
              <a:rPr lang="en-US" sz="1600" dirty="0"/>
              <a:t/>
            </a:r>
            <a:br>
              <a:rPr lang="en-US" sz="1600" dirty="0"/>
            </a:br>
            <a:r>
              <a:rPr lang="en-US" sz="1600" dirty="0" smtClean="0"/>
              <a:t>		Activity </a:t>
            </a:r>
            <a:r>
              <a:rPr lang="en-US" sz="1600" dirty="0"/>
              <a:t>1. </a:t>
            </a:r>
            <a:r>
              <a:rPr lang="en-US" sz="1600" dirty="0">
                <a:solidFill>
                  <a:srgbClr val="0070C0"/>
                </a:solidFill>
              </a:rPr>
              <a:t>Assess Hazard Vulnerabilities and </a:t>
            </a:r>
            <a:r>
              <a:rPr lang="en-US" sz="1600" dirty="0" smtClean="0">
                <a:solidFill>
                  <a:srgbClr val="0070C0"/>
                </a:solidFill>
              </a:rPr>
              <a:t>Risks</a:t>
            </a:r>
            <a:r>
              <a:rPr lang="en-US" sz="1600" dirty="0"/>
              <a:t/>
            </a:r>
            <a:br>
              <a:rPr lang="en-US" sz="1600" dirty="0"/>
            </a:br>
            <a:r>
              <a:rPr lang="en-US" sz="1600" dirty="0" smtClean="0"/>
              <a:t>		Activity </a:t>
            </a:r>
            <a:r>
              <a:rPr lang="en-US" sz="1600" dirty="0"/>
              <a:t>2. Assess Regional Health Care </a:t>
            </a:r>
            <a:r>
              <a:rPr lang="en-US" sz="1600" dirty="0" smtClean="0"/>
              <a:t>Resources</a:t>
            </a:r>
            <a:r>
              <a:rPr lang="en-US" sz="1600" dirty="0"/>
              <a:t/>
            </a:r>
            <a:br>
              <a:rPr lang="en-US" sz="1600" dirty="0"/>
            </a:br>
            <a:r>
              <a:rPr lang="en-US" sz="1600" dirty="0" smtClean="0"/>
              <a:t>		Activity </a:t>
            </a:r>
            <a:r>
              <a:rPr lang="en-US" sz="1600" dirty="0"/>
              <a:t>3. </a:t>
            </a:r>
            <a:r>
              <a:rPr lang="en-US" sz="1600" dirty="0">
                <a:solidFill>
                  <a:srgbClr val="0070C0"/>
                </a:solidFill>
              </a:rPr>
              <a:t>Prioritize Resource Gaps and Mitigation </a:t>
            </a:r>
            <a:r>
              <a:rPr lang="en-US" sz="1600" dirty="0" smtClean="0">
                <a:solidFill>
                  <a:srgbClr val="0070C0"/>
                </a:solidFill>
              </a:rPr>
              <a:t>Strategies</a:t>
            </a:r>
            <a:r>
              <a:rPr lang="en-US" sz="1600" dirty="0"/>
              <a:t/>
            </a:r>
            <a:br>
              <a:rPr lang="en-US" sz="1600" dirty="0"/>
            </a:br>
            <a:r>
              <a:rPr lang="en-US" sz="1600" dirty="0" smtClean="0"/>
              <a:t>		Activity </a:t>
            </a:r>
            <a:r>
              <a:rPr lang="en-US" sz="1600" dirty="0"/>
              <a:t>4. Assess Community Planning for Children, Pregnant Women, Seniors, Individuals with </a:t>
            </a:r>
            <a:r>
              <a:rPr lang="en-US" sz="1600" dirty="0" smtClean="0"/>
              <a:t>		                 		                  Access </a:t>
            </a:r>
            <a:r>
              <a:rPr lang="en-US" sz="1600" dirty="0"/>
              <a:t>and Functional Needs, Including People with Disabilities, and Others </a:t>
            </a:r>
            <a:r>
              <a:rPr lang="en-US" sz="1600" dirty="0" smtClean="0"/>
              <a:t>with Unique Needs</a:t>
            </a:r>
            <a:r>
              <a:rPr lang="en-US" sz="1600" dirty="0"/>
              <a:t/>
            </a:r>
            <a:br>
              <a:rPr lang="en-US" sz="1600" dirty="0"/>
            </a:br>
            <a:r>
              <a:rPr lang="en-US" sz="1600" dirty="0" smtClean="0"/>
              <a:t>		Activity </a:t>
            </a:r>
            <a:r>
              <a:rPr lang="en-US" sz="1600" dirty="0"/>
              <a:t>5. Assess and Identify Regulatory Compliance </a:t>
            </a:r>
            <a:r>
              <a:rPr lang="en-US" sz="1600" dirty="0" smtClean="0"/>
              <a:t>Requirements</a:t>
            </a:r>
            <a:r>
              <a:rPr lang="en-US" sz="1600" dirty="0"/>
              <a:t/>
            </a:r>
            <a:br>
              <a:rPr lang="en-US" sz="1600" dirty="0"/>
            </a:br>
            <a:r>
              <a:rPr lang="en-US" sz="1600" dirty="0" smtClean="0"/>
              <a:t>	</a:t>
            </a:r>
            <a:r>
              <a:rPr lang="en-US" sz="1600" b="1" dirty="0" smtClean="0">
                <a:solidFill>
                  <a:srgbClr val="FF0000"/>
                </a:solidFill>
              </a:rPr>
              <a:t>Objective </a:t>
            </a:r>
            <a:r>
              <a:rPr lang="en-US" sz="1600" b="1" dirty="0">
                <a:solidFill>
                  <a:srgbClr val="FF0000"/>
                </a:solidFill>
              </a:rPr>
              <a:t>3</a:t>
            </a:r>
            <a:r>
              <a:rPr lang="en-US" sz="1600" dirty="0"/>
              <a:t>: </a:t>
            </a:r>
            <a:r>
              <a:rPr lang="en-US" sz="1600" dirty="0">
                <a:solidFill>
                  <a:srgbClr val="FF0000"/>
                </a:solidFill>
              </a:rPr>
              <a:t>Develop a Health Care Coalition Preparedness </a:t>
            </a:r>
            <a:r>
              <a:rPr lang="en-US" sz="1600" dirty="0" smtClean="0">
                <a:solidFill>
                  <a:srgbClr val="FF0000"/>
                </a:solidFill>
              </a:rPr>
              <a:t>Plan</a:t>
            </a:r>
            <a:r>
              <a:rPr lang="en-US" sz="1600" dirty="0"/>
              <a:t/>
            </a:r>
            <a:br>
              <a:rPr lang="en-US" sz="1600" dirty="0"/>
            </a:br>
            <a:r>
              <a:rPr lang="en-US" sz="1600" dirty="0" smtClean="0"/>
              <a:t>	</a:t>
            </a:r>
            <a:r>
              <a:rPr lang="en-US" sz="1600" b="1" dirty="0" smtClean="0">
                <a:solidFill>
                  <a:srgbClr val="FF0000"/>
                </a:solidFill>
              </a:rPr>
              <a:t>Objective </a:t>
            </a:r>
            <a:r>
              <a:rPr lang="en-US" sz="1600" b="1" dirty="0">
                <a:solidFill>
                  <a:srgbClr val="FF0000"/>
                </a:solidFill>
              </a:rPr>
              <a:t>4</a:t>
            </a:r>
            <a:r>
              <a:rPr lang="en-US" sz="1600" dirty="0"/>
              <a:t>: </a:t>
            </a:r>
            <a:r>
              <a:rPr lang="en-US" sz="1600" dirty="0">
                <a:solidFill>
                  <a:srgbClr val="FF0000"/>
                </a:solidFill>
              </a:rPr>
              <a:t>Train and Prepare the Health Care and Medical </a:t>
            </a:r>
            <a:r>
              <a:rPr lang="en-US" sz="1600" dirty="0" smtClean="0">
                <a:solidFill>
                  <a:srgbClr val="FF0000"/>
                </a:solidFill>
              </a:rPr>
              <a:t>Workforce</a:t>
            </a:r>
            <a:r>
              <a:rPr lang="en-US" sz="1600" dirty="0"/>
              <a:t/>
            </a:r>
            <a:br>
              <a:rPr lang="en-US" sz="1600" dirty="0"/>
            </a:br>
            <a:r>
              <a:rPr lang="en-US" sz="1600" dirty="0" smtClean="0"/>
              <a:t>		Activity </a:t>
            </a:r>
            <a:r>
              <a:rPr lang="en-US" sz="1600" dirty="0"/>
              <a:t>1. Promote Role-Appropriate </a:t>
            </a:r>
            <a:r>
              <a:rPr lang="en-US" sz="1600" dirty="0">
                <a:solidFill>
                  <a:srgbClr val="0070C0"/>
                </a:solidFill>
              </a:rPr>
              <a:t>National Incident Management System </a:t>
            </a:r>
            <a:r>
              <a:rPr lang="en-US" sz="1600" dirty="0" smtClean="0"/>
              <a:t>Implementation</a:t>
            </a:r>
            <a:r>
              <a:rPr lang="en-US" sz="1600" dirty="0"/>
              <a:t/>
            </a:r>
            <a:br>
              <a:rPr lang="en-US" sz="1600" dirty="0"/>
            </a:br>
            <a:r>
              <a:rPr lang="en-US" sz="1600" dirty="0" smtClean="0"/>
              <a:t>		Activity </a:t>
            </a:r>
            <a:r>
              <a:rPr lang="en-US" sz="1600" dirty="0"/>
              <a:t>2. Educate and Train on Identified Preparedness and Response </a:t>
            </a:r>
            <a:r>
              <a:rPr lang="en-US" sz="1600" dirty="0" smtClean="0"/>
              <a:t>Gaps</a:t>
            </a:r>
            <a:r>
              <a:rPr lang="en-US" sz="1600" dirty="0"/>
              <a:t/>
            </a:r>
            <a:br>
              <a:rPr lang="en-US" sz="1600" dirty="0"/>
            </a:br>
            <a:r>
              <a:rPr lang="en-US" sz="1600" dirty="0" smtClean="0"/>
              <a:t>		Activity </a:t>
            </a:r>
            <a:r>
              <a:rPr lang="en-US" sz="1600" dirty="0"/>
              <a:t>3. Plan and Conduct Coordinated Exercises with Health Care Coalition Members and Other </a:t>
            </a:r>
            <a:r>
              <a:rPr lang="en-US" sz="1600" dirty="0" smtClean="0"/>
              <a:t>Response 		                  	                  Organizations</a:t>
            </a:r>
            <a:r>
              <a:rPr lang="en-US" sz="1600" dirty="0"/>
              <a:t/>
            </a:r>
            <a:br>
              <a:rPr lang="en-US" sz="1600" dirty="0"/>
            </a:br>
            <a:r>
              <a:rPr lang="en-US" sz="1600" dirty="0" smtClean="0"/>
              <a:t>		Activity </a:t>
            </a:r>
            <a:r>
              <a:rPr lang="en-US" sz="1600" dirty="0"/>
              <a:t>4. Align Exercises with Federal Standards and Facility Regulatory and </a:t>
            </a:r>
            <a:r>
              <a:rPr lang="en-US" sz="1600" dirty="0" smtClean="0"/>
              <a:t>Accreditation Requirements</a:t>
            </a:r>
            <a:r>
              <a:rPr lang="en-US" sz="1600" dirty="0"/>
              <a:t/>
            </a:r>
            <a:br>
              <a:rPr lang="en-US" sz="1600" dirty="0"/>
            </a:br>
            <a:r>
              <a:rPr lang="en-US" sz="1600" dirty="0" smtClean="0"/>
              <a:t>		Activity </a:t>
            </a:r>
            <a:r>
              <a:rPr lang="en-US" sz="1600" dirty="0"/>
              <a:t>5. </a:t>
            </a:r>
            <a:r>
              <a:rPr lang="en-US" sz="1600" dirty="0">
                <a:solidFill>
                  <a:srgbClr val="0070C0"/>
                </a:solidFill>
              </a:rPr>
              <a:t>Evaluate Exercises and Responses to </a:t>
            </a:r>
            <a:r>
              <a:rPr lang="en-US" sz="1600" dirty="0" smtClean="0">
                <a:solidFill>
                  <a:srgbClr val="0070C0"/>
                </a:solidFill>
              </a:rPr>
              <a:t>Emergencies</a:t>
            </a:r>
            <a:r>
              <a:rPr lang="en-US" sz="1600" dirty="0"/>
              <a:t/>
            </a:r>
            <a:br>
              <a:rPr lang="en-US" sz="1600" dirty="0"/>
            </a:br>
            <a:r>
              <a:rPr lang="en-US" sz="1600" dirty="0" smtClean="0"/>
              <a:t>		Activity </a:t>
            </a:r>
            <a:r>
              <a:rPr lang="en-US" sz="1600" dirty="0"/>
              <a:t>6. Share Leading Practices and Lessons </a:t>
            </a:r>
            <a:r>
              <a:rPr lang="en-US" sz="1600" dirty="0" smtClean="0"/>
              <a:t>Learned</a:t>
            </a:r>
            <a:r>
              <a:rPr lang="en-US" sz="1600" dirty="0"/>
              <a:t/>
            </a:r>
            <a:br>
              <a:rPr lang="en-US" sz="1600" dirty="0"/>
            </a:br>
            <a:r>
              <a:rPr lang="en-US" sz="1600" dirty="0" smtClean="0"/>
              <a:t>	</a:t>
            </a:r>
            <a:r>
              <a:rPr lang="en-US" sz="1600" b="1" dirty="0" smtClean="0">
                <a:solidFill>
                  <a:srgbClr val="FF0000"/>
                </a:solidFill>
              </a:rPr>
              <a:t>Objective </a:t>
            </a:r>
            <a:r>
              <a:rPr lang="en-US" sz="1600" b="1" dirty="0">
                <a:solidFill>
                  <a:srgbClr val="FF0000"/>
                </a:solidFill>
              </a:rPr>
              <a:t>5</a:t>
            </a:r>
            <a:r>
              <a:rPr lang="en-US" sz="1600" dirty="0"/>
              <a:t>: </a:t>
            </a:r>
            <a:r>
              <a:rPr lang="en-US" sz="1600" dirty="0">
                <a:solidFill>
                  <a:srgbClr val="FF0000"/>
                </a:solidFill>
              </a:rPr>
              <a:t>Ensure Preparedness is </a:t>
            </a:r>
            <a:r>
              <a:rPr lang="en-US" sz="1600" dirty="0" smtClean="0">
                <a:solidFill>
                  <a:srgbClr val="FF0000"/>
                </a:solidFill>
              </a:rPr>
              <a:t>Sustainable</a:t>
            </a:r>
            <a:r>
              <a:rPr lang="en-US" sz="1600" dirty="0"/>
              <a:t/>
            </a:r>
            <a:br>
              <a:rPr lang="en-US" sz="1600" dirty="0"/>
            </a:br>
            <a:r>
              <a:rPr lang="en-US" sz="1600" dirty="0" smtClean="0"/>
              <a:t>		Activity </a:t>
            </a:r>
            <a:r>
              <a:rPr lang="en-US" sz="1600" dirty="0"/>
              <a:t>1. Promote the Value of Health Care and Medical </a:t>
            </a:r>
            <a:r>
              <a:rPr lang="en-US" sz="1600" dirty="0" smtClean="0"/>
              <a:t>Readiness</a:t>
            </a:r>
            <a:r>
              <a:rPr lang="en-US" sz="1600" dirty="0"/>
              <a:t/>
            </a:r>
            <a:br>
              <a:rPr lang="en-US" sz="1600" dirty="0"/>
            </a:br>
            <a:r>
              <a:rPr lang="en-US" sz="1600" dirty="0" smtClean="0"/>
              <a:t>		Activity </a:t>
            </a:r>
            <a:r>
              <a:rPr lang="en-US" sz="1600" dirty="0"/>
              <a:t>2. Engage Health Care </a:t>
            </a:r>
            <a:r>
              <a:rPr lang="en-US" sz="1600" dirty="0" smtClean="0"/>
              <a:t>Executives.. </a:t>
            </a:r>
            <a:br>
              <a:rPr lang="en-US" sz="1600" dirty="0" smtClean="0"/>
            </a:br>
            <a:r>
              <a:rPr lang="en-US" sz="1600" dirty="0" smtClean="0"/>
              <a:t>		Activity 3. Engage Clinicians</a:t>
            </a:r>
            <a:br>
              <a:rPr lang="en-US" sz="1600" dirty="0" smtClean="0"/>
            </a:br>
            <a:r>
              <a:rPr lang="en-US" sz="1600" dirty="0" smtClean="0"/>
              <a:t>		Activity 4. </a:t>
            </a:r>
            <a:r>
              <a:rPr lang="en-US" sz="1600" dirty="0" smtClean="0">
                <a:solidFill>
                  <a:srgbClr val="0070C0"/>
                </a:solidFill>
              </a:rPr>
              <a:t>Engage Community Leaders</a:t>
            </a:r>
            <a:r>
              <a:rPr lang="en-US" sz="1600" dirty="0"/>
              <a:t/>
            </a:r>
            <a:br>
              <a:rPr lang="en-US" sz="1600" dirty="0"/>
            </a:br>
            <a:r>
              <a:rPr lang="en-US" sz="1600" dirty="0" smtClean="0"/>
              <a:t>		Activity </a:t>
            </a:r>
            <a:r>
              <a:rPr lang="en-US" sz="1600" dirty="0"/>
              <a:t>5. Promote Sustainability of Health Care </a:t>
            </a:r>
            <a:r>
              <a:rPr lang="en-US" sz="1600" dirty="0" smtClean="0"/>
              <a:t>Coalitions</a:t>
            </a:r>
            <a:r>
              <a:rPr lang="en-US" sz="1500" dirty="0"/>
              <a:t/>
            </a:r>
            <a:br>
              <a:rPr lang="en-US" sz="1500" dirty="0"/>
            </a:br>
            <a:r>
              <a:rPr lang="en-US" sz="1200" b="1" dirty="0"/>
              <a:t/>
            </a:r>
            <a:br>
              <a:rPr lang="en-US" sz="1200" b="1" dirty="0"/>
            </a:br>
            <a:r>
              <a:rPr lang="en-US" sz="1200" b="1" dirty="0"/>
              <a:t/>
            </a:r>
            <a:br>
              <a:rPr lang="en-US" sz="1200" b="1" dirty="0"/>
            </a:br>
            <a:r>
              <a:rPr lang="en-US" sz="1200" b="1" dirty="0"/>
              <a:t> 2017-2022 Health Care Preparedness and Response </a:t>
            </a:r>
            <a:r>
              <a:rPr lang="en-US" sz="1200" b="1" dirty="0" smtClean="0"/>
              <a:t>Capabilities NOV 2016 </a:t>
            </a:r>
            <a:endParaRPr lang="en-US" sz="1200" b="1" dirty="0"/>
          </a:p>
        </p:txBody>
      </p:sp>
    </p:spTree>
    <p:extLst>
      <p:ext uri="{BB962C8B-B14F-4D97-AF65-F5344CB8AC3E}">
        <p14:creationId xmlns:p14="http://schemas.microsoft.com/office/powerpoint/2010/main" val="1544156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957" y="709683"/>
            <a:ext cx="11899016" cy="4148920"/>
          </a:xfrm>
        </p:spPr>
        <p:txBody>
          <a:bodyPr>
            <a:noAutofit/>
          </a:bodyPr>
          <a:lstStyle/>
          <a:p>
            <a:pPr algn="l"/>
            <a:r>
              <a:rPr lang="en-US" sz="1800" b="1" dirty="0"/>
              <a:t>Capability 2. Health Care and Medical Response </a:t>
            </a:r>
            <a:r>
              <a:rPr lang="en-US" sz="1800" b="1" dirty="0" smtClean="0"/>
              <a:t>Coordination</a:t>
            </a:r>
            <a:r>
              <a:rPr lang="en-US" sz="1800" dirty="0"/>
              <a:t/>
            </a:r>
            <a:br>
              <a:rPr lang="en-US" sz="1800" dirty="0"/>
            </a:br>
            <a:r>
              <a:rPr lang="en-US" sz="1800" dirty="0" smtClean="0"/>
              <a:t>	</a:t>
            </a:r>
            <a:r>
              <a:rPr lang="en-US" sz="1800" b="1" dirty="0" smtClean="0">
                <a:solidFill>
                  <a:srgbClr val="FF0000"/>
                </a:solidFill>
              </a:rPr>
              <a:t>Objective </a:t>
            </a:r>
            <a:r>
              <a:rPr lang="en-US" sz="1800" b="1" dirty="0">
                <a:solidFill>
                  <a:srgbClr val="FF0000"/>
                </a:solidFill>
              </a:rPr>
              <a:t>1</a:t>
            </a:r>
            <a:r>
              <a:rPr lang="en-US" sz="1800" dirty="0">
                <a:solidFill>
                  <a:srgbClr val="FF0000"/>
                </a:solidFill>
              </a:rPr>
              <a:t>: Develop and Coordinate Health Care Organization and Health Care Coalition Response </a:t>
            </a:r>
            <a:r>
              <a:rPr lang="en-US" sz="1800" dirty="0" smtClean="0">
                <a:solidFill>
                  <a:srgbClr val="FF0000"/>
                </a:solidFill>
              </a:rPr>
              <a:t>Plans</a:t>
            </a:r>
            <a:r>
              <a:rPr lang="en-US" sz="1800" dirty="0"/>
              <a:t/>
            </a:r>
            <a:br>
              <a:rPr lang="en-US" sz="1800" dirty="0"/>
            </a:br>
            <a:r>
              <a:rPr lang="en-US" sz="1800" dirty="0" smtClean="0"/>
              <a:t>		Activity </a:t>
            </a:r>
            <a:r>
              <a:rPr lang="en-US" sz="1800" dirty="0"/>
              <a:t>1. Develop a Health Care Organization </a:t>
            </a:r>
            <a:r>
              <a:rPr lang="en-US" sz="1800" dirty="0">
                <a:solidFill>
                  <a:srgbClr val="0070C0"/>
                </a:solidFill>
              </a:rPr>
              <a:t>Emergency Operations </a:t>
            </a:r>
            <a:r>
              <a:rPr lang="en-US" sz="1800" dirty="0" smtClean="0">
                <a:solidFill>
                  <a:srgbClr val="0070C0"/>
                </a:solidFill>
              </a:rPr>
              <a:t>Plan</a:t>
            </a:r>
            <a:r>
              <a:rPr lang="en-US" sz="1800" dirty="0"/>
              <a:t/>
            </a:r>
            <a:br>
              <a:rPr lang="en-US" sz="1800" dirty="0"/>
            </a:br>
            <a:r>
              <a:rPr lang="en-US" sz="1800" dirty="0" smtClean="0"/>
              <a:t>		Activity </a:t>
            </a:r>
            <a:r>
              <a:rPr lang="en-US" sz="1800" dirty="0"/>
              <a:t>2. Develop a Health Care Coalition </a:t>
            </a:r>
            <a:r>
              <a:rPr lang="en-US" sz="1800" dirty="0">
                <a:solidFill>
                  <a:srgbClr val="0070C0"/>
                </a:solidFill>
              </a:rPr>
              <a:t>Response </a:t>
            </a:r>
            <a:r>
              <a:rPr lang="en-US" sz="1800" dirty="0" smtClean="0">
                <a:solidFill>
                  <a:srgbClr val="0070C0"/>
                </a:solidFill>
              </a:rPr>
              <a:t>Plan</a:t>
            </a:r>
            <a:r>
              <a:rPr lang="en-US" sz="1800" dirty="0"/>
              <a:t/>
            </a:r>
            <a:br>
              <a:rPr lang="en-US" sz="1800" dirty="0"/>
            </a:br>
            <a:r>
              <a:rPr lang="en-US" sz="1800" dirty="0" smtClean="0"/>
              <a:t>	</a:t>
            </a:r>
            <a:r>
              <a:rPr lang="en-US" sz="1800" b="1" dirty="0" smtClean="0">
                <a:solidFill>
                  <a:srgbClr val="FF0000"/>
                </a:solidFill>
              </a:rPr>
              <a:t>Objective </a:t>
            </a:r>
            <a:r>
              <a:rPr lang="en-US" sz="1800" b="1" dirty="0">
                <a:solidFill>
                  <a:srgbClr val="FF0000"/>
                </a:solidFill>
              </a:rPr>
              <a:t>2</a:t>
            </a:r>
            <a:r>
              <a:rPr lang="en-US" sz="1800" dirty="0">
                <a:solidFill>
                  <a:srgbClr val="FF0000"/>
                </a:solidFill>
              </a:rPr>
              <a:t>: Utilize Information Sharing Procedures and </a:t>
            </a:r>
            <a:r>
              <a:rPr lang="en-US" sz="1800" dirty="0" smtClean="0">
                <a:solidFill>
                  <a:srgbClr val="FF0000"/>
                </a:solidFill>
              </a:rPr>
              <a:t>Platforms</a:t>
            </a:r>
            <a:r>
              <a:rPr lang="en-US" sz="1800" dirty="0"/>
              <a:t/>
            </a:r>
            <a:br>
              <a:rPr lang="en-US" sz="1800" dirty="0"/>
            </a:br>
            <a:r>
              <a:rPr lang="en-US" sz="1800" dirty="0" smtClean="0"/>
              <a:t>		Activity </a:t>
            </a:r>
            <a:r>
              <a:rPr lang="en-US" sz="1800" dirty="0"/>
              <a:t>1. Develop Information Sharing </a:t>
            </a:r>
            <a:r>
              <a:rPr lang="en-US" sz="1800" dirty="0" smtClean="0"/>
              <a:t>Procedures</a:t>
            </a:r>
            <a:r>
              <a:rPr lang="en-US" sz="1800" dirty="0"/>
              <a:t/>
            </a:r>
            <a:br>
              <a:rPr lang="en-US" sz="1800" dirty="0"/>
            </a:br>
            <a:r>
              <a:rPr lang="en-US" sz="1800" dirty="0" smtClean="0"/>
              <a:t>		Activity </a:t>
            </a:r>
            <a:r>
              <a:rPr lang="en-US" sz="1800" dirty="0"/>
              <a:t>2. Identify Information Access and Data Protection </a:t>
            </a:r>
            <a:r>
              <a:rPr lang="en-US" sz="1800" dirty="0" smtClean="0"/>
              <a:t>Procedures</a:t>
            </a:r>
            <a:r>
              <a:rPr lang="en-US" sz="1800" dirty="0"/>
              <a:t/>
            </a:r>
            <a:br>
              <a:rPr lang="en-US" sz="1800" dirty="0"/>
            </a:br>
            <a:r>
              <a:rPr lang="en-US" sz="1800" dirty="0" smtClean="0"/>
              <a:t>		Activity </a:t>
            </a:r>
            <a:r>
              <a:rPr lang="en-US" sz="1800" dirty="0"/>
              <a:t>3. Utilize </a:t>
            </a:r>
            <a:r>
              <a:rPr lang="en-US" sz="1800" dirty="0">
                <a:solidFill>
                  <a:srgbClr val="0070C0"/>
                </a:solidFill>
              </a:rPr>
              <a:t>Communications Systems and </a:t>
            </a:r>
            <a:r>
              <a:rPr lang="en-US" sz="1800" dirty="0" smtClean="0">
                <a:solidFill>
                  <a:srgbClr val="0070C0"/>
                </a:solidFill>
              </a:rPr>
              <a:t>Platforms</a:t>
            </a:r>
            <a:r>
              <a:rPr lang="en-US" sz="1800" dirty="0"/>
              <a:t/>
            </a:r>
            <a:br>
              <a:rPr lang="en-US" sz="1800" dirty="0"/>
            </a:br>
            <a:r>
              <a:rPr lang="en-US" sz="1800" dirty="0" smtClean="0"/>
              <a:t>	</a:t>
            </a:r>
            <a:r>
              <a:rPr lang="en-US" sz="1800" b="1" dirty="0" smtClean="0">
                <a:solidFill>
                  <a:srgbClr val="FF0000"/>
                </a:solidFill>
              </a:rPr>
              <a:t>Objective </a:t>
            </a:r>
            <a:r>
              <a:rPr lang="en-US" sz="1800" b="1" dirty="0">
                <a:solidFill>
                  <a:srgbClr val="FF0000"/>
                </a:solidFill>
              </a:rPr>
              <a:t>3</a:t>
            </a:r>
            <a:r>
              <a:rPr lang="en-US" sz="1800" dirty="0">
                <a:solidFill>
                  <a:srgbClr val="FF0000"/>
                </a:solidFill>
              </a:rPr>
              <a:t>: Coordinate Response Strategy, Resources, and </a:t>
            </a:r>
            <a:r>
              <a:rPr lang="en-US" sz="1800" dirty="0" smtClean="0">
                <a:solidFill>
                  <a:srgbClr val="FF0000"/>
                </a:solidFill>
              </a:rPr>
              <a:t>Communications</a:t>
            </a:r>
            <a:r>
              <a:rPr lang="en-US" sz="1800" dirty="0">
                <a:solidFill>
                  <a:srgbClr val="FF0000"/>
                </a:solidFill>
              </a:rPr>
              <a:t/>
            </a:r>
            <a:br>
              <a:rPr lang="en-US" sz="1800" dirty="0">
                <a:solidFill>
                  <a:srgbClr val="FF0000"/>
                </a:solidFill>
              </a:rPr>
            </a:br>
            <a:r>
              <a:rPr lang="en-US" sz="1800" dirty="0" smtClean="0"/>
              <a:t>		Activity </a:t>
            </a:r>
            <a:r>
              <a:rPr lang="en-US" sz="1800" dirty="0"/>
              <a:t>1</a:t>
            </a:r>
            <a:r>
              <a:rPr lang="en-US" sz="1800" dirty="0">
                <a:solidFill>
                  <a:srgbClr val="0070C0"/>
                </a:solidFill>
              </a:rPr>
              <a:t>. Identify </a:t>
            </a:r>
            <a:r>
              <a:rPr lang="en-US" sz="1800" dirty="0"/>
              <a:t>and Coordinate </a:t>
            </a:r>
            <a:r>
              <a:rPr lang="en-US" sz="1800" dirty="0">
                <a:solidFill>
                  <a:srgbClr val="0070C0"/>
                </a:solidFill>
              </a:rPr>
              <a:t>Resource Needs</a:t>
            </a:r>
            <a:r>
              <a:rPr lang="en-US" sz="1800" dirty="0"/>
              <a:t> during an </a:t>
            </a:r>
            <a:r>
              <a:rPr lang="en-US" sz="1800" dirty="0" smtClean="0"/>
              <a:t>Emergency</a:t>
            </a:r>
            <a:r>
              <a:rPr lang="en-US" sz="1800" dirty="0"/>
              <a:t/>
            </a:r>
            <a:br>
              <a:rPr lang="en-US" sz="1800" dirty="0"/>
            </a:br>
            <a:r>
              <a:rPr lang="en-US" sz="1800" dirty="0" smtClean="0"/>
              <a:t>		Activity </a:t>
            </a:r>
            <a:r>
              <a:rPr lang="en-US" sz="1800" dirty="0"/>
              <a:t>2. Coordinate Incident Action Planning During an </a:t>
            </a:r>
            <a:r>
              <a:rPr lang="en-US" sz="1800" dirty="0" smtClean="0"/>
              <a:t>Emergency</a:t>
            </a:r>
            <a:r>
              <a:rPr lang="en-US" sz="1800" dirty="0"/>
              <a:t/>
            </a:r>
            <a:br>
              <a:rPr lang="en-US" sz="1800" dirty="0"/>
            </a:br>
            <a:r>
              <a:rPr lang="en-US" sz="1800" dirty="0" smtClean="0"/>
              <a:t>		Activity </a:t>
            </a:r>
            <a:r>
              <a:rPr lang="en-US" sz="1800" dirty="0"/>
              <a:t>3. Communicate with Health Care Providers, Non-Clinical Staff, Patients, and Visitors during an </a:t>
            </a:r>
            <a:r>
              <a:rPr lang="en-US" sz="1800" dirty="0" smtClean="0"/>
              <a:t>		                  Emergency</a:t>
            </a:r>
            <a:r>
              <a:rPr lang="en-US" sz="1800" dirty="0"/>
              <a:t/>
            </a:r>
            <a:br>
              <a:rPr lang="en-US" sz="1800" dirty="0"/>
            </a:br>
            <a:r>
              <a:rPr lang="en-US" sz="1800" dirty="0" smtClean="0"/>
              <a:t>		Activity </a:t>
            </a:r>
            <a:r>
              <a:rPr lang="en-US" sz="1800" dirty="0"/>
              <a:t>4. </a:t>
            </a:r>
            <a:r>
              <a:rPr lang="en-US" sz="1800" dirty="0">
                <a:solidFill>
                  <a:srgbClr val="0070C0"/>
                </a:solidFill>
              </a:rPr>
              <a:t>Communicate with the Public during an </a:t>
            </a:r>
            <a:r>
              <a:rPr lang="en-US" sz="1800" dirty="0" smtClean="0">
                <a:solidFill>
                  <a:srgbClr val="0070C0"/>
                </a:solidFill>
              </a:rPr>
              <a:t>Emergency</a:t>
            </a:r>
            <a:r>
              <a:rPr lang="en-US" sz="1800" dirty="0"/>
              <a:t/>
            </a:r>
            <a:br>
              <a:rPr lang="en-US" sz="1800" dirty="0"/>
            </a:br>
            <a:endParaRPr lang="en-US" sz="1800" dirty="0"/>
          </a:p>
        </p:txBody>
      </p:sp>
      <p:sp>
        <p:nvSpPr>
          <p:cNvPr id="5" name="Rectangle 4"/>
          <p:cNvSpPr/>
          <p:nvPr/>
        </p:nvSpPr>
        <p:spPr>
          <a:xfrm>
            <a:off x="151956" y="6484077"/>
            <a:ext cx="4734116" cy="276999"/>
          </a:xfrm>
          <a:prstGeom prst="rect">
            <a:avLst/>
          </a:prstGeom>
        </p:spPr>
        <p:txBody>
          <a:bodyPr wrap="none">
            <a:spAutoFit/>
          </a:bodyPr>
          <a:lstStyle/>
          <a:p>
            <a:r>
              <a:rPr lang="en-US" sz="1200" b="1" dirty="0">
                <a:solidFill>
                  <a:prstClr val="black"/>
                </a:solidFill>
                <a:latin typeface="Calibri Light" panose="020F0302020204030204"/>
                <a:ea typeface="+mj-ea"/>
                <a:cs typeface="+mj-cs"/>
              </a:rPr>
              <a:t>2017-2022 Health Care Preparedness and Response </a:t>
            </a:r>
            <a:r>
              <a:rPr lang="en-US" sz="1200" b="1" dirty="0" smtClean="0">
                <a:solidFill>
                  <a:prstClr val="black"/>
                </a:solidFill>
                <a:latin typeface="Calibri Light" panose="020F0302020204030204"/>
                <a:ea typeface="+mj-ea"/>
                <a:cs typeface="+mj-cs"/>
              </a:rPr>
              <a:t>Capabilities NOV 2016 </a:t>
            </a:r>
            <a:endParaRPr lang="en-US" dirty="0"/>
          </a:p>
        </p:txBody>
      </p:sp>
    </p:spTree>
    <p:extLst>
      <p:ext uri="{BB962C8B-B14F-4D97-AF65-F5344CB8AC3E}">
        <p14:creationId xmlns:p14="http://schemas.microsoft.com/office/powerpoint/2010/main" val="3965873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Emergency Support Functions</a:t>
            </a:r>
            <a:endParaRPr lang="en-US" dirty="0">
              <a:solidFill>
                <a:srgbClr val="0070C0"/>
              </a:solidFill>
            </a:endParaRPr>
          </a:p>
        </p:txBody>
      </p:sp>
      <p:sp>
        <p:nvSpPr>
          <p:cNvPr id="3" name="Content Placeholder 2"/>
          <p:cNvSpPr>
            <a:spLocks noGrp="1"/>
          </p:cNvSpPr>
          <p:nvPr>
            <p:ph idx="1"/>
          </p:nvPr>
        </p:nvSpPr>
        <p:spPr/>
        <p:txBody>
          <a:bodyPr>
            <a:normAutofit fontScale="55000" lnSpcReduction="20000"/>
          </a:bodyPr>
          <a:lstStyle/>
          <a:p>
            <a:r>
              <a:rPr lang="en-US" dirty="0"/>
              <a:t>ESF1    Transportation </a:t>
            </a:r>
          </a:p>
          <a:p>
            <a:r>
              <a:rPr lang="en-US" dirty="0"/>
              <a:t>ESF2    Communications </a:t>
            </a:r>
          </a:p>
          <a:p>
            <a:r>
              <a:rPr lang="en-US" dirty="0"/>
              <a:t>ESF3    Public Works and Engineering </a:t>
            </a:r>
          </a:p>
          <a:p>
            <a:r>
              <a:rPr lang="en-US" dirty="0"/>
              <a:t>ESF4    Firefighting </a:t>
            </a:r>
          </a:p>
          <a:p>
            <a:r>
              <a:rPr lang="en-US" dirty="0"/>
              <a:t>ESF5    Emergency Management </a:t>
            </a:r>
          </a:p>
          <a:p>
            <a:r>
              <a:rPr lang="en-US" dirty="0"/>
              <a:t>ESF6    Mass Care, Housing, and Human Services </a:t>
            </a:r>
          </a:p>
          <a:p>
            <a:r>
              <a:rPr lang="en-US" dirty="0"/>
              <a:t>ESF7    Resources Support </a:t>
            </a:r>
          </a:p>
          <a:p>
            <a:r>
              <a:rPr lang="en-US" dirty="0">
                <a:solidFill>
                  <a:srgbClr val="FF0000"/>
                </a:solidFill>
              </a:rPr>
              <a:t>ESF8    Public Health and Medical Services </a:t>
            </a:r>
          </a:p>
          <a:p>
            <a:r>
              <a:rPr lang="en-US" dirty="0"/>
              <a:t>ESF9    Urban Search and Rescue </a:t>
            </a:r>
          </a:p>
          <a:p>
            <a:r>
              <a:rPr lang="en-US" dirty="0"/>
              <a:t>ESF10  Oil and Hazardous Materials Response </a:t>
            </a:r>
          </a:p>
          <a:p>
            <a:r>
              <a:rPr lang="en-US" dirty="0"/>
              <a:t>ESF11  Agriculture and Natural Resources </a:t>
            </a:r>
          </a:p>
          <a:p>
            <a:r>
              <a:rPr lang="en-US" dirty="0"/>
              <a:t>ESF12  Energy </a:t>
            </a:r>
          </a:p>
          <a:p>
            <a:r>
              <a:rPr lang="en-US" dirty="0"/>
              <a:t>ESF13  Public Safety and Security </a:t>
            </a:r>
          </a:p>
          <a:p>
            <a:r>
              <a:rPr lang="en-US" dirty="0"/>
              <a:t>ESF14  Long-term Community Recovery and Mitigation </a:t>
            </a:r>
          </a:p>
          <a:p>
            <a:r>
              <a:rPr lang="en-US" dirty="0"/>
              <a:t>ESF15  External Affairs </a:t>
            </a:r>
          </a:p>
          <a:p>
            <a:endParaRPr lang="en-US" dirty="0"/>
          </a:p>
        </p:txBody>
      </p:sp>
    </p:spTree>
    <p:extLst>
      <p:ext uri="{BB962C8B-B14F-4D97-AF65-F5344CB8AC3E}">
        <p14:creationId xmlns:p14="http://schemas.microsoft.com/office/powerpoint/2010/main" val="346813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149" y="470847"/>
            <a:ext cx="10972800" cy="5602407"/>
          </a:xfrm>
        </p:spPr>
        <p:txBody>
          <a:bodyPr>
            <a:normAutofit fontScale="90000"/>
          </a:bodyPr>
          <a:lstStyle/>
          <a:p>
            <a:pPr algn="l"/>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b="1" dirty="0" smtClean="0"/>
              <a:t>Capability 3. Continuity of Health Care Service Delivery</a:t>
            </a:r>
            <a:r>
              <a:rPr lang="en-US" sz="2000" dirty="0" smtClean="0">
                <a:solidFill>
                  <a:prstClr val="black"/>
                </a:solidFill>
              </a:rPr>
              <a:t/>
            </a:r>
            <a:br>
              <a:rPr lang="en-US" sz="2000" dirty="0" smtClean="0">
                <a:solidFill>
                  <a:prstClr val="black"/>
                </a:solidFill>
              </a:rPr>
            </a:br>
            <a:r>
              <a:rPr lang="en-US" sz="2000" dirty="0" smtClean="0">
                <a:solidFill>
                  <a:prstClr val="black"/>
                </a:solidFill>
              </a:rPr>
              <a:t>	</a:t>
            </a:r>
            <a:r>
              <a:rPr lang="en-US" sz="2000" b="1" dirty="0" smtClean="0">
                <a:solidFill>
                  <a:srgbClr val="FF0000"/>
                </a:solidFill>
              </a:rPr>
              <a:t>Objective 1</a:t>
            </a:r>
            <a:r>
              <a:rPr lang="en-US" sz="2000" dirty="0" smtClean="0">
                <a:solidFill>
                  <a:srgbClr val="FF0000"/>
                </a:solidFill>
              </a:rPr>
              <a:t>: Identify Essential Functions for Health Care Delivery</a:t>
            </a:r>
            <a:br>
              <a:rPr lang="en-US" sz="2000" dirty="0" smtClean="0">
                <a:solidFill>
                  <a:srgbClr val="FF0000"/>
                </a:solidFill>
              </a:rPr>
            </a:br>
            <a:r>
              <a:rPr lang="en-US" sz="2000" dirty="0" smtClean="0">
                <a:solidFill>
                  <a:srgbClr val="FF0000"/>
                </a:solidFill>
              </a:rPr>
              <a:t>	</a:t>
            </a:r>
            <a:r>
              <a:rPr lang="en-US" sz="2000" b="1" dirty="0" smtClean="0">
                <a:solidFill>
                  <a:srgbClr val="FF0000"/>
                </a:solidFill>
              </a:rPr>
              <a:t>Objective 2</a:t>
            </a:r>
            <a:r>
              <a:rPr lang="en-US" sz="2000" dirty="0" smtClean="0">
                <a:solidFill>
                  <a:srgbClr val="FF0000"/>
                </a:solidFill>
              </a:rPr>
              <a:t>: Plan for Continuity of Operations</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1. Develop a Health Care Organization </a:t>
            </a:r>
            <a:r>
              <a:rPr lang="en-US" sz="2000" dirty="0" smtClean="0">
                <a:solidFill>
                  <a:srgbClr val="0070C0"/>
                </a:solidFill>
              </a:rPr>
              <a:t>Continuity of Operations Plan</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2. Develop a Health Care Coalition </a:t>
            </a:r>
            <a:r>
              <a:rPr lang="en-US" sz="2000" dirty="0" smtClean="0">
                <a:solidFill>
                  <a:srgbClr val="0070C0"/>
                </a:solidFill>
              </a:rPr>
              <a:t>Continuity of Operations Plan</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3. Continue Administrative and Finance Functions</a:t>
            </a:r>
            <a:br>
              <a:rPr lang="en-US" sz="2000" dirty="0" smtClean="0">
                <a:solidFill>
                  <a:prstClr val="black"/>
                </a:solidFill>
              </a:rPr>
            </a:br>
            <a:r>
              <a:rPr lang="en-US" sz="2000" dirty="0" smtClean="0">
                <a:solidFill>
                  <a:prstClr val="black"/>
                </a:solidFill>
              </a:rPr>
              <a:t>		Activity 4. Plan for Health Care Organization Sheltering-in-Place</a:t>
            </a:r>
            <a:br>
              <a:rPr lang="en-US" sz="2000" dirty="0" smtClean="0">
                <a:solidFill>
                  <a:prstClr val="black"/>
                </a:solidFill>
              </a:rPr>
            </a:br>
            <a:r>
              <a:rPr lang="en-US" sz="2000" dirty="0" smtClean="0">
                <a:solidFill>
                  <a:prstClr val="black"/>
                </a:solidFill>
              </a:rPr>
              <a:t>	</a:t>
            </a:r>
            <a:r>
              <a:rPr lang="en-US" sz="2000" b="1" dirty="0" smtClean="0">
                <a:solidFill>
                  <a:srgbClr val="FF0000"/>
                </a:solidFill>
              </a:rPr>
              <a:t>Objective 3</a:t>
            </a:r>
            <a:r>
              <a:rPr lang="en-US" sz="2000" dirty="0" smtClean="0">
                <a:solidFill>
                  <a:srgbClr val="FF0000"/>
                </a:solidFill>
              </a:rPr>
              <a:t>: Maintain Access to Non-Personnel Resources during an Emergency</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1. Assess Supply Chain Integrity</a:t>
            </a:r>
            <a:br>
              <a:rPr lang="en-US" sz="2000" dirty="0" smtClean="0">
                <a:solidFill>
                  <a:prstClr val="black"/>
                </a:solidFill>
              </a:rPr>
            </a:br>
            <a:r>
              <a:rPr lang="en-US" sz="2000" dirty="0" smtClean="0">
                <a:solidFill>
                  <a:prstClr val="black"/>
                </a:solidFill>
              </a:rPr>
              <a:t>		Activity 2. Assess and Address Equipment, Supply, and Pharmaceutical Requirements</a:t>
            </a:r>
            <a:br>
              <a:rPr lang="en-US" sz="2000" dirty="0" smtClean="0">
                <a:solidFill>
                  <a:prstClr val="black"/>
                </a:solidFill>
              </a:rPr>
            </a:br>
            <a:r>
              <a:rPr lang="en-US" sz="2000" dirty="0" smtClean="0">
                <a:solidFill>
                  <a:prstClr val="black"/>
                </a:solidFill>
              </a:rPr>
              <a:t>	</a:t>
            </a:r>
            <a:r>
              <a:rPr lang="en-US" sz="2000" b="1" dirty="0" smtClean="0">
                <a:solidFill>
                  <a:srgbClr val="FF0000"/>
                </a:solidFill>
              </a:rPr>
              <a:t>Objective 4</a:t>
            </a:r>
            <a:r>
              <a:rPr lang="en-US" sz="2000" dirty="0" smtClean="0">
                <a:solidFill>
                  <a:srgbClr val="FF0000"/>
                </a:solidFill>
              </a:rPr>
              <a:t>: Develop Strategies to Protect Health Care Information Systems and Networks</a:t>
            </a:r>
            <a:br>
              <a:rPr lang="en-US" sz="2000" dirty="0" smtClean="0">
                <a:solidFill>
                  <a:srgbClr val="FF0000"/>
                </a:solidFill>
              </a:rPr>
            </a:br>
            <a:r>
              <a:rPr lang="en-US" sz="2000" dirty="0" smtClean="0">
                <a:solidFill>
                  <a:srgbClr val="FF0000"/>
                </a:solidFill>
              </a:rPr>
              <a:t>	</a:t>
            </a:r>
            <a:r>
              <a:rPr lang="en-US" sz="2000" b="1" dirty="0" smtClean="0">
                <a:solidFill>
                  <a:srgbClr val="FF0000"/>
                </a:solidFill>
              </a:rPr>
              <a:t>Objective 5</a:t>
            </a:r>
            <a:r>
              <a:rPr lang="en-US" sz="2000" dirty="0" smtClean="0">
                <a:solidFill>
                  <a:srgbClr val="FF0000"/>
                </a:solidFill>
              </a:rPr>
              <a:t>: Protect Responders’ Safety and Health</a:t>
            </a:r>
            <a:br>
              <a:rPr lang="en-US" sz="2000" dirty="0" smtClean="0">
                <a:solidFill>
                  <a:srgbClr val="FF0000"/>
                </a:solidFill>
              </a:rPr>
            </a:br>
            <a:r>
              <a:rPr lang="en-US" sz="2000" dirty="0" smtClean="0">
                <a:solidFill>
                  <a:prstClr val="black"/>
                </a:solidFill>
              </a:rPr>
              <a:t>		Activity 1. Distribute Resources Required to Protect the Health Care Workforce</a:t>
            </a:r>
            <a:br>
              <a:rPr lang="en-US" sz="2000" dirty="0" smtClean="0">
                <a:solidFill>
                  <a:prstClr val="black"/>
                </a:solidFill>
              </a:rPr>
            </a:br>
            <a:r>
              <a:rPr lang="en-US" sz="2000" dirty="0" smtClean="0">
                <a:solidFill>
                  <a:prstClr val="black"/>
                </a:solidFill>
              </a:rPr>
              <a:t>		Activity 2. Train and Exercise to Promote Responders’ Safety and Health</a:t>
            </a:r>
            <a:br>
              <a:rPr lang="en-US" sz="2000" dirty="0" smtClean="0">
                <a:solidFill>
                  <a:prstClr val="black"/>
                </a:solidFill>
              </a:rPr>
            </a:br>
            <a:r>
              <a:rPr lang="en-US" sz="2000" dirty="0" smtClean="0">
                <a:solidFill>
                  <a:prstClr val="black"/>
                </a:solidFill>
              </a:rPr>
              <a:t>		Activity 3. Develop Health Care Worker Resilience</a:t>
            </a:r>
            <a:br>
              <a:rPr lang="en-US" sz="2000" dirty="0" smtClean="0">
                <a:solidFill>
                  <a:prstClr val="black"/>
                </a:solidFill>
              </a:rPr>
            </a:br>
            <a:r>
              <a:rPr lang="en-US" sz="2000" dirty="0" smtClean="0">
                <a:solidFill>
                  <a:prstClr val="black"/>
                </a:solidFill>
              </a:rPr>
              <a:t>	</a:t>
            </a:r>
            <a:r>
              <a:rPr lang="en-US" sz="2000" b="1" dirty="0" smtClean="0">
                <a:solidFill>
                  <a:srgbClr val="FF0000"/>
                </a:solidFill>
              </a:rPr>
              <a:t>Objective 6</a:t>
            </a:r>
            <a:r>
              <a:rPr lang="en-US" sz="2000" dirty="0" smtClean="0">
                <a:solidFill>
                  <a:srgbClr val="FF0000"/>
                </a:solidFill>
              </a:rPr>
              <a:t>: Plan for and Coordinate Health Care Evacuation and Relocation</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1: Develop and Implement </a:t>
            </a:r>
            <a:r>
              <a:rPr lang="en-US" sz="2000" dirty="0" smtClean="0">
                <a:solidFill>
                  <a:srgbClr val="0070C0"/>
                </a:solidFill>
              </a:rPr>
              <a:t>Evacuation and Relocation Plans</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2. Develop and Implement </a:t>
            </a:r>
            <a:r>
              <a:rPr lang="en-US" sz="2000" dirty="0" smtClean="0">
                <a:solidFill>
                  <a:srgbClr val="0070C0"/>
                </a:solidFill>
              </a:rPr>
              <a:t>Evacuation Transportation Plans</a:t>
            </a:r>
            <a:r>
              <a:rPr lang="en-US" sz="2000" dirty="0" smtClean="0">
                <a:solidFill>
                  <a:prstClr val="black"/>
                </a:solidFill>
              </a:rPr>
              <a:t/>
            </a:r>
            <a:br>
              <a:rPr lang="en-US" sz="2000" dirty="0" smtClean="0">
                <a:solidFill>
                  <a:prstClr val="black"/>
                </a:solidFill>
              </a:rPr>
            </a:br>
            <a:r>
              <a:rPr lang="en-US" sz="2000" dirty="0" smtClean="0">
                <a:solidFill>
                  <a:prstClr val="black"/>
                </a:solidFill>
              </a:rPr>
              <a:t>	</a:t>
            </a:r>
            <a:r>
              <a:rPr lang="en-US" sz="2000" b="1" dirty="0" smtClean="0">
                <a:solidFill>
                  <a:srgbClr val="FF0000"/>
                </a:solidFill>
              </a:rPr>
              <a:t>Objective 7</a:t>
            </a:r>
            <a:r>
              <a:rPr lang="en-US" sz="2000" dirty="0" smtClean="0">
                <a:solidFill>
                  <a:srgbClr val="FF0000"/>
                </a:solidFill>
              </a:rPr>
              <a:t>: Coordinate Health Care Delivery System Recovery </a:t>
            </a:r>
            <a:r>
              <a:rPr lang="en-US" sz="2000" dirty="0" smtClean="0">
                <a:solidFill>
                  <a:prstClr val="black"/>
                </a:solidFill>
              </a:rPr>
              <a:t/>
            </a:r>
            <a:br>
              <a:rPr lang="en-US" sz="2000" dirty="0" smtClean="0">
                <a:solidFill>
                  <a:prstClr val="black"/>
                </a:solidFill>
              </a:rPr>
            </a:br>
            <a:r>
              <a:rPr lang="en-US" sz="2000" dirty="0" smtClean="0">
                <a:solidFill>
                  <a:prstClr val="black"/>
                </a:solidFill>
              </a:rPr>
              <a:t>		Activity 1. Plan for Health Care Delivery System Recovery</a:t>
            </a:r>
            <a:br>
              <a:rPr lang="en-US" sz="2000" dirty="0" smtClean="0">
                <a:solidFill>
                  <a:prstClr val="black"/>
                </a:solidFill>
              </a:rPr>
            </a:br>
            <a:r>
              <a:rPr lang="en-US" sz="2000" dirty="0" smtClean="0">
                <a:solidFill>
                  <a:prstClr val="black"/>
                </a:solidFill>
              </a:rPr>
              <a:t>		Activity 2. Assess Health Care Delivery System Recovery after an Emergency</a:t>
            </a:r>
            <a:br>
              <a:rPr lang="en-US" sz="2000" dirty="0" smtClean="0">
                <a:solidFill>
                  <a:prstClr val="black"/>
                </a:solidFill>
              </a:rPr>
            </a:br>
            <a:r>
              <a:rPr lang="en-US" sz="2000" dirty="0" smtClean="0">
                <a:solidFill>
                  <a:prstClr val="black"/>
                </a:solidFill>
              </a:rPr>
              <a:t>		Activity 3. Facilitate Recovery Assistance and Implementation</a:t>
            </a:r>
            <a:endParaRPr lang="en-US" dirty="0"/>
          </a:p>
        </p:txBody>
      </p:sp>
      <p:sp>
        <p:nvSpPr>
          <p:cNvPr id="5" name="Rectangle 4"/>
          <p:cNvSpPr/>
          <p:nvPr/>
        </p:nvSpPr>
        <p:spPr>
          <a:xfrm>
            <a:off x="151956" y="6484077"/>
            <a:ext cx="4734116" cy="276999"/>
          </a:xfrm>
          <a:prstGeom prst="rect">
            <a:avLst/>
          </a:prstGeom>
        </p:spPr>
        <p:txBody>
          <a:bodyPr wrap="none">
            <a:spAutoFit/>
          </a:bodyPr>
          <a:lstStyle/>
          <a:p>
            <a:r>
              <a:rPr lang="en-US" sz="1200" b="1" dirty="0">
                <a:solidFill>
                  <a:prstClr val="black"/>
                </a:solidFill>
                <a:latin typeface="Calibri Light" panose="020F0302020204030204"/>
                <a:ea typeface="+mj-ea"/>
                <a:cs typeface="+mj-cs"/>
              </a:rPr>
              <a:t>2017-2022 Health Care Preparedness and Response </a:t>
            </a:r>
            <a:r>
              <a:rPr lang="en-US" sz="1200" b="1" dirty="0" smtClean="0">
                <a:solidFill>
                  <a:prstClr val="black"/>
                </a:solidFill>
                <a:latin typeface="Calibri Light" panose="020F0302020204030204"/>
                <a:ea typeface="+mj-ea"/>
                <a:cs typeface="+mj-cs"/>
              </a:rPr>
              <a:t>Capabilities NOV 2016 </a:t>
            </a:r>
            <a:endParaRPr lang="en-US" dirty="0"/>
          </a:p>
        </p:txBody>
      </p:sp>
    </p:spTree>
    <p:extLst>
      <p:ext uri="{BB962C8B-B14F-4D97-AF65-F5344CB8AC3E}">
        <p14:creationId xmlns:p14="http://schemas.microsoft.com/office/powerpoint/2010/main" val="214976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916745"/>
            <a:ext cx="11832610" cy="4801314"/>
          </a:xfrm>
          <a:prstGeom prst="rect">
            <a:avLst/>
          </a:prstGeom>
        </p:spPr>
        <p:txBody>
          <a:bodyPr wrap="square">
            <a:spAutoFit/>
          </a:bodyPr>
          <a:lstStyle/>
          <a:p>
            <a:r>
              <a:rPr lang="en-US" b="1" dirty="0">
                <a:latin typeface="Calibri Light" panose="020F0302020204030204"/>
                <a:ea typeface="+mj-ea"/>
                <a:cs typeface="+mj-cs"/>
              </a:rPr>
              <a:t>Capability 4. Medical </a:t>
            </a:r>
            <a:r>
              <a:rPr lang="en-US" b="1" dirty="0" smtClean="0">
                <a:latin typeface="Calibri Light" panose="020F0302020204030204"/>
                <a:ea typeface="+mj-ea"/>
                <a:cs typeface="+mj-cs"/>
              </a:rPr>
              <a:t>Surge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t>
            </a:r>
            <a:r>
              <a:rPr lang="en-US" b="1" dirty="0" smtClean="0">
                <a:solidFill>
                  <a:srgbClr val="FF0000"/>
                </a:solidFill>
                <a:latin typeface="Calibri Light" panose="020F0302020204030204"/>
                <a:ea typeface="+mj-ea"/>
                <a:cs typeface="+mj-cs"/>
              </a:rPr>
              <a:t>Objective </a:t>
            </a:r>
            <a:r>
              <a:rPr lang="en-US" b="1" dirty="0">
                <a:solidFill>
                  <a:srgbClr val="FF0000"/>
                </a:solidFill>
                <a:latin typeface="Calibri Light" panose="020F0302020204030204"/>
                <a:ea typeface="+mj-ea"/>
                <a:cs typeface="+mj-cs"/>
              </a:rPr>
              <a:t>1</a:t>
            </a:r>
            <a:r>
              <a:rPr lang="en-US" dirty="0">
                <a:solidFill>
                  <a:srgbClr val="FF0000"/>
                </a:solidFill>
                <a:latin typeface="Calibri Light" panose="020F0302020204030204"/>
                <a:ea typeface="+mj-ea"/>
                <a:cs typeface="+mj-cs"/>
              </a:rPr>
              <a:t>: Plan for a Medical </a:t>
            </a:r>
            <a:r>
              <a:rPr lang="en-US" dirty="0" smtClean="0">
                <a:solidFill>
                  <a:srgbClr val="FF0000"/>
                </a:solidFill>
                <a:latin typeface="Calibri Light" panose="020F0302020204030204"/>
                <a:ea typeface="+mj-ea"/>
                <a:cs typeface="+mj-cs"/>
              </a:rPr>
              <a:t>Surge</a:t>
            </a:r>
            <a:r>
              <a:rPr lang="en-US" dirty="0">
                <a:solidFill>
                  <a:srgbClr val="FF0000"/>
                </a:solidFill>
                <a:latin typeface="Calibri Light" panose="020F0302020204030204"/>
                <a:ea typeface="+mj-ea"/>
                <a:cs typeface="+mj-cs"/>
              </a:rPr>
              <a:t/>
            </a:r>
            <a:br>
              <a:rPr lang="en-US" dirty="0">
                <a:solidFill>
                  <a:srgbClr val="FF0000"/>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1. Incorporate Medical Surge Planning into a Health Care Organization Emergency Operations </a:t>
            </a:r>
            <a:r>
              <a:rPr lang="en-US" dirty="0" smtClean="0">
                <a:solidFill>
                  <a:prstClr val="black"/>
                </a:solidFill>
                <a:latin typeface="Calibri Light" panose="020F0302020204030204"/>
                <a:ea typeface="+mj-ea"/>
                <a:cs typeface="+mj-cs"/>
              </a:rPr>
              <a:t>Plan</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2. Incorporate Medical Surge into an Emergency Medical Services Emergency Operations </a:t>
            </a:r>
            <a:r>
              <a:rPr lang="en-US" dirty="0" smtClean="0">
                <a:solidFill>
                  <a:prstClr val="black"/>
                </a:solidFill>
                <a:latin typeface="Calibri Light" panose="020F0302020204030204"/>
                <a:ea typeface="+mj-ea"/>
                <a:cs typeface="+mj-cs"/>
              </a:rPr>
              <a:t>Plan</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3. Incorporate Medical Surge into a Health Care Coalition Response </a:t>
            </a:r>
            <a:r>
              <a:rPr lang="en-US" dirty="0" smtClean="0">
                <a:solidFill>
                  <a:prstClr val="black"/>
                </a:solidFill>
                <a:latin typeface="Calibri Light" panose="020F0302020204030204"/>
                <a:ea typeface="+mj-ea"/>
                <a:cs typeface="+mj-cs"/>
              </a:rPr>
              <a:t>Plan</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t>
            </a:r>
            <a:r>
              <a:rPr lang="en-US" b="1" dirty="0" smtClean="0">
                <a:solidFill>
                  <a:srgbClr val="FF0000"/>
                </a:solidFill>
                <a:latin typeface="Calibri Light" panose="020F0302020204030204"/>
                <a:ea typeface="+mj-ea"/>
                <a:cs typeface="+mj-cs"/>
              </a:rPr>
              <a:t>Objective </a:t>
            </a:r>
            <a:r>
              <a:rPr lang="en-US" b="1" dirty="0">
                <a:solidFill>
                  <a:srgbClr val="FF0000"/>
                </a:solidFill>
                <a:latin typeface="Calibri Light" panose="020F0302020204030204"/>
                <a:ea typeface="+mj-ea"/>
                <a:cs typeface="+mj-cs"/>
              </a:rPr>
              <a:t>2</a:t>
            </a:r>
            <a:r>
              <a:rPr lang="en-US" dirty="0">
                <a:solidFill>
                  <a:srgbClr val="FF0000"/>
                </a:solidFill>
                <a:latin typeface="Calibri Light" panose="020F0302020204030204"/>
                <a:ea typeface="+mj-ea"/>
                <a:cs typeface="+mj-cs"/>
              </a:rPr>
              <a:t>: Respond to a Medical </a:t>
            </a:r>
            <a:r>
              <a:rPr lang="en-US" dirty="0" smtClean="0">
                <a:solidFill>
                  <a:srgbClr val="FF0000"/>
                </a:solidFill>
                <a:latin typeface="Calibri Light" panose="020F0302020204030204"/>
                <a:ea typeface="+mj-ea"/>
                <a:cs typeface="+mj-cs"/>
              </a:rPr>
              <a:t>Surge</a:t>
            </a:r>
            <a:r>
              <a:rPr lang="en-US" dirty="0">
                <a:solidFill>
                  <a:srgbClr val="FF0000"/>
                </a:solidFill>
                <a:latin typeface="Calibri Light" panose="020F0302020204030204"/>
                <a:ea typeface="+mj-ea"/>
                <a:cs typeface="+mj-cs"/>
              </a:rPr>
              <a:t/>
            </a:r>
            <a:br>
              <a:rPr lang="en-US" dirty="0">
                <a:solidFill>
                  <a:srgbClr val="FF0000"/>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1. Implement Emergency Department and Inpatient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2. Implement Out-of-Hospital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3. Develop an Alternate Care </a:t>
            </a:r>
            <a:r>
              <a:rPr lang="en-US" dirty="0" smtClean="0">
                <a:solidFill>
                  <a:prstClr val="black"/>
                </a:solidFill>
                <a:latin typeface="Calibri Light" panose="020F0302020204030204"/>
                <a:ea typeface="+mj-ea"/>
                <a:cs typeface="+mj-cs"/>
              </a:rPr>
              <a:t>System</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4. Provide Pediatric Care during a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5. Provide Surge Management during a Chemical or Radiation Emergency </a:t>
            </a:r>
            <a:r>
              <a:rPr lang="en-US" dirty="0" smtClean="0">
                <a:solidFill>
                  <a:prstClr val="black"/>
                </a:solidFill>
                <a:latin typeface="Calibri Light" panose="020F0302020204030204"/>
                <a:ea typeface="+mj-ea"/>
                <a:cs typeface="+mj-cs"/>
              </a:rPr>
              <a:t>Event</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6. Provide Burn Care during a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7. Provide Trauma Care during a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8. Respond to Behavioral Health Needs during a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9. Enhance Infectious Disease Preparedness and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10. Distribute Medical Countermeasures during Medical Surge </a:t>
            </a:r>
            <a:r>
              <a:rPr lang="en-US" dirty="0" smtClean="0">
                <a:solidFill>
                  <a:prstClr val="black"/>
                </a:solidFill>
                <a:latin typeface="Calibri Light" panose="020F0302020204030204"/>
                <a:ea typeface="+mj-ea"/>
                <a:cs typeface="+mj-cs"/>
              </a:rPr>
              <a:t>Response</a:t>
            </a:r>
            <a:r>
              <a:rPr lang="en-US" dirty="0">
                <a:solidFill>
                  <a:prstClr val="black"/>
                </a:solidFill>
                <a:latin typeface="Calibri Light" panose="020F0302020204030204"/>
                <a:ea typeface="+mj-ea"/>
                <a:cs typeface="+mj-cs"/>
              </a:rPr>
              <a:t/>
            </a:r>
            <a:br>
              <a:rPr lang="en-US" dirty="0">
                <a:solidFill>
                  <a:prstClr val="black"/>
                </a:solidFill>
                <a:latin typeface="Calibri Light" panose="020F0302020204030204"/>
                <a:ea typeface="+mj-ea"/>
                <a:cs typeface="+mj-cs"/>
              </a:rPr>
            </a:br>
            <a:r>
              <a:rPr lang="en-US" dirty="0" smtClean="0">
                <a:solidFill>
                  <a:prstClr val="black"/>
                </a:solidFill>
                <a:latin typeface="Calibri Light" panose="020F0302020204030204"/>
                <a:ea typeface="+mj-ea"/>
                <a:cs typeface="+mj-cs"/>
              </a:rPr>
              <a:t>		Activity </a:t>
            </a:r>
            <a:r>
              <a:rPr lang="en-US" dirty="0">
                <a:solidFill>
                  <a:prstClr val="black"/>
                </a:solidFill>
                <a:latin typeface="Calibri Light" panose="020F0302020204030204"/>
                <a:ea typeface="+mj-ea"/>
                <a:cs typeface="+mj-cs"/>
              </a:rPr>
              <a:t>11. Manage </a:t>
            </a:r>
            <a:r>
              <a:rPr lang="en-US" dirty="0">
                <a:solidFill>
                  <a:srgbClr val="0070C0"/>
                </a:solidFill>
                <a:latin typeface="Calibri Light" panose="020F0302020204030204"/>
                <a:ea typeface="+mj-ea"/>
                <a:cs typeface="+mj-cs"/>
              </a:rPr>
              <a:t>Mass </a:t>
            </a:r>
            <a:r>
              <a:rPr lang="en-US" dirty="0" smtClean="0">
                <a:solidFill>
                  <a:srgbClr val="0070C0"/>
                </a:solidFill>
                <a:latin typeface="Calibri Light" panose="020F0302020204030204"/>
                <a:ea typeface="+mj-ea"/>
                <a:cs typeface="+mj-cs"/>
              </a:rPr>
              <a:t>Fatalities</a:t>
            </a:r>
            <a:endParaRPr lang="en-US" dirty="0">
              <a:solidFill>
                <a:srgbClr val="0070C0"/>
              </a:solidFill>
            </a:endParaRPr>
          </a:p>
        </p:txBody>
      </p:sp>
      <p:sp>
        <p:nvSpPr>
          <p:cNvPr id="3" name="Rectangle 2"/>
          <p:cNvSpPr/>
          <p:nvPr/>
        </p:nvSpPr>
        <p:spPr>
          <a:xfrm>
            <a:off x="151956" y="6484077"/>
            <a:ext cx="4734116" cy="276999"/>
          </a:xfrm>
          <a:prstGeom prst="rect">
            <a:avLst/>
          </a:prstGeom>
        </p:spPr>
        <p:txBody>
          <a:bodyPr wrap="none">
            <a:spAutoFit/>
          </a:bodyPr>
          <a:lstStyle/>
          <a:p>
            <a:r>
              <a:rPr lang="en-US" sz="1200" b="1" dirty="0">
                <a:solidFill>
                  <a:prstClr val="black"/>
                </a:solidFill>
                <a:latin typeface="Calibri Light" panose="020F0302020204030204"/>
                <a:ea typeface="+mj-ea"/>
                <a:cs typeface="+mj-cs"/>
              </a:rPr>
              <a:t>2017-2022 Health Care Preparedness and Response </a:t>
            </a:r>
            <a:r>
              <a:rPr lang="en-US" sz="1200" b="1" dirty="0" smtClean="0">
                <a:solidFill>
                  <a:prstClr val="black"/>
                </a:solidFill>
                <a:latin typeface="Calibri Light" panose="020F0302020204030204"/>
                <a:ea typeface="+mj-ea"/>
                <a:cs typeface="+mj-cs"/>
              </a:rPr>
              <a:t>Capabilities NOV 2016 </a:t>
            </a:r>
            <a:endParaRPr lang="en-US" dirty="0"/>
          </a:p>
        </p:txBody>
      </p:sp>
    </p:spTree>
    <p:extLst>
      <p:ext uri="{BB962C8B-B14F-4D97-AF65-F5344CB8AC3E}">
        <p14:creationId xmlns:p14="http://schemas.microsoft.com/office/powerpoint/2010/main" val="153238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0" y="231938"/>
            <a:ext cx="12192000" cy="687583"/>
          </a:xfrm>
        </p:spPr>
        <p:txBody>
          <a:bodyPr>
            <a:normAutofit fontScale="90000"/>
          </a:bodyPr>
          <a:lstStyle/>
          <a:p>
            <a:r>
              <a:rPr lang="en-US" dirty="0" smtClean="0"/>
              <a:t>Framework Understanding</a:t>
            </a:r>
            <a:endParaRPr lang="en-US" dirty="0"/>
          </a:p>
        </p:txBody>
      </p:sp>
      <p:sp>
        <p:nvSpPr>
          <p:cNvPr id="7" name="Flowchart: Connector 6"/>
          <p:cNvSpPr/>
          <p:nvPr/>
        </p:nvSpPr>
        <p:spPr>
          <a:xfrm>
            <a:off x="884843" y="4630144"/>
            <a:ext cx="1897812" cy="6162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Municipal Plans (222)</a:t>
            </a:r>
            <a:endParaRPr lang="en-US" dirty="0"/>
          </a:p>
        </p:txBody>
      </p:sp>
      <p:sp>
        <p:nvSpPr>
          <p:cNvPr id="25" name="Flowchart: Connector 24"/>
          <p:cNvSpPr/>
          <p:nvPr/>
        </p:nvSpPr>
        <p:spPr>
          <a:xfrm>
            <a:off x="7932670" y="2220618"/>
            <a:ext cx="1264356" cy="556717"/>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Hospitals</a:t>
            </a:r>
            <a:endParaRPr lang="en-US" sz="1400" dirty="0"/>
          </a:p>
        </p:txBody>
      </p:sp>
      <p:sp>
        <p:nvSpPr>
          <p:cNvPr id="4" name="Oval 3"/>
          <p:cNvSpPr/>
          <p:nvPr/>
        </p:nvSpPr>
        <p:spPr>
          <a:xfrm>
            <a:off x="9121901" y="2650611"/>
            <a:ext cx="1317224" cy="5693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Clinics</a:t>
            </a:r>
            <a:endParaRPr lang="en-US" sz="1400" dirty="0"/>
          </a:p>
        </p:txBody>
      </p:sp>
      <p:sp>
        <p:nvSpPr>
          <p:cNvPr id="169" name="Oval 168"/>
          <p:cNvSpPr/>
          <p:nvPr/>
        </p:nvSpPr>
        <p:spPr>
          <a:xfrm>
            <a:off x="10551128" y="3088377"/>
            <a:ext cx="1012983" cy="57738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LTC</a:t>
            </a:r>
            <a:endParaRPr lang="en-US" sz="1400" dirty="0"/>
          </a:p>
        </p:txBody>
      </p:sp>
      <p:sp>
        <p:nvSpPr>
          <p:cNvPr id="170" name="Oval 169"/>
          <p:cNvSpPr/>
          <p:nvPr/>
        </p:nvSpPr>
        <p:spPr>
          <a:xfrm>
            <a:off x="7944407" y="3067068"/>
            <a:ext cx="1245576" cy="577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Compact</a:t>
            </a:r>
            <a:endParaRPr lang="en-US" sz="1400" dirty="0"/>
          </a:p>
        </p:txBody>
      </p:sp>
      <p:sp>
        <p:nvSpPr>
          <p:cNvPr id="253" name="Oval 252"/>
          <p:cNvSpPr/>
          <p:nvPr/>
        </p:nvSpPr>
        <p:spPr>
          <a:xfrm>
            <a:off x="884844" y="1649762"/>
            <a:ext cx="1907610" cy="534864"/>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Plans</a:t>
            </a:r>
            <a:endParaRPr lang="en-US" dirty="0"/>
          </a:p>
        </p:txBody>
      </p:sp>
      <p:sp>
        <p:nvSpPr>
          <p:cNvPr id="254" name="Oval 253"/>
          <p:cNvSpPr/>
          <p:nvPr/>
        </p:nvSpPr>
        <p:spPr>
          <a:xfrm>
            <a:off x="884843" y="3515770"/>
            <a:ext cx="1897811" cy="59374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County Plans (7) </a:t>
            </a:r>
            <a:endParaRPr lang="en-US" dirty="0"/>
          </a:p>
        </p:txBody>
      </p:sp>
      <p:cxnSp>
        <p:nvCxnSpPr>
          <p:cNvPr id="258" name="Straight Connector 257"/>
          <p:cNvCxnSpPr>
            <a:stCxn id="254" idx="4"/>
            <a:endCxn id="7" idx="0"/>
          </p:cNvCxnSpPr>
          <p:nvPr/>
        </p:nvCxnSpPr>
        <p:spPr>
          <a:xfrm>
            <a:off x="1833749" y="4109513"/>
            <a:ext cx="0" cy="520631"/>
          </a:xfrm>
          <a:prstGeom prst="line">
            <a:avLst/>
          </a:prstGeom>
        </p:spPr>
        <p:style>
          <a:lnRef idx="1">
            <a:schemeClr val="dk1"/>
          </a:lnRef>
          <a:fillRef idx="0">
            <a:schemeClr val="dk1"/>
          </a:fillRef>
          <a:effectRef idx="0">
            <a:schemeClr val="dk1"/>
          </a:effectRef>
          <a:fontRef idx="minor">
            <a:schemeClr val="tx1"/>
          </a:fontRef>
        </p:style>
      </p:cxnSp>
      <p:cxnSp>
        <p:nvCxnSpPr>
          <p:cNvPr id="260" name="Straight Connector 259"/>
          <p:cNvCxnSpPr>
            <a:stCxn id="253" idx="4"/>
            <a:endCxn id="149" idx="0"/>
          </p:cNvCxnSpPr>
          <p:nvPr/>
        </p:nvCxnSpPr>
        <p:spPr>
          <a:xfrm flipH="1">
            <a:off x="1833750" y="2184626"/>
            <a:ext cx="4899" cy="359688"/>
          </a:xfrm>
          <a:prstGeom prst="line">
            <a:avLst/>
          </a:prstGeom>
        </p:spPr>
        <p:style>
          <a:lnRef idx="1">
            <a:schemeClr val="dk1"/>
          </a:lnRef>
          <a:fillRef idx="0">
            <a:schemeClr val="dk1"/>
          </a:fillRef>
          <a:effectRef idx="0">
            <a:schemeClr val="dk1"/>
          </a:effectRef>
          <a:fontRef idx="minor">
            <a:schemeClr val="tx1"/>
          </a:fontRef>
        </p:style>
      </p:cxnSp>
      <p:sp>
        <p:nvSpPr>
          <p:cNvPr id="184" name="Oval 183"/>
          <p:cNvSpPr/>
          <p:nvPr/>
        </p:nvSpPr>
        <p:spPr>
          <a:xfrm>
            <a:off x="8363058" y="3834657"/>
            <a:ext cx="2858454" cy="1115389"/>
          </a:xfrm>
          <a:prstGeom prst="ellipse">
            <a:avLst/>
          </a:prstGeom>
          <a:solidFill>
            <a:srgbClr val="00B050"/>
          </a:solid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Healthcare Coalition (Framework)</a:t>
            </a:r>
            <a:endParaRPr lang="en-US" dirty="0"/>
          </a:p>
        </p:txBody>
      </p:sp>
      <p:sp>
        <p:nvSpPr>
          <p:cNvPr id="186" name="Flowchart: Connector 185"/>
          <p:cNvSpPr/>
          <p:nvPr/>
        </p:nvSpPr>
        <p:spPr>
          <a:xfrm>
            <a:off x="9347381" y="5615929"/>
            <a:ext cx="854036" cy="661137"/>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EMS</a:t>
            </a:r>
            <a:endParaRPr lang="en-US" dirty="0"/>
          </a:p>
        </p:txBody>
      </p:sp>
      <p:sp>
        <p:nvSpPr>
          <p:cNvPr id="187" name="Flowchart: Connector 186"/>
          <p:cNvSpPr/>
          <p:nvPr/>
        </p:nvSpPr>
        <p:spPr>
          <a:xfrm>
            <a:off x="10628435" y="5218135"/>
            <a:ext cx="696863" cy="661136"/>
          </a:xfrm>
          <a:prstGeom prst="flowChart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a:t>
            </a:r>
            <a:endParaRPr lang="en-US" dirty="0"/>
          </a:p>
        </p:txBody>
      </p:sp>
      <p:sp>
        <p:nvSpPr>
          <p:cNvPr id="188" name="Flowchart: Connector 187"/>
          <p:cNvSpPr/>
          <p:nvPr/>
        </p:nvSpPr>
        <p:spPr>
          <a:xfrm>
            <a:off x="783737" y="949596"/>
            <a:ext cx="10780374" cy="35931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ESF #8</a:t>
            </a:r>
            <a:endParaRPr lang="en-US" sz="1100" dirty="0"/>
          </a:p>
        </p:txBody>
      </p:sp>
      <p:cxnSp>
        <p:nvCxnSpPr>
          <p:cNvPr id="213" name="Straight Connector 212"/>
          <p:cNvCxnSpPr>
            <a:stCxn id="184" idx="4"/>
            <a:endCxn id="186" idx="0"/>
          </p:cNvCxnSpPr>
          <p:nvPr/>
        </p:nvCxnSpPr>
        <p:spPr>
          <a:xfrm flipH="1">
            <a:off x="9774399" y="4950046"/>
            <a:ext cx="17886" cy="665883"/>
          </a:xfrm>
          <a:prstGeom prst="line">
            <a:avLst/>
          </a:prstGeom>
        </p:spPr>
        <p:style>
          <a:lnRef idx="1">
            <a:schemeClr val="dk1"/>
          </a:lnRef>
          <a:fillRef idx="0">
            <a:schemeClr val="dk1"/>
          </a:fillRef>
          <a:effectRef idx="0">
            <a:schemeClr val="dk1"/>
          </a:effectRef>
          <a:fontRef idx="minor">
            <a:schemeClr val="tx1"/>
          </a:fontRef>
        </p:style>
      </p:cxnSp>
      <p:cxnSp>
        <p:nvCxnSpPr>
          <p:cNvPr id="217" name="Straight Connector 216"/>
          <p:cNvCxnSpPr>
            <a:stCxn id="184" idx="4"/>
            <a:endCxn id="187" idx="0"/>
          </p:cNvCxnSpPr>
          <p:nvPr/>
        </p:nvCxnSpPr>
        <p:spPr>
          <a:xfrm>
            <a:off x="9792285" y="4950046"/>
            <a:ext cx="1184582" cy="268089"/>
          </a:xfrm>
          <a:prstGeom prst="line">
            <a:avLst/>
          </a:prstGeom>
        </p:spPr>
        <p:style>
          <a:lnRef idx="1">
            <a:schemeClr val="dk1"/>
          </a:lnRef>
          <a:fillRef idx="0">
            <a:schemeClr val="dk1"/>
          </a:fillRef>
          <a:effectRef idx="0">
            <a:schemeClr val="dk1"/>
          </a:effectRef>
          <a:fontRef idx="minor">
            <a:schemeClr val="tx1"/>
          </a:fontRef>
        </p:style>
      </p:cxnSp>
      <p:cxnSp>
        <p:nvCxnSpPr>
          <p:cNvPr id="333" name="Straight Connector 332"/>
          <p:cNvCxnSpPr>
            <a:stCxn id="169" idx="2"/>
            <a:endCxn id="184" idx="0"/>
          </p:cNvCxnSpPr>
          <p:nvPr/>
        </p:nvCxnSpPr>
        <p:spPr>
          <a:xfrm flipH="1">
            <a:off x="9792285" y="3377072"/>
            <a:ext cx="758843" cy="457585"/>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Connector 123"/>
          <p:cNvCxnSpPr>
            <a:endCxn id="184" idx="4"/>
          </p:cNvCxnSpPr>
          <p:nvPr/>
        </p:nvCxnSpPr>
        <p:spPr>
          <a:xfrm flipV="1">
            <a:off x="7950734" y="4950046"/>
            <a:ext cx="1841551" cy="395623"/>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a:stCxn id="4" idx="4"/>
            <a:endCxn id="184" idx="0"/>
          </p:cNvCxnSpPr>
          <p:nvPr/>
        </p:nvCxnSpPr>
        <p:spPr>
          <a:xfrm>
            <a:off x="9780513" y="3219940"/>
            <a:ext cx="11772" cy="614717"/>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a:stCxn id="170" idx="0"/>
            <a:endCxn id="25" idx="4"/>
          </p:cNvCxnSpPr>
          <p:nvPr/>
        </p:nvCxnSpPr>
        <p:spPr>
          <a:xfrm flipH="1" flipV="1">
            <a:off x="8564848" y="2777335"/>
            <a:ext cx="2347" cy="289733"/>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783737" y="3045770"/>
            <a:ext cx="7144632" cy="798"/>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262346" y="1394516"/>
            <a:ext cx="3374748" cy="954107"/>
          </a:xfrm>
          <a:prstGeom prst="rect">
            <a:avLst/>
          </a:prstGeom>
          <a:noFill/>
        </p:spPr>
        <p:txBody>
          <a:bodyPr wrap="square" rtlCol="0">
            <a:spAutoFit/>
          </a:bodyPr>
          <a:lstStyle/>
          <a:p>
            <a:r>
              <a:rPr lang="en-US" sz="1400" dirty="0" smtClean="0">
                <a:solidFill>
                  <a:srgbClr val="00B050"/>
                </a:solidFill>
              </a:rPr>
              <a:t>Integrates event appropriate planning support by determining 5 W’s</a:t>
            </a:r>
          </a:p>
          <a:p>
            <a:r>
              <a:rPr lang="en-US" sz="1400" dirty="0" smtClean="0">
                <a:solidFill>
                  <a:srgbClr val="00B050"/>
                </a:solidFill>
              </a:rPr>
              <a:t>Various </a:t>
            </a:r>
            <a:r>
              <a:rPr lang="en-US" sz="1400" dirty="0">
                <a:solidFill>
                  <a:srgbClr val="00B050"/>
                </a:solidFill>
              </a:rPr>
              <a:t>disciplines with independent plans </a:t>
            </a:r>
          </a:p>
          <a:p>
            <a:endParaRPr lang="en-US" sz="1400" dirty="0">
              <a:solidFill>
                <a:srgbClr val="00B050"/>
              </a:solidFill>
            </a:endParaRPr>
          </a:p>
        </p:txBody>
      </p:sp>
      <p:cxnSp>
        <p:nvCxnSpPr>
          <p:cNvPr id="74" name="Straight Connector 73"/>
          <p:cNvCxnSpPr/>
          <p:nvPr/>
        </p:nvCxnSpPr>
        <p:spPr>
          <a:xfrm flipV="1">
            <a:off x="779028" y="4391382"/>
            <a:ext cx="7161609" cy="35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7928369" y="1570775"/>
            <a:ext cx="22365" cy="46790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848865" y="4859916"/>
            <a:ext cx="1432028" cy="215444"/>
          </a:xfrm>
          <a:prstGeom prst="rect">
            <a:avLst/>
          </a:prstGeom>
          <a:noFill/>
        </p:spPr>
        <p:txBody>
          <a:bodyPr wrap="square" rtlCol="0">
            <a:spAutoFit/>
          </a:bodyPr>
          <a:lstStyle/>
          <a:p>
            <a:r>
              <a:rPr lang="en-US" sz="800" dirty="0" smtClean="0">
                <a:solidFill>
                  <a:srgbClr val="FF0000"/>
                </a:solidFill>
              </a:rPr>
              <a:t>ICS determines support needs</a:t>
            </a:r>
            <a:endParaRPr lang="en-US" sz="800" dirty="0">
              <a:solidFill>
                <a:srgbClr val="FF0000"/>
              </a:solidFill>
            </a:endParaRPr>
          </a:p>
        </p:txBody>
      </p:sp>
      <p:sp>
        <p:nvSpPr>
          <p:cNvPr id="76" name="TextBox 75"/>
          <p:cNvSpPr txBox="1"/>
          <p:nvPr/>
        </p:nvSpPr>
        <p:spPr>
          <a:xfrm>
            <a:off x="2757528" y="3726935"/>
            <a:ext cx="2185898" cy="215444"/>
          </a:xfrm>
          <a:prstGeom prst="rect">
            <a:avLst/>
          </a:prstGeom>
          <a:noFill/>
        </p:spPr>
        <p:txBody>
          <a:bodyPr wrap="square" rtlCol="0">
            <a:spAutoFit/>
          </a:bodyPr>
          <a:lstStyle/>
          <a:p>
            <a:r>
              <a:rPr lang="en-US" sz="800" dirty="0" smtClean="0">
                <a:solidFill>
                  <a:srgbClr val="002060"/>
                </a:solidFill>
              </a:rPr>
              <a:t>Supports Local when local resources exhausted</a:t>
            </a:r>
            <a:endParaRPr lang="en-US" sz="800" dirty="0">
              <a:solidFill>
                <a:srgbClr val="002060"/>
              </a:solidFill>
            </a:endParaRPr>
          </a:p>
        </p:txBody>
      </p:sp>
      <p:sp>
        <p:nvSpPr>
          <p:cNvPr id="77" name="TextBox 76"/>
          <p:cNvSpPr txBox="1"/>
          <p:nvPr/>
        </p:nvSpPr>
        <p:spPr>
          <a:xfrm>
            <a:off x="2816408" y="1828899"/>
            <a:ext cx="2060750" cy="215444"/>
          </a:xfrm>
          <a:prstGeom prst="rect">
            <a:avLst/>
          </a:prstGeom>
          <a:noFill/>
        </p:spPr>
        <p:txBody>
          <a:bodyPr wrap="square" rtlCol="0">
            <a:spAutoFit/>
          </a:bodyPr>
          <a:lstStyle/>
          <a:p>
            <a:r>
              <a:rPr lang="en-US" sz="800" dirty="0" smtClean="0"/>
              <a:t>Supports State when resources exhausted</a:t>
            </a:r>
            <a:endParaRPr lang="en-US" sz="800" dirty="0"/>
          </a:p>
        </p:txBody>
      </p:sp>
      <p:sp>
        <p:nvSpPr>
          <p:cNvPr id="45" name="Flowchart: Connector 44"/>
          <p:cNvSpPr/>
          <p:nvPr/>
        </p:nvSpPr>
        <p:spPr>
          <a:xfrm>
            <a:off x="7252354" y="1607581"/>
            <a:ext cx="711179" cy="6210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CDC</a:t>
            </a:r>
            <a:endParaRPr lang="en-US" sz="1100" dirty="0"/>
          </a:p>
        </p:txBody>
      </p:sp>
      <p:sp>
        <p:nvSpPr>
          <p:cNvPr id="46" name="Flowchart: Connector 45"/>
          <p:cNvSpPr/>
          <p:nvPr/>
        </p:nvSpPr>
        <p:spPr>
          <a:xfrm>
            <a:off x="6523593" y="1599414"/>
            <a:ext cx="711179" cy="6210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ASPR</a:t>
            </a:r>
            <a:endParaRPr lang="en-US" sz="1100" dirty="0"/>
          </a:p>
        </p:txBody>
      </p:sp>
      <p:sp>
        <p:nvSpPr>
          <p:cNvPr id="47" name="Flowchart: Connector 46"/>
          <p:cNvSpPr/>
          <p:nvPr/>
        </p:nvSpPr>
        <p:spPr>
          <a:xfrm rot="18346112">
            <a:off x="4880272" y="3172774"/>
            <a:ext cx="768420" cy="24208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ANOKA</a:t>
            </a:r>
            <a:endParaRPr lang="en-US" sz="800" dirty="0"/>
          </a:p>
        </p:txBody>
      </p:sp>
      <p:sp>
        <p:nvSpPr>
          <p:cNvPr id="50" name="Flowchart: Connector 49"/>
          <p:cNvSpPr/>
          <p:nvPr/>
        </p:nvSpPr>
        <p:spPr>
          <a:xfrm rot="18328079">
            <a:off x="5240357" y="3189420"/>
            <a:ext cx="819315" cy="25006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CARVER</a:t>
            </a:r>
            <a:endParaRPr lang="en-US" sz="800" dirty="0"/>
          </a:p>
        </p:txBody>
      </p:sp>
      <p:sp>
        <p:nvSpPr>
          <p:cNvPr id="51" name="Flowchart: Connector 50"/>
          <p:cNvSpPr/>
          <p:nvPr/>
        </p:nvSpPr>
        <p:spPr>
          <a:xfrm rot="18245828">
            <a:off x="5646433" y="3225741"/>
            <a:ext cx="851732" cy="24517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DAKOTA</a:t>
            </a:r>
            <a:endParaRPr lang="en-US" sz="800" dirty="0"/>
          </a:p>
        </p:txBody>
      </p:sp>
      <p:sp>
        <p:nvSpPr>
          <p:cNvPr id="52" name="Flowchart: Connector 51"/>
          <p:cNvSpPr/>
          <p:nvPr/>
        </p:nvSpPr>
        <p:spPr>
          <a:xfrm rot="18187075">
            <a:off x="6021768" y="3243203"/>
            <a:ext cx="893576" cy="257525"/>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HENNEPIN</a:t>
            </a:r>
            <a:endParaRPr lang="en-US" sz="800" dirty="0"/>
          </a:p>
        </p:txBody>
      </p:sp>
      <p:sp>
        <p:nvSpPr>
          <p:cNvPr id="53" name="Flowchart: Connector 52"/>
          <p:cNvSpPr/>
          <p:nvPr/>
        </p:nvSpPr>
        <p:spPr>
          <a:xfrm rot="18019118">
            <a:off x="6447846" y="3228448"/>
            <a:ext cx="831175" cy="239512"/>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RAMSEY</a:t>
            </a:r>
            <a:endParaRPr lang="en-US" sz="800" dirty="0"/>
          </a:p>
        </p:txBody>
      </p:sp>
      <p:sp>
        <p:nvSpPr>
          <p:cNvPr id="54" name="Flowchart: Connector 53"/>
          <p:cNvSpPr/>
          <p:nvPr/>
        </p:nvSpPr>
        <p:spPr>
          <a:xfrm rot="17970792">
            <a:off x="6842897" y="3249352"/>
            <a:ext cx="849191" cy="246979"/>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SCOTT</a:t>
            </a:r>
            <a:endParaRPr lang="en-US" sz="800" dirty="0"/>
          </a:p>
        </p:txBody>
      </p:sp>
      <p:sp>
        <p:nvSpPr>
          <p:cNvPr id="55" name="Flowchart: Connector 54"/>
          <p:cNvSpPr/>
          <p:nvPr/>
        </p:nvSpPr>
        <p:spPr>
          <a:xfrm rot="17712919">
            <a:off x="7007321" y="3367765"/>
            <a:ext cx="1129444" cy="266595"/>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WASHINGTON</a:t>
            </a:r>
            <a:endParaRPr lang="en-US" sz="800" dirty="0"/>
          </a:p>
        </p:txBody>
      </p:sp>
      <p:sp>
        <p:nvSpPr>
          <p:cNvPr id="60" name="Flowchart: Connector 59"/>
          <p:cNvSpPr/>
          <p:nvPr/>
        </p:nvSpPr>
        <p:spPr>
          <a:xfrm>
            <a:off x="4956302" y="4745948"/>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23</a:t>
            </a:r>
            <a:endParaRPr lang="en-US" sz="800" dirty="0"/>
          </a:p>
        </p:txBody>
      </p:sp>
      <p:sp>
        <p:nvSpPr>
          <p:cNvPr id="63" name="Flowchart: Connector 62"/>
          <p:cNvSpPr/>
          <p:nvPr/>
        </p:nvSpPr>
        <p:spPr>
          <a:xfrm>
            <a:off x="5342376" y="5029284"/>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30</a:t>
            </a:r>
            <a:endParaRPr lang="en-US" sz="800" dirty="0"/>
          </a:p>
        </p:txBody>
      </p:sp>
      <p:sp>
        <p:nvSpPr>
          <p:cNvPr id="64" name="Flowchart: Connector 63"/>
          <p:cNvSpPr/>
          <p:nvPr/>
        </p:nvSpPr>
        <p:spPr>
          <a:xfrm>
            <a:off x="6158248" y="5031406"/>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45</a:t>
            </a:r>
            <a:endParaRPr lang="en-US" sz="800" dirty="0"/>
          </a:p>
        </p:txBody>
      </p:sp>
      <p:sp>
        <p:nvSpPr>
          <p:cNvPr id="65" name="Flowchart: Connector 64"/>
          <p:cNvSpPr/>
          <p:nvPr/>
        </p:nvSpPr>
        <p:spPr>
          <a:xfrm>
            <a:off x="5745310" y="4745948"/>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38</a:t>
            </a:r>
            <a:endParaRPr lang="en-US" sz="800" dirty="0"/>
          </a:p>
        </p:txBody>
      </p:sp>
      <p:sp>
        <p:nvSpPr>
          <p:cNvPr id="66" name="Flowchart: Connector 65"/>
          <p:cNvSpPr/>
          <p:nvPr/>
        </p:nvSpPr>
        <p:spPr>
          <a:xfrm>
            <a:off x="6579839" y="4783212"/>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21</a:t>
            </a:r>
            <a:endParaRPr lang="en-US" sz="800" dirty="0"/>
          </a:p>
        </p:txBody>
      </p:sp>
      <p:sp>
        <p:nvSpPr>
          <p:cNvPr id="69" name="Flowchart: Connector 68"/>
          <p:cNvSpPr/>
          <p:nvPr/>
        </p:nvSpPr>
        <p:spPr>
          <a:xfrm>
            <a:off x="7015397" y="5050424"/>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28</a:t>
            </a:r>
            <a:endParaRPr lang="en-US" sz="800" dirty="0"/>
          </a:p>
        </p:txBody>
      </p:sp>
      <p:sp>
        <p:nvSpPr>
          <p:cNvPr id="71" name="Flowchart: Connector 70"/>
          <p:cNvSpPr/>
          <p:nvPr/>
        </p:nvSpPr>
        <p:spPr>
          <a:xfrm>
            <a:off x="7499842" y="4771498"/>
            <a:ext cx="424959" cy="19417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37</a:t>
            </a:r>
            <a:endParaRPr lang="en-US" sz="800" dirty="0"/>
          </a:p>
        </p:txBody>
      </p:sp>
      <p:cxnSp>
        <p:nvCxnSpPr>
          <p:cNvPr id="14" name="Straight Connector 13"/>
          <p:cNvCxnSpPr>
            <a:stCxn id="47" idx="3"/>
            <a:endCxn id="60" idx="0"/>
          </p:cNvCxnSpPr>
          <p:nvPr/>
        </p:nvCxnSpPr>
        <p:spPr>
          <a:xfrm flipH="1">
            <a:off x="5168782" y="3564281"/>
            <a:ext cx="6348" cy="1181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0" idx="3"/>
            <a:endCxn id="63" idx="0"/>
          </p:cNvCxnSpPr>
          <p:nvPr/>
        </p:nvCxnSpPr>
        <p:spPr>
          <a:xfrm>
            <a:off x="5553940" y="3601675"/>
            <a:ext cx="916" cy="1427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1" idx="3"/>
            <a:endCxn id="65" idx="0"/>
          </p:cNvCxnSpPr>
          <p:nvPr/>
        </p:nvCxnSpPr>
        <p:spPr>
          <a:xfrm flipH="1">
            <a:off x="5957790" y="3646289"/>
            <a:ext cx="17476" cy="1099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2" idx="3"/>
            <a:endCxn id="64" idx="0"/>
          </p:cNvCxnSpPr>
          <p:nvPr/>
        </p:nvCxnSpPr>
        <p:spPr>
          <a:xfrm flipH="1">
            <a:off x="6370728" y="3686315"/>
            <a:ext cx="1474" cy="1345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4" idx="3"/>
            <a:endCxn id="69" idx="0"/>
          </p:cNvCxnSpPr>
          <p:nvPr/>
        </p:nvCxnSpPr>
        <p:spPr>
          <a:xfrm>
            <a:off x="7195580" y="3677134"/>
            <a:ext cx="32297" cy="1373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53" idx="3"/>
            <a:endCxn id="66" idx="0"/>
          </p:cNvCxnSpPr>
          <p:nvPr/>
        </p:nvCxnSpPr>
        <p:spPr>
          <a:xfrm>
            <a:off x="6788187" y="3644624"/>
            <a:ext cx="4132" cy="1138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5" idx="4"/>
            <a:endCxn id="71" idx="0"/>
          </p:cNvCxnSpPr>
          <p:nvPr/>
        </p:nvCxnSpPr>
        <p:spPr>
          <a:xfrm>
            <a:off x="7692639" y="3557850"/>
            <a:ext cx="19683" cy="1213648"/>
          </a:xfrm>
          <a:prstGeom prst="line">
            <a:avLst/>
          </a:prstGeom>
        </p:spPr>
        <p:style>
          <a:lnRef idx="1">
            <a:schemeClr val="accent1"/>
          </a:lnRef>
          <a:fillRef idx="0">
            <a:schemeClr val="accent1"/>
          </a:fillRef>
          <a:effectRef idx="0">
            <a:schemeClr val="accent1"/>
          </a:effectRef>
          <a:fontRef idx="minor">
            <a:schemeClr val="tx1"/>
          </a:fontRef>
        </p:style>
      </p:cxnSp>
      <p:sp>
        <p:nvSpPr>
          <p:cNvPr id="149" name="Flowchart: Connector 148"/>
          <p:cNvSpPr/>
          <p:nvPr/>
        </p:nvSpPr>
        <p:spPr>
          <a:xfrm>
            <a:off x="884844" y="2544314"/>
            <a:ext cx="1897812" cy="41961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Plans</a:t>
            </a:r>
            <a:endParaRPr lang="en-US" dirty="0"/>
          </a:p>
        </p:txBody>
      </p:sp>
      <p:cxnSp>
        <p:nvCxnSpPr>
          <p:cNvPr id="153" name="Straight Connector 152"/>
          <p:cNvCxnSpPr>
            <a:stCxn id="149" idx="4"/>
            <a:endCxn id="254" idx="0"/>
          </p:cNvCxnSpPr>
          <p:nvPr/>
        </p:nvCxnSpPr>
        <p:spPr>
          <a:xfrm flipH="1">
            <a:off x="1833749" y="2963924"/>
            <a:ext cx="1" cy="551846"/>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p:cNvCxnSpPr/>
          <p:nvPr/>
        </p:nvCxnSpPr>
        <p:spPr>
          <a:xfrm>
            <a:off x="804803" y="2291952"/>
            <a:ext cx="7123566" cy="1002"/>
          </a:xfrm>
          <a:prstGeom prst="line">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59" name="Flowchart: Connector 158"/>
          <p:cNvSpPr/>
          <p:nvPr/>
        </p:nvSpPr>
        <p:spPr>
          <a:xfrm>
            <a:off x="6286416" y="2516004"/>
            <a:ext cx="761785" cy="336435"/>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HSEMMEOP</a:t>
            </a:r>
            <a:endParaRPr lang="en-US" sz="1100" dirty="0"/>
          </a:p>
        </p:txBody>
      </p:sp>
      <p:sp>
        <p:nvSpPr>
          <p:cNvPr id="160" name="Flowchart: Connector 159"/>
          <p:cNvSpPr/>
          <p:nvPr/>
        </p:nvSpPr>
        <p:spPr>
          <a:xfrm>
            <a:off x="5419779" y="2506777"/>
            <a:ext cx="761785" cy="336435"/>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State CH:12</a:t>
            </a:r>
            <a:endParaRPr lang="en-US" sz="1100" dirty="0"/>
          </a:p>
        </p:txBody>
      </p:sp>
      <p:sp>
        <p:nvSpPr>
          <p:cNvPr id="41" name="Rectangle 40"/>
          <p:cNvSpPr/>
          <p:nvPr/>
        </p:nvSpPr>
        <p:spPr>
          <a:xfrm>
            <a:off x="2789126" y="2657964"/>
            <a:ext cx="2020105" cy="215444"/>
          </a:xfrm>
          <a:prstGeom prst="rect">
            <a:avLst/>
          </a:prstGeom>
        </p:spPr>
        <p:txBody>
          <a:bodyPr wrap="none">
            <a:spAutoFit/>
          </a:bodyPr>
          <a:lstStyle/>
          <a:p>
            <a:r>
              <a:rPr lang="en-US" sz="800" dirty="0">
                <a:solidFill>
                  <a:schemeClr val="accent6">
                    <a:lumMod val="75000"/>
                  </a:schemeClr>
                </a:solidFill>
              </a:rPr>
              <a:t>Supports </a:t>
            </a:r>
            <a:r>
              <a:rPr lang="en-US" sz="800" dirty="0" smtClean="0">
                <a:solidFill>
                  <a:schemeClr val="accent6">
                    <a:lumMod val="75000"/>
                  </a:schemeClr>
                </a:solidFill>
              </a:rPr>
              <a:t>County </a:t>
            </a:r>
            <a:r>
              <a:rPr lang="en-US" sz="800" dirty="0">
                <a:solidFill>
                  <a:schemeClr val="accent6">
                    <a:lumMod val="75000"/>
                  </a:schemeClr>
                </a:solidFill>
              </a:rPr>
              <a:t>when resources exhausted</a:t>
            </a:r>
          </a:p>
        </p:txBody>
      </p:sp>
      <p:sp>
        <p:nvSpPr>
          <p:cNvPr id="181" name="Flowchart: Connector 180"/>
          <p:cNvSpPr/>
          <p:nvPr/>
        </p:nvSpPr>
        <p:spPr>
          <a:xfrm>
            <a:off x="5734920" y="1611091"/>
            <a:ext cx="764720" cy="621044"/>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FEMA</a:t>
            </a:r>
            <a:endParaRPr lang="en-US" sz="1100" dirty="0"/>
          </a:p>
        </p:txBody>
      </p:sp>
      <p:sp>
        <p:nvSpPr>
          <p:cNvPr id="84" name="Flowchart: Connector 83"/>
          <p:cNvSpPr/>
          <p:nvPr/>
        </p:nvSpPr>
        <p:spPr>
          <a:xfrm>
            <a:off x="4856569" y="4270018"/>
            <a:ext cx="3272810" cy="24308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Local Public Health Plans (9)</a:t>
            </a:r>
            <a:endParaRPr lang="en-US" sz="800" dirty="0">
              <a:solidFill>
                <a:schemeClr val="tx1"/>
              </a:solidFill>
            </a:endParaRPr>
          </a:p>
        </p:txBody>
      </p:sp>
      <p:cxnSp>
        <p:nvCxnSpPr>
          <p:cNvPr id="109" name="Straight Connector 108"/>
          <p:cNvCxnSpPr>
            <a:stCxn id="170" idx="5"/>
            <a:endCxn id="184" idx="0"/>
          </p:cNvCxnSpPr>
          <p:nvPr/>
        </p:nvCxnSpPr>
        <p:spPr>
          <a:xfrm>
            <a:off x="9007573" y="3560043"/>
            <a:ext cx="784712" cy="274614"/>
          </a:xfrm>
          <a:prstGeom prst="line">
            <a:avLst/>
          </a:prstGeom>
        </p:spPr>
        <p:style>
          <a:lnRef idx="1">
            <a:schemeClr val="dk1"/>
          </a:lnRef>
          <a:fillRef idx="0">
            <a:schemeClr val="dk1"/>
          </a:fillRef>
          <a:effectRef idx="0">
            <a:schemeClr val="dk1"/>
          </a:effectRef>
          <a:fontRef idx="minor">
            <a:schemeClr val="tx1"/>
          </a:fontRef>
        </p:style>
      </p:cxnSp>
      <p:sp>
        <p:nvSpPr>
          <p:cNvPr id="123" name="TextBox 122"/>
          <p:cNvSpPr txBox="1"/>
          <p:nvPr/>
        </p:nvSpPr>
        <p:spPr>
          <a:xfrm>
            <a:off x="9085631" y="3769708"/>
            <a:ext cx="1489488" cy="230832"/>
          </a:xfrm>
          <a:prstGeom prst="rect">
            <a:avLst/>
          </a:prstGeom>
          <a:noFill/>
        </p:spPr>
        <p:txBody>
          <a:bodyPr wrap="square" rtlCol="0">
            <a:spAutoFit/>
          </a:bodyPr>
          <a:lstStyle/>
          <a:p>
            <a:r>
              <a:rPr lang="en-US" sz="900" b="1" dirty="0" smtClean="0"/>
              <a:t>Multi Agency Coordination</a:t>
            </a:r>
            <a:endParaRPr lang="en-US" sz="900" b="1" dirty="0"/>
          </a:p>
        </p:txBody>
      </p:sp>
      <p:sp>
        <p:nvSpPr>
          <p:cNvPr id="297" name="Date Placeholder 296"/>
          <p:cNvSpPr>
            <a:spLocks noGrp="1"/>
          </p:cNvSpPr>
          <p:nvPr>
            <p:ph type="dt" sz="half" idx="10"/>
          </p:nvPr>
        </p:nvSpPr>
        <p:spPr/>
        <p:txBody>
          <a:bodyPr/>
          <a:lstStyle/>
          <a:p>
            <a:fld id="{5CC64E00-FC09-4DBA-8128-B0344323B449}" type="datetime1">
              <a:rPr lang="en-US" smtClean="0"/>
              <a:t>9/27/2017</a:t>
            </a:fld>
            <a:endParaRPr lang="en-US" dirty="0"/>
          </a:p>
        </p:txBody>
      </p:sp>
      <p:sp>
        <p:nvSpPr>
          <p:cNvPr id="298" name="Slide Number Placeholder 297"/>
          <p:cNvSpPr>
            <a:spLocks noGrp="1"/>
          </p:cNvSpPr>
          <p:nvPr>
            <p:ph type="sldNum" sz="quarter" idx="12"/>
          </p:nvPr>
        </p:nvSpPr>
        <p:spPr>
          <a:xfrm>
            <a:off x="8353552" y="6249825"/>
            <a:ext cx="2743200" cy="365125"/>
          </a:xfrm>
        </p:spPr>
        <p:txBody>
          <a:bodyPr/>
          <a:lstStyle/>
          <a:p>
            <a:fld id="{A4AAEF72-BCF7-4376-B633-90ECD4A15A37}" type="slidenum">
              <a:rPr lang="en-US" smtClean="0"/>
              <a:t>3</a:t>
            </a:fld>
            <a:endParaRPr lang="en-US"/>
          </a:p>
        </p:txBody>
      </p:sp>
      <p:sp>
        <p:nvSpPr>
          <p:cNvPr id="299" name="Footer Placeholder 298"/>
          <p:cNvSpPr>
            <a:spLocks noGrp="1"/>
          </p:cNvSpPr>
          <p:nvPr>
            <p:ph type="ftr" sz="quarter" idx="11"/>
          </p:nvPr>
        </p:nvSpPr>
        <p:spPr>
          <a:xfrm>
            <a:off x="3781552" y="6249825"/>
            <a:ext cx="4114800" cy="365125"/>
          </a:xfrm>
        </p:spPr>
        <p:txBody>
          <a:bodyPr/>
          <a:lstStyle/>
          <a:p>
            <a:r>
              <a:rPr lang="en-US" dirty="0" smtClean="0"/>
              <a:t>Twin City Metro Health Medical Coalition</a:t>
            </a:r>
            <a:endParaRPr lang="en-US" dirty="0"/>
          </a:p>
        </p:txBody>
      </p:sp>
      <p:sp>
        <p:nvSpPr>
          <p:cNvPr id="356" name="Oval 355"/>
          <p:cNvSpPr/>
          <p:nvPr/>
        </p:nvSpPr>
        <p:spPr>
          <a:xfrm>
            <a:off x="7425335" y="5336931"/>
            <a:ext cx="1040702" cy="657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t>
            </a:r>
            <a:endParaRPr lang="en-US" dirty="0"/>
          </a:p>
        </p:txBody>
      </p:sp>
      <p:cxnSp>
        <p:nvCxnSpPr>
          <p:cNvPr id="380" name="Straight Connector 379"/>
          <p:cNvCxnSpPr>
            <a:stCxn id="188" idx="2"/>
          </p:cNvCxnSpPr>
          <p:nvPr/>
        </p:nvCxnSpPr>
        <p:spPr>
          <a:xfrm flipH="1">
            <a:off x="743650" y="1129254"/>
            <a:ext cx="40087" cy="4948817"/>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a:stCxn id="188" idx="6"/>
          </p:cNvCxnSpPr>
          <p:nvPr/>
        </p:nvCxnSpPr>
        <p:spPr>
          <a:xfrm>
            <a:off x="11564111" y="1129254"/>
            <a:ext cx="44259" cy="5120571"/>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70" name="Flowchart: Connector 69"/>
          <p:cNvSpPr/>
          <p:nvPr/>
        </p:nvSpPr>
        <p:spPr>
          <a:xfrm>
            <a:off x="7134806" y="2489486"/>
            <a:ext cx="818903" cy="336435"/>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MDH AHRRP</a:t>
            </a:r>
            <a:endParaRPr lang="en-US" sz="1100" dirty="0"/>
          </a:p>
        </p:txBody>
      </p:sp>
    </p:spTree>
    <p:extLst>
      <p:ext uri="{BB962C8B-B14F-4D97-AF65-F5344CB8AC3E}">
        <p14:creationId xmlns:p14="http://schemas.microsoft.com/office/powerpoint/2010/main" val="1182943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What’s is our Identity</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sz="3200" dirty="0" smtClean="0"/>
              <a:t>The location of my facility or facilities- do they operate in one city or cities, one county or counties... </a:t>
            </a:r>
          </a:p>
          <a:p>
            <a:pPr marL="0" indent="0">
              <a:buNone/>
            </a:pPr>
            <a:endParaRPr lang="en-US" sz="3200" dirty="0" smtClean="0"/>
          </a:p>
          <a:p>
            <a:r>
              <a:rPr lang="en-US" sz="3200" dirty="0" smtClean="0"/>
              <a:t>Employee accountability (work on station or in the field)</a:t>
            </a:r>
          </a:p>
          <a:p>
            <a:endParaRPr lang="en-US" sz="3200" dirty="0"/>
          </a:p>
          <a:p>
            <a:r>
              <a:rPr lang="en-US" sz="3200" smtClean="0"/>
              <a:t>Operation hours </a:t>
            </a:r>
            <a:endParaRPr lang="en-US" sz="3200" dirty="0" smtClean="0"/>
          </a:p>
          <a:p>
            <a:endParaRPr lang="en-US" sz="3200" dirty="0"/>
          </a:p>
          <a:p>
            <a:r>
              <a:rPr lang="en-US" sz="3200" dirty="0" smtClean="0"/>
              <a:t>How do we communicate (platforms)</a:t>
            </a:r>
          </a:p>
          <a:p>
            <a:endParaRPr lang="en-US" sz="3200" dirty="0"/>
          </a:p>
          <a:p>
            <a:r>
              <a:rPr lang="en-US" sz="3200" dirty="0" smtClean="0"/>
              <a:t>What is critical in continuing to operate during a declared event</a:t>
            </a:r>
          </a:p>
          <a:p>
            <a:endParaRPr lang="en-US" sz="3200" dirty="0" smtClean="0"/>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8057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tools do I currently have…</a:t>
            </a:r>
            <a:endParaRPr lang="en-US" dirty="0">
              <a:solidFill>
                <a:srgbClr val="0070C0"/>
              </a:solidFill>
            </a:endParaRPr>
          </a:p>
        </p:txBody>
      </p:sp>
      <p:sp>
        <p:nvSpPr>
          <p:cNvPr id="3" name="Content Placeholder 2"/>
          <p:cNvSpPr>
            <a:spLocks noGrp="1"/>
          </p:cNvSpPr>
          <p:nvPr>
            <p:ph idx="1"/>
          </p:nvPr>
        </p:nvSpPr>
        <p:spPr>
          <a:xfrm>
            <a:off x="838200" y="1490353"/>
            <a:ext cx="10515600" cy="4686610"/>
          </a:xfrm>
        </p:spPr>
        <p:txBody>
          <a:bodyPr>
            <a:normAutofit fontScale="70000" lnSpcReduction="20000"/>
          </a:bodyPr>
          <a:lstStyle/>
          <a:p>
            <a:r>
              <a:rPr lang="en-US" sz="3200" dirty="0" smtClean="0"/>
              <a:t>Do we have an existing </a:t>
            </a:r>
            <a:r>
              <a:rPr lang="en-US" sz="3200" i="1" dirty="0" smtClean="0">
                <a:solidFill>
                  <a:srgbClr val="FF0000"/>
                </a:solidFill>
              </a:rPr>
              <a:t>Emergency Operations Plan</a:t>
            </a:r>
          </a:p>
          <a:p>
            <a:pPr marL="0" indent="0">
              <a:buNone/>
            </a:pPr>
            <a:endParaRPr lang="en-US" sz="3200" dirty="0" smtClean="0"/>
          </a:p>
          <a:p>
            <a:r>
              <a:rPr lang="en-US" sz="3200" dirty="0" smtClean="0"/>
              <a:t>Does our organization have an </a:t>
            </a:r>
            <a:r>
              <a:rPr lang="en-US" sz="3200" i="1" dirty="0" smtClean="0">
                <a:solidFill>
                  <a:srgbClr val="FF0000"/>
                </a:solidFill>
              </a:rPr>
              <a:t>Emergency Action Plan(s) </a:t>
            </a:r>
          </a:p>
          <a:p>
            <a:endParaRPr lang="en-US" sz="3200" dirty="0"/>
          </a:p>
          <a:p>
            <a:r>
              <a:rPr lang="en-US" sz="3200" dirty="0" smtClean="0"/>
              <a:t>Does our organization have a </a:t>
            </a:r>
            <a:r>
              <a:rPr lang="en-US" sz="3200" i="1" dirty="0" smtClean="0">
                <a:solidFill>
                  <a:srgbClr val="FF0000"/>
                </a:solidFill>
              </a:rPr>
              <a:t>Mitigation Plan</a:t>
            </a:r>
          </a:p>
          <a:p>
            <a:pPr marL="0" indent="0">
              <a:buNone/>
            </a:pPr>
            <a:endParaRPr lang="en-US" sz="3200" dirty="0" smtClean="0"/>
          </a:p>
          <a:p>
            <a:r>
              <a:rPr lang="en-US" sz="3200" dirty="0" smtClean="0"/>
              <a:t>Does our organization have a </a:t>
            </a:r>
            <a:r>
              <a:rPr lang="en-US" sz="3200" i="1" dirty="0" smtClean="0">
                <a:solidFill>
                  <a:srgbClr val="FF0000"/>
                </a:solidFill>
              </a:rPr>
              <a:t>Continuity of Operations Plan</a:t>
            </a:r>
          </a:p>
          <a:p>
            <a:pPr marL="0" indent="0">
              <a:buNone/>
            </a:pPr>
            <a:endParaRPr lang="en-US" sz="3200" dirty="0" smtClean="0"/>
          </a:p>
          <a:p>
            <a:r>
              <a:rPr lang="en-US" sz="3200" dirty="0" smtClean="0"/>
              <a:t>Does our organization have a </a:t>
            </a:r>
            <a:r>
              <a:rPr lang="en-US" sz="3200" i="1" dirty="0" smtClean="0">
                <a:solidFill>
                  <a:srgbClr val="FF0000"/>
                </a:solidFill>
              </a:rPr>
              <a:t>Business Continuity Plan</a:t>
            </a:r>
          </a:p>
          <a:p>
            <a:endParaRPr lang="en-US" sz="3200" i="1" dirty="0">
              <a:solidFill>
                <a:srgbClr val="FF0000"/>
              </a:solidFill>
            </a:endParaRPr>
          </a:p>
          <a:p>
            <a:r>
              <a:rPr lang="en-US" sz="3200" i="1" dirty="0" smtClean="0"/>
              <a:t>Does our organization have a </a:t>
            </a:r>
            <a:r>
              <a:rPr lang="en-US" sz="3200" i="1" dirty="0" smtClean="0">
                <a:solidFill>
                  <a:srgbClr val="FF0000"/>
                </a:solidFill>
              </a:rPr>
              <a:t>Recovery Plan</a:t>
            </a:r>
          </a:p>
          <a:p>
            <a:pPr marL="0" indent="0">
              <a:buNone/>
            </a:pPr>
            <a:endParaRPr lang="en-US" sz="3200" dirty="0" smtClean="0"/>
          </a:p>
          <a:p>
            <a:r>
              <a:rPr lang="en-US" sz="3200" dirty="0" smtClean="0"/>
              <a:t>Do we have a </a:t>
            </a:r>
            <a:r>
              <a:rPr lang="en-US" sz="3200" i="1" dirty="0" smtClean="0">
                <a:solidFill>
                  <a:srgbClr val="0070C0"/>
                </a:solidFill>
              </a:rPr>
              <a:t>leader buy-in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6031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Where do I begin</a:t>
            </a:r>
            <a:endParaRPr lang="en-US" dirty="0">
              <a:solidFill>
                <a:srgbClr val="0070C0"/>
              </a:solidFill>
            </a:endParaRPr>
          </a:p>
        </p:txBody>
      </p:sp>
      <p:sp>
        <p:nvSpPr>
          <p:cNvPr id="3" name="Content Placeholder 2"/>
          <p:cNvSpPr>
            <a:spLocks noGrp="1"/>
          </p:cNvSpPr>
          <p:nvPr>
            <p:ph idx="1"/>
          </p:nvPr>
        </p:nvSpPr>
        <p:spPr/>
        <p:txBody>
          <a:bodyPr>
            <a:normAutofit fontScale="62500" lnSpcReduction="20000"/>
          </a:bodyPr>
          <a:lstStyle/>
          <a:p>
            <a:r>
              <a:rPr lang="en-US" dirty="0" smtClean="0"/>
              <a:t>Strategic, Operational and Tactical- know your planning space</a:t>
            </a:r>
          </a:p>
          <a:p>
            <a:pPr marL="0" indent="0">
              <a:buNone/>
            </a:pPr>
            <a:endParaRPr lang="en-US" dirty="0" smtClean="0"/>
          </a:p>
          <a:p>
            <a:r>
              <a:rPr lang="en-US" dirty="0" smtClean="0"/>
              <a:t>Get organization copies of your EOP, EAP’s, COOP, BCP, FOG’s, SOP’s, SOG’s and sift through to identify emergency processes</a:t>
            </a:r>
          </a:p>
          <a:p>
            <a:pPr marL="0" indent="0">
              <a:buNone/>
            </a:pPr>
            <a:endParaRPr lang="en-US" dirty="0" smtClean="0"/>
          </a:p>
          <a:p>
            <a:r>
              <a:rPr lang="en-US" dirty="0" smtClean="0"/>
              <a:t>Google other plans</a:t>
            </a:r>
            <a:r>
              <a:rPr lang="en-US" dirty="0"/>
              <a:t>, tools and templates </a:t>
            </a:r>
            <a:r>
              <a:rPr lang="en-US" dirty="0" smtClean="0"/>
              <a:t>that are </a:t>
            </a:r>
            <a:r>
              <a:rPr lang="en-US" dirty="0"/>
              <a:t>used </a:t>
            </a:r>
            <a:r>
              <a:rPr lang="en-US" dirty="0" smtClean="0"/>
              <a:t>within your discipline (local level) and look at the document construction, the verbiage and shape your document to fit your organization</a:t>
            </a:r>
          </a:p>
          <a:p>
            <a:endParaRPr lang="en-US" dirty="0" smtClean="0"/>
          </a:p>
          <a:p>
            <a:r>
              <a:rPr lang="en-US" dirty="0" smtClean="0"/>
              <a:t>If you find information or create a format…share them with your discipline</a:t>
            </a:r>
            <a:r>
              <a:rPr lang="en-US" dirty="0" smtClean="0">
                <a:solidFill>
                  <a:srgbClr val="FF0000"/>
                </a:solidFill>
              </a:rPr>
              <a:t>*</a:t>
            </a:r>
            <a:r>
              <a:rPr lang="en-US" dirty="0" smtClean="0"/>
              <a:t> (redact where necessary)</a:t>
            </a:r>
          </a:p>
          <a:p>
            <a:endParaRPr lang="en-US" dirty="0"/>
          </a:p>
          <a:p>
            <a:r>
              <a:rPr lang="en-US" dirty="0" smtClean="0"/>
              <a:t>Build relationships with those that have information relevant to your plan</a:t>
            </a:r>
          </a:p>
          <a:p>
            <a:pPr marL="0" indent="0">
              <a:buNone/>
            </a:pPr>
            <a:endParaRPr lang="en-US" dirty="0"/>
          </a:p>
          <a:p>
            <a:pPr marL="0" indent="0">
              <a:buNone/>
            </a:pPr>
            <a:endParaRPr lang="en-US" dirty="0" smtClean="0"/>
          </a:p>
          <a:p>
            <a:pPr marL="0" indent="0">
              <a:buNone/>
            </a:pPr>
            <a:r>
              <a:rPr lang="en-US" dirty="0" smtClean="0">
                <a:solidFill>
                  <a:srgbClr val="FF0000"/>
                </a:solidFill>
              </a:rPr>
              <a:t>* “Yes” you can cut and paste, beg, borrow, steal and plagiarize in most cases</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564997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55690" y="2015611"/>
            <a:ext cx="3528295" cy="2505999"/>
          </a:xfrm>
          <a:prstGeom prst="rect">
            <a:avLst/>
          </a:prstGeom>
          <a:ln w="76200">
            <a:solidFill>
              <a:schemeClr val="tx1"/>
            </a:solidFill>
          </a:ln>
        </p:spPr>
      </p:pic>
      <p:pic>
        <p:nvPicPr>
          <p:cNvPr id="5" name="Picture 4"/>
          <p:cNvPicPr>
            <a:picLocks noChangeAspect="1"/>
          </p:cNvPicPr>
          <p:nvPr/>
        </p:nvPicPr>
        <p:blipFill>
          <a:blip r:embed="rId3"/>
          <a:stretch>
            <a:fillRect/>
          </a:stretch>
        </p:blipFill>
        <p:spPr>
          <a:xfrm>
            <a:off x="8428705" y="1311723"/>
            <a:ext cx="2219632" cy="253755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798220" y="554503"/>
            <a:ext cx="3012750" cy="2347033"/>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6366800" y="4688862"/>
            <a:ext cx="2688300" cy="1608900"/>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9150977" y="3932904"/>
            <a:ext cx="2509682" cy="1511917"/>
          </a:xfrm>
          <a:prstGeom prst="rect">
            <a:avLst/>
          </a:prstGeom>
          <a:ln>
            <a:solidFill>
              <a:schemeClr val="tx1"/>
            </a:solidFill>
          </a:ln>
        </p:spPr>
      </p:pic>
      <p:sp>
        <p:nvSpPr>
          <p:cNvPr id="12" name="TextBox 11"/>
          <p:cNvSpPr txBox="1"/>
          <p:nvPr/>
        </p:nvSpPr>
        <p:spPr>
          <a:xfrm rot="1066574">
            <a:off x="4915711" y="1106327"/>
            <a:ext cx="2684207" cy="369332"/>
          </a:xfrm>
          <a:prstGeom prst="rect">
            <a:avLst/>
          </a:prstGeom>
          <a:noFill/>
        </p:spPr>
        <p:txBody>
          <a:bodyPr wrap="square" rtlCol="0">
            <a:spAutoFit/>
          </a:bodyPr>
          <a:lstStyle/>
          <a:p>
            <a:r>
              <a:rPr lang="en-US" dirty="0" smtClean="0"/>
              <a:t>Orange County, California</a:t>
            </a:r>
            <a:endParaRPr lang="en-US" dirty="0"/>
          </a:p>
        </p:txBody>
      </p:sp>
      <p:sp>
        <p:nvSpPr>
          <p:cNvPr id="13" name="TextBox 12"/>
          <p:cNvSpPr txBox="1"/>
          <p:nvPr/>
        </p:nvSpPr>
        <p:spPr>
          <a:xfrm rot="20769602">
            <a:off x="9150978" y="5928852"/>
            <a:ext cx="2411758" cy="369332"/>
          </a:xfrm>
          <a:prstGeom prst="rect">
            <a:avLst/>
          </a:prstGeom>
          <a:noFill/>
        </p:spPr>
        <p:txBody>
          <a:bodyPr wrap="square" rtlCol="0">
            <a:spAutoFit/>
          </a:bodyPr>
          <a:lstStyle/>
          <a:p>
            <a:r>
              <a:rPr lang="en-US" dirty="0" smtClean="0"/>
              <a:t>Pinellas County, Florida</a:t>
            </a:r>
            <a:endParaRPr lang="en-US" dirty="0"/>
          </a:p>
        </p:txBody>
      </p:sp>
      <p:sp>
        <p:nvSpPr>
          <p:cNvPr id="14" name="TextBox 13"/>
          <p:cNvSpPr txBox="1"/>
          <p:nvPr/>
        </p:nvSpPr>
        <p:spPr>
          <a:xfrm rot="20003489">
            <a:off x="3748652" y="5308646"/>
            <a:ext cx="2680464" cy="369332"/>
          </a:xfrm>
          <a:prstGeom prst="rect">
            <a:avLst/>
          </a:prstGeom>
          <a:noFill/>
        </p:spPr>
        <p:txBody>
          <a:bodyPr wrap="square" rtlCol="0">
            <a:spAutoFit/>
          </a:bodyPr>
          <a:lstStyle/>
          <a:p>
            <a:r>
              <a:rPr lang="en-US" dirty="0" smtClean="0"/>
              <a:t>Chatham County, Virginia</a:t>
            </a:r>
            <a:endParaRPr lang="en-US" dirty="0"/>
          </a:p>
        </p:txBody>
      </p:sp>
      <p:pic>
        <p:nvPicPr>
          <p:cNvPr id="15" name="Picture 14"/>
          <p:cNvPicPr>
            <a:picLocks noChangeAspect="1"/>
          </p:cNvPicPr>
          <p:nvPr/>
        </p:nvPicPr>
        <p:blipFill>
          <a:blip r:embed="rId7"/>
          <a:stretch>
            <a:fillRect/>
          </a:stretch>
        </p:blipFill>
        <p:spPr>
          <a:xfrm>
            <a:off x="563388" y="3179316"/>
            <a:ext cx="3244500" cy="3252400"/>
          </a:xfrm>
          <a:prstGeom prst="rect">
            <a:avLst/>
          </a:prstGeom>
          <a:ln>
            <a:solidFill>
              <a:schemeClr val="tx1"/>
            </a:solidFill>
          </a:ln>
        </p:spPr>
      </p:pic>
      <p:sp>
        <p:nvSpPr>
          <p:cNvPr id="16" name="TextBox 15"/>
          <p:cNvSpPr txBox="1"/>
          <p:nvPr/>
        </p:nvSpPr>
        <p:spPr>
          <a:xfrm>
            <a:off x="4011561" y="131687"/>
            <a:ext cx="3872424" cy="523220"/>
          </a:xfrm>
          <a:prstGeom prst="rect">
            <a:avLst/>
          </a:prstGeom>
          <a:noFill/>
          <a:ln w="76200">
            <a:solidFill>
              <a:srgbClr val="0070C0"/>
            </a:solidFill>
          </a:ln>
        </p:spPr>
        <p:txBody>
          <a:bodyPr wrap="square" rtlCol="0">
            <a:spAutoFit/>
          </a:bodyPr>
          <a:lstStyle/>
          <a:p>
            <a:r>
              <a:rPr lang="en-US" sz="2800" b="1" dirty="0" smtClean="0">
                <a:solidFill>
                  <a:srgbClr val="0070C0"/>
                </a:solidFill>
              </a:rPr>
              <a:t>Plans around the Nation </a:t>
            </a:r>
            <a:endParaRPr lang="en-US" sz="2800" b="1" dirty="0">
              <a:solidFill>
                <a:srgbClr val="0070C0"/>
              </a:solidFill>
            </a:endParaRPr>
          </a:p>
        </p:txBody>
      </p:sp>
    </p:spTree>
    <p:extLst>
      <p:ext uri="{BB962C8B-B14F-4D97-AF65-F5344CB8AC3E}">
        <p14:creationId xmlns:p14="http://schemas.microsoft.com/office/powerpoint/2010/main" val="161707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55690" y="2015611"/>
            <a:ext cx="3528295" cy="2505999"/>
          </a:xfrm>
          <a:prstGeom prst="rect">
            <a:avLst/>
          </a:prstGeom>
          <a:ln w="76200">
            <a:solidFill>
              <a:schemeClr val="tx1"/>
            </a:solidFill>
          </a:ln>
        </p:spPr>
      </p:pic>
      <p:sp>
        <p:nvSpPr>
          <p:cNvPr id="2" name="Rectangle 2"/>
          <p:cNvSpPr>
            <a:spLocks noChangeArrowheads="1"/>
          </p:cNvSpPr>
          <p:nvPr/>
        </p:nvSpPr>
        <p:spPr bwMode="auto">
          <a:xfrm>
            <a:off x="0" y="6784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Morrison County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Minnesota</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Emergency Operations Plan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 descr="logo"/>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25213" y="226663"/>
            <a:ext cx="1602658" cy="4500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9830618" y="186709"/>
            <a:ext cx="2123768" cy="2708887"/>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166056" y="1630124"/>
            <a:ext cx="2708731" cy="2022052"/>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8060866" y="3268610"/>
            <a:ext cx="3823875" cy="3333133"/>
          </a:xfrm>
          <a:prstGeom prst="rect">
            <a:avLst/>
          </a:prstGeom>
          <a:ln>
            <a:solidFill>
              <a:schemeClr val="tx1"/>
            </a:solidFill>
          </a:ln>
        </p:spPr>
      </p:pic>
      <p:pic>
        <p:nvPicPr>
          <p:cNvPr id="15" name="Picture 14"/>
          <p:cNvPicPr>
            <a:picLocks noChangeAspect="1"/>
          </p:cNvPicPr>
          <p:nvPr/>
        </p:nvPicPr>
        <p:blipFill>
          <a:blip r:embed="rId7"/>
          <a:stretch>
            <a:fillRect/>
          </a:stretch>
        </p:blipFill>
        <p:spPr>
          <a:xfrm>
            <a:off x="2625213" y="5054583"/>
            <a:ext cx="5602901" cy="1460419"/>
          </a:xfrm>
          <a:prstGeom prst="rect">
            <a:avLst/>
          </a:prstGeom>
          <a:ln>
            <a:solidFill>
              <a:schemeClr val="tx1"/>
            </a:solidFill>
          </a:ln>
        </p:spPr>
      </p:pic>
      <p:pic>
        <p:nvPicPr>
          <p:cNvPr id="16" name="Picture 15"/>
          <p:cNvPicPr>
            <a:picLocks noChangeAspect="1"/>
          </p:cNvPicPr>
          <p:nvPr/>
        </p:nvPicPr>
        <p:blipFill>
          <a:blip r:embed="rId8"/>
          <a:stretch>
            <a:fillRect/>
          </a:stretch>
        </p:blipFill>
        <p:spPr>
          <a:xfrm>
            <a:off x="7595570" y="344893"/>
            <a:ext cx="2025445" cy="2036633"/>
          </a:xfrm>
          <a:prstGeom prst="rect">
            <a:avLst/>
          </a:prstGeom>
          <a:ln>
            <a:solidFill>
              <a:schemeClr val="tx1"/>
            </a:solidFill>
          </a:ln>
        </p:spPr>
      </p:pic>
      <p:pic>
        <p:nvPicPr>
          <p:cNvPr id="17" name="Picture 16"/>
          <p:cNvPicPr>
            <a:picLocks noChangeAspect="1"/>
          </p:cNvPicPr>
          <p:nvPr/>
        </p:nvPicPr>
        <p:blipFill>
          <a:blip r:embed="rId9"/>
          <a:stretch>
            <a:fillRect/>
          </a:stretch>
        </p:blipFill>
        <p:spPr>
          <a:xfrm>
            <a:off x="2874787" y="4154974"/>
            <a:ext cx="2479725" cy="634333"/>
          </a:xfrm>
          <a:prstGeom prst="rect">
            <a:avLst/>
          </a:prstGeom>
          <a:ln>
            <a:solidFill>
              <a:schemeClr val="tx1"/>
            </a:solidFill>
          </a:ln>
        </p:spPr>
      </p:pic>
      <p:pic>
        <p:nvPicPr>
          <p:cNvPr id="18" name="Picture 17"/>
          <p:cNvPicPr>
            <a:picLocks noChangeAspect="1"/>
          </p:cNvPicPr>
          <p:nvPr/>
        </p:nvPicPr>
        <p:blipFill>
          <a:blip r:embed="rId10"/>
          <a:stretch>
            <a:fillRect/>
          </a:stretch>
        </p:blipFill>
        <p:spPr>
          <a:xfrm>
            <a:off x="3185352" y="1517352"/>
            <a:ext cx="2340675" cy="807333"/>
          </a:xfrm>
          <a:prstGeom prst="rect">
            <a:avLst/>
          </a:prstGeom>
          <a:ln>
            <a:solidFill>
              <a:schemeClr val="tx1"/>
            </a:solidFill>
          </a:ln>
        </p:spPr>
      </p:pic>
      <p:pic>
        <p:nvPicPr>
          <p:cNvPr id="19" name="Picture 18"/>
          <p:cNvPicPr>
            <a:picLocks noChangeAspect="1"/>
          </p:cNvPicPr>
          <p:nvPr/>
        </p:nvPicPr>
        <p:blipFill>
          <a:blip r:embed="rId11"/>
          <a:stretch>
            <a:fillRect/>
          </a:stretch>
        </p:blipFill>
        <p:spPr>
          <a:xfrm>
            <a:off x="218131" y="3861227"/>
            <a:ext cx="2318642" cy="2740516"/>
          </a:xfrm>
          <a:prstGeom prst="rect">
            <a:avLst/>
          </a:prstGeom>
          <a:ln>
            <a:solidFill>
              <a:schemeClr val="tx1"/>
            </a:solidFill>
          </a:ln>
        </p:spPr>
      </p:pic>
      <p:sp>
        <p:nvSpPr>
          <p:cNvPr id="21" name="TextBox 20"/>
          <p:cNvSpPr txBox="1"/>
          <p:nvPr/>
        </p:nvSpPr>
        <p:spPr>
          <a:xfrm>
            <a:off x="4437473" y="131687"/>
            <a:ext cx="2730243" cy="954107"/>
          </a:xfrm>
          <a:prstGeom prst="rect">
            <a:avLst/>
          </a:prstGeom>
          <a:noFill/>
          <a:ln w="76200">
            <a:solidFill>
              <a:srgbClr val="0070C0"/>
            </a:solidFill>
          </a:ln>
        </p:spPr>
        <p:txBody>
          <a:bodyPr wrap="square" rtlCol="0">
            <a:spAutoFit/>
          </a:bodyPr>
          <a:lstStyle/>
          <a:p>
            <a:pPr algn="ctr"/>
            <a:r>
              <a:rPr lang="en-US" sz="2800" b="1" dirty="0" smtClean="0">
                <a:solidFill>
                  <a:srgbClr val="0070C0"/>
                </a:solidFill>
              </a:rPr>
              <a:t>Plans around the Community </a:t>
            </a:r>
            <a:endParaRPr lang="en-US" sz="2800" b="1" dirty="0">
              <a:solidFill>
                <a:srgbClr val="0070C0"/>
              </a:solidFill>
            </a:endParaRPr>
          </a:p>
        </p:txBody>
      </p:sp>
    </p:spTree>
    <p:extLst>
      <p:ext uri="{BB962C8B-B14F-4D97-AF65-F5344CB8AC3E}">
        <p14:creationId xmlns:p14="http://schemas.microsoft.com/office/powerpoint/2010/main" val="64816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55690" y="2015611"/>
            <a:ext cx="3528295" cy="2505999"/>
          </a:xfrm>
          <a:prstGeom prst="rect">
            <a:avLst/>
          </a:prstGeom>
          <a:ln w="76200">
            <a:solidFill>
              <a:schemeClr val="tx1"/>
            </a:solidFill>
          </a:ln>
        </p:spPr>
      </p:pic>
      <p:sp>
        <p:nvSpPr>
          <p:cNvPr id="11" name="TextBox 10"/>
          <p:cNvSpPr txBox="1"/>
          <p:nvPr/>
        </p:nvSpPr>
        <p:spPr>
          <a:xfrm>
            <a:off x="2196765" y="151351"/>
            <a:ext cx="7846143" cy="523220"/>
          </a:xfrm>
          <a:prstGeom prst="rect">
            <a:avLst/>
          </a:prstGeom>
          <a:noFill/>
          <a:ln w="76200">
            <a:solidFill>
              <a:srgbClr val="0070C0"/>
            </a:solidFill>
          </a:ln>
        </p:spPr>
        <p:txBody>
          <a:bodyPr wrap="square" rtlCol="0">
            <a:spAutoFit/>
          </a:bodyPr>
          <a:lstStyle/>
          <a:p>
            <a:pPr algn="ctr"/>
            <a:r>
              <a:rPr lang="en-US" sz="2800" b="1" dirty="0" smtClean="0">
                <a:solidFill>
                  <a:srgbClr val="0070C0"/>
                </a:solidFill>
              </a:rPr>
              <a:t>Plan Collaboration with local Emergency Managers</a:t>
            </a:r>
            <a:endParaRPr lang="en-US" sz="2800" b="1" dirty="0">
              <a:solidFill>
                <a:srgbClr val="0070C0"/>
              </a:solidFill>
            </a:endParaRPr>
          </a:p>
        </p:txBody>
      </p:sp>
      <p:sp>
        <p:nvSpPr>
          <p:cNvPr id="2" name="Rectangle 1"/>
          <p:cNvSpPr/>
          <p:nvPr/>
        </p:nvSpPr>
        <p:spPr>
          <a:xfrm>
            <a:off x="737420" y="874053"/>
            <a:ext cx="3352800" cy="2003625"/>
          </a:xfrm>
          <a:prstGeom prst="rect">
            <a:avLst/>
          </a:prstGeom>
          <a:ln>
            <a:solidFill>
              <a:schemeClr val="tx1"/>
            </a:solidFill>
          </a:ln>
        </p:spPr>
        <p:txBody>
          <a:bodyPr wrap="square">
            <a:spAutoFit/>
          </a:bodyPr>
          <a:lstStyle/>
          <a:p>
            <a:pPr marR="0" lvl="0" algn="ctr">
              <a:lnSpc>
                <a:spcPct val="115000"/>
              </a:lnSpc>
              <a:spcBef>
                <a:spcPts val="0"/>
              </a:spcBef>
              <a:spcAft>
                <a:spcPts val="0"/>
              </a:spcAft>
            </a:pPr>
            <a:r>
              <a:rPr lang="en-US" b="1" dirty="0">
                <a:ea typeface="Calibri" panose="020F0502020204030204" pitchFamily="34" charset="0"/>
                <a:cs typeface="Calibri" panose="020F0502020204030204" pitchFamily="34" charset="0"/>
              </a:rPr>
              <a:t>Minneapolis Planning Group (East </a:t>
            </a:r>
            <a:r>
              <a:rPr lang="en-US" b="1" dirty="0" smtClean="0">
                <a:ea typeface="Calibri" panose="020F0502020204030204" pitchFamily="34" charset="0"/>
                <a:cs typeface="Calibri" panose="020F0502020204030204" pitchFamily="34" charset="0"/>
              </a:rPr>
              <a:t>Area)</a:t>
            </a:r>
            <a:endParaRPr lang="en-US" dirty="0" smtClean="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dirty="0" smtClean="0">
                <a:cs typeface="Calibri" panose="020F0502020204030204" pitchFamily="34" charset="0"/>
              </a:rPr>
              <a:t>Metro </a:t>
            </a:r>
            <a:r>
              <a:rPr lang="en-US" dirty="0">
                <a:cs typeface="Calibri" panose="020F0502020204030204" pitchFamily="34" charset="0"/>
              </a:rPr>
              <a:t>Transit, Minneapolis, Minneapolis Park Board, University of Minnesota </a:t>
            </a:r>
            <a:r>
              <a:rPr lang="en-US" dirty="0" smtClean="0">
                <a:cs typeface="Calibri" panose="020F0502020204030204" pitchFamily="34" charset="0"/>
              </a:rPr>
              <a:t>(</a:t>
            </a:r>
            <a:r>
              <a:rPr lang="en-US" dirty="0">
                <a:cs typeface="Calibri" panose="020F0502020204030204" pitchFamily="34" charset="0"/>
              </a:rPr>
              <a:t>Minneapolis Campus)</a:t>
            </a:r>
            <a:endParaRPr lang="en-US" dirty="0">
              <a:effectLst/>
            </a:endParaRPr>
          </a:p>
        </p:txBody>
      </p:sp>
      <p:sp>
        <p:nvSpPr>
          <p:cNvPr id="3" name="Rectangle 2"/>
          <p:cNvSpPr/>
          <p:nvPr/>
        </p:nvSpPr>
        <p:spPr>
          <a:xfrm>
            <a:off x="530942" y="4670717"/>
            <a:ext cx="6096000" cy="1984902"/>
          </a:xfrm>
          <a:prstGeom prst="rect">
            <a:avLst/>
          </a:prstGeom>
          <a:ln>
            <a:solidFill>
              <a:schemeClr val="tx1"/>
            </a:solidFill>
          </a:ln>
        </p:spPr>
        <p:txBody>
          <a:bodyPr>
            <a:spAutoFit/>
          </a:bodyPr>
          <a:lstStyle/>
          <a:p>
            <a:pPr marR="0" lvl="0" algn="ctr">
              <a:lnSpc>
                <a:spcPct val="115000"/>
              </a:lnSpc>
              <a:spcBef>
                <a:spcPts val="0"/>
              </a:spcBef>
              <a:spcAft>
                <a:spcPts val="0"/>
              </a:spcAft>
            </a:pPr>
            <a:r>
              <a:rPr lang="en-US" b="1" dirty="0">
                <a:ea typeface="Calibri" panose="020F0502020204030204" pitchFamily="34" charset="0"/>
                <a:cs typeface="Calibri" panose="020F0502020204030204" pitchFamily="34" charset="0"/>
              </a:rPr>
              <a:t>Lake Minnetonka Area Planning </a:t>
            </a:r>
            <a:r>
              <a:rPr lang="en-US" b="1" dirty="0" smtClean="0">
                <a:ea typeface="Calibri" panose="020F0502020204030204" pitchFamily="34" charset="0"/>
                <a:cs typeface="Calibri" panose="020F0502020204030204" pitchFamily="34" charset="0"/>
              </a:rPr>
              <a:t>Group</a:t>
            </a:r>
            <a:endParaRPr lang="en-US" dirty="0" smtClean="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dirty="0" smtClean="0">
                <a:cs typeface="Calibri" panose="020F0502020204030204" pitchFamily="34" charset="0"/>
              </a:rPr>
              <a:t>Corcoran</a:t>
            </a:r>
            <a:r>
              <a:rPr lang="en-US" dirty="0">
                <a:cs typeface="Calibri" panose="020F0502020204030204" pitchFamily="34" charset="0"/>
              </a:rPr>
              <a:t>, </a:t>
            </a:r>
            <a:r>
              <a:rPr lang="en-US" dirty="0" err="1">
                <a:cs typeface="Calibri" panose="020F0502020204030204" pitchFamily="34" charset="0"/>
              </a:rPr>
              <a:t>Deephaven</a:t>
            </a:r>
            <a:r>
              <a:rPr lang="en-US" dirty="0">
                <a:cs typeface="Calibri" panose="020F0502020204030204" pitchFamily="34" charset="0"/>
              </a:rPr>
              <a:t>, Excelsior, Greenfield, Greenwood, Independence, Long Lake, </a:t>
            </a:r>
            <a:r>
              <a:rPr lang="en-US" dirty="0" err="1">
                <a:cs typeface="Calibri" panose="020F0502020204030204" pitchFamily="34" charset="0"/>
              </a:rPr>
              <a:t>Loretto</a:t>
            </a:r>
            <a:r>
              <a:rPr lang="en-US" dirty="0">
                <a:cs typeface="Calibri" panose="020F0502020204030204" pitchFamily="34" charset="0"/>
              </a:rPr>
              <a:t>, Maple Plain, Medina, </a:t>
            </a:r>
            <a:r>
              <a:rPr lang="en-US" dirty="0" smtClean="0">
                <a:cs typeface="Calibri" panose="020F0502020204030204" pitchFamily="34" charset="0"/>
              </a:rPr>
              <a:t>Minnetonka Beach</a:t>
            </a:r>
            <a:r>
              <a:rPr lang="en-US" dirty="0">
                <a:cs typeface="Calibri" panose="020F0502020204030204" pitchFamily="34" charset="0"/>
              </a:rPr>
              <a:t>, </a:t>
            </a:r>
            <a:r>
              <a:rPr lang="en-US" dirty="0" err="1">
                <a:cs typeface="Calibri" panose="020F0502020204030204" pitchFamily="34" charset="0"/>
              </a:rPr>
              <a:t>Minnetrista</a:t>
            </a:r>
            <a:r>
              <a:rPr lang="en-US" dirty="0">
                <a:cs typeface="Calibri" panose="020F0502020204030204" pitchFamily="34" charset="0"/>
              </a:rPr>
              <a:t>, Mound, </a:t>
            </a:r>
            <a:r>
              <a:rPr lang="en-US" dirty="0" err="1">
                <a:cs typeface="Calibri" panose="020F0502020204030204" pitchFamily="34" charset="0"/>
              </a:rPr>
              <a:t>Orono</a:t>
            </a:r>
            <a:r>
              <a:rPr lang="en-US" dirty="0">
                <a:cs typeface="Calibri" panose="020F0502020204030204" pitchFamily="34" charset="0"/>
              </a:rPr>
              <a:t>,             Shorewood, Spring Park, St. </a:t>
            </a:r>
            <a:r>
              <a:rPr lang="en-US" dirty="0" err="1">
                <a:cs typeface="Calibri" panose="020F0502020204030204" pitchFamily="34" charset="0"/>
              </a:rPr>
              <a:t>Bonifacius</a:t>
            </a:r>
            <a:r>
              <a:rPr lang="en-US" dirty="0">
                <a:cs typeface="Calibri" panose="020F0502020204030204" pitchFamily="34" charset="0"/>
              </a:rPr>
              <a:t>, Tonka Bay, Wayzata, Woodland. </a:t>
            </a:r>
            <a:endParaRPr lang="en-US" dirty="0">
              <a:effectLst/>
            </a:endParaRPr>
          </a:p>
        </p:txBody>
      </p:sp>
      <p:sp>
        <p:nvSpPr>
          <p:cNvPr id="6" name="Rectangle 5"/>
          <p:cNvSpPr/>
          <p:nvPr/>
        </p:nvSpPr>
        <p:spPr>
          <a:xfrm>
            <a:off x="8436077" y="969523"/>
            <a:ext cx="3559277" cy="2303451"/>
          </a:xfrm>
          <a:prstGeom prst="rect">
            <a:avLst/>
          </a:prstGeom>
          <a:ln>
            <a:solidFill>
              <a:schemeClr val="tx1"/>
            </a:solidFill>
          </a:ln>
        </p:spPr>
        <p:txBody>
          <a:bodyPr wrap="square">
            <a:spAutoFit/>
          </a:bodyPr>
          <a:lstStyle/>
          <a:p>
            <a:pPr marR="0" lvl="0" algn="ctr">
              <a:lnSpc>
                <a:spcPct val="115000"/>
              </a:lnSpc>
              <a:spcBef>
                <a:spcPts val="0"/>
              </a:spcBef>
              <a:spcAft>
                <a:spcPts val="0"/>
              </a:spcAft>
            </a:pPr>
            <a:r>
              <a:rPr lang="en-US" b="1" dirty="0">
                <a:ea typeface="Calibri" panose="020F0502020204030204" pitchFamily="34" charset="0"/>
                <a:cs typeface="Calibri" panose="020F0502020204030204" pitchFamily="34" charset="0"/>
              </a:rPr>
              <a:t>North Suburban Area Emergency Planning </a:t>
            </a:r>
            <a:r>
              <a:rPr lang="en-US" b="1" dirty="0" smtClean="0">
                <a:ea typeface="Calibri" panose="020F0502020204030204" pitchFamily="34" charset="0"/>
                <a:cs typeface="Calibri" panose="020F0502020204030204" pitchFamily="34" charset="0"/>
              </a:rPr>
              <a:t>Group</a:t>
            </a:r>
            <a:endParaRPr lang="en-US" dirty="0" smtClean="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dirty="0" smtClean="0">
                <a:cs typeface="Calibri" panose="020F0502020204030204" pitchFamily="34" charset="0"/>
              </a:rPr>
              <a:t>Brooklyn </a:t>
            </a:r>
            <a:r>
              <a:rPr lang="en-US" dirty="0">
                <a:cs typeface="Calibri" panose="020F0502020204030204" pitchFamily="34" charset="0"/>
              </a:rPr>
              <a:t>Center, Brooklyn Park, Champlain, Crystal, Dayton, Golden Valley, Maple Grove, Medicine Lake, New Hope, Osseo, Plymouth, </a:t>
            </a:r>
            <a:r>
              <a:rPr lang="en-US" dirty="0" err="1">
                <a:cs typeface="Calibri" panose="020F0502020204030204" pitchFamily="34" charset="0"/>
              </a:rPr>
              <a:t>Robbinsdale</a:t>
            </a:r>
            <a:r>
              <a:rPr lang="en-US" dirty="0">
                <a:cs typeface="Calibri" panose="020F0502020204030204" pitchFamily="34" charset="0"/>
              </a:rPr>
              <a:t>, Rogers, St. Anthony</a:t>
            </a:r>
            <a:endParaRPr lang="en-US" dirty="0">
              <a:effectLst/>
            </a:endParaRPr>
          </a:p>
        </p:txBody>
      </p:sp>
      <p:sp>
        <p:nvSpPr>
          <p:cNvPr id="7" name="Rectangle 6"/>
          <p:cNvSpPr/>
          <p:nvPr/>
        </p:nvSpPr>
        <p:spPr>
          <a:xfrm>
            <a:off x="7883984" y="4780585"/>
            <a:ext cx="4111369" cy="1666354"/>
          </a:xfrm>
          <a:prstGeom prst="rect">
            <a:avLst/>
          </a:prstGeom>
          <a:ln>
            <a:solidFill>
              <a:schemeClr val="tx1"/>
            </a:solidFill>
          </a:ln>
        </p:spPr>
        <p:txBody>
          <a:bodyPr wrap="square">
            <a:spAutoFit/>
          </a:bodyPr>
          <a:lstStyle/>
          <a:p>
            <a:pPr marR="0" lvl="0">
              <a:lnSpc>
                <a:spcPct val="115000"/>
              </a:lnSpc>
              <a:spcBef>
                <a:spcPts val="0"/>
              </a:spcBef>
              <a:spcAft>
                <a:spcPts val="0"/>
              </a:spcAft>
            </a:pPr>
            <a:r>
              <a:rPr lang="en-US" b="1" dirty="0">
                <a:ea typeface="Calibri" panose="020F0502020204030204" pitchFamily="34" charset="0"/>
                <a:cs typeface="Calibri" panose="020F0502020204030204" pitchFamily="34" charset="0"/>
              </a:rPr>
              <a:t>South Area Emergency Planning Group</a:t>
            </a:r>
            <a:r>
              <a:rPr lang="en-US" dirty="0">
                <a:ea typeface="Calibri" panose="020F0502020204030204" pitchFamily="34" charset="0"/>
                <a:cs typeface="Calibri" panose="020F0502020204030204" pitchFamily="34" charset="0"/>
              </a:rPr>
              <a:t> </a:t>
            </a:r>
            <a:r>
              <a:rPr lang="en-US" spc="5" dirty="0">
                <a:ea typeface="Calibri" panose="020F0502020204030204" pitchFamily="34" charset="0"/>
                <a:cs typeface="Calibri" panose="020F0502020204030204" pitchFamily="34" charset="0"/>
              </a:rPr>
              <a:t> </a:t>
            </a:r>
            <a:r>
              <a:rPr lang="en-US" dirty="0" smtClean="0">
                <a:cs typeface="Calibri" panose="020F0502020204030204" pitchFamily="34" charset="0"/>
              </a:rPr>
              <a:t>Bloomington</a:t>
            </a:r>
            <a:r>
              <a:rPr lang="en-US" dirty="0">
                <a:cs typeface="Calibri" panose="020F0502020204030204" pitchFamily="34" charset="0"/>
              </a:rPr>
              <a:t>, Eden Prairie, Edina, Fort Snelling, Hopkins, Minnetonka, MSP International Airport, Richfield, St. Louis Park. </a:t>
            </a:r>
            <a:endParaRPr lang="en-US" dirty="0">
              <a:effectLst/>
            </a:endParaRPr>
          </a:p>
        </p:txBody>
      </p:sp>
      <p:sp>
        <p:nvSpPr>
          <p:cNvPr id="16" name="TextBox 15"/>
          <p:cNvSpPr txBox="1"/>
          <p:nvPr/>
        </p:nvSpPr>
        <p:spPr>
          <a:xfrm>
            <a:off x="1592826" y="3484913"/>
            <a:ext cx="1641987" cy="369332"/>
          </a:xfrm>
          <a:prstGeom prst="rect">
            <a:avLst/>
          </a:prstGeom>
          <a:noFill/>
        </p:spPr>
        <p:txBody>
          <a:bodyPr wrap="square" rtlCol="0">
            <a:spAutoFit/>
          </a:bodyPr>
          <a:lstStyle/>
          <a:p>
            <a:r>
              <a:rPr lang="en-US" dirty="0" smtClean="0">
                <a:solidFill>
                  <a:srgbClr val="FF0000"/>
                </a:solidFill>
              </a:rPr>
              <a:t>School Districts</a:t>
            </a:r>
            <a:endParaRPr lang="en-US" dirty="0">
              <a:solidFill>
                <a:srgbClr val="FF0000"/>
              </a:solidFill>
            </a:endParaRPr>
          </a:p>
        </p:txBody>
      </p:sp>
      <p:sp>
        <p:nvSpPr>
          <p:cNvPr id="17" name="TextBox 16"/>
          <p:cNvSpPr txBox="1"/>
          <p:nvPr/>
        </p:nvSpPr>
        <p:spPr>
          <a:xfrm>
            <a:off x="9393979" y="3854245"/>
            <a:ext cx="1297858" cy="369332"/>
          </a:xfrm>
          <a:prstGeom prst="rect">
            <a:avLst/>
          </a:prstGeom>
          <a:noFill/>
        </p:spPr>
        <p:txBody>
          <a:bodyPr wrap="square" rtlCol="0">
            <a:spAutoFit/>
          </a:bodyPr>
          <a:lstStyle/>
          <a:p>
            <a:r>
              <a:rPr lang="en-US" dirty="0">
                <a:solidFill>
                  <a:srgbClr val="FF0000"/>
                </a:solidFill>
              </a:rPr>
              <a:t>W</a:t>
            </a:r>
            <a:r>
              <a:rPr lang="en-US" dirty="0" smtClean="0">
                <a:solidFill>
                  <a:srgbClr val="FF0000"/>
                </a:solidFill>
              </a:rPr>
              <a:t>atersheds</a:t>
            </a:r>
            <a:endParaRPr lang="en-US" dirty="0">
              <a:solidFill>
                <a:srgbClr val="FF0000"/>
              </a:solidFill>
            </a:endParaRPr>
          </a:p>
        </p:txBody>
      </p:sp>
      <p:sp>
        <p:nvSpPr>
          <p:cNvPr id="18" name="TextBox 17"/>
          <p:cNvSpPr txBox="1"/>
          <p:nvPr/>
        </p:nvSpPr>
        <p:spPr>
          <a:xfrm>
            <a:off x="5211097" y="1170039"/>
            <a:ext cx="2202426" cy="369332"/>
          </a:xfrm>
          <a:prstGeom prst="rect">
            <a:avLst/>
          </a:prstGeom>
          <a:noFill/>
        </p:spPr>
        <p:txBody>
          <a:bodyPr wrap="square" rtlCol="0">
            <a:spAutoFit/>
          </a:bodyPr>
          <a:lstStyle/>
          <a:p>
            <a:r>
              <a:rPr lang="en-US" dirty="0" smtClean="0">
                <a:solidFill>
                  <a:srgbClr val="FF0000"/>
                </a:solidFill>
              </a:rPr>
              <a:t>County Departments</a:t>
            </a:r>
            <a:endParaRPr lang="en-US" dirty="0">
              <a:solidFill>
                <a:srgbClr val="FF0000"/>
              </a:solidFill>
            </a:endParaRPr>
          </a:p>
        </p:txBody>
      </p:sp>
      <p:sp>
        <p:nvSpPr>
          <p:cNvPr id="19" name="TextBox 18"/>
          <p:cNvSpPr txBox="1"/>
          <p:nvPr/>
        </p:nvSpPr>
        <p:spPr>
          <a:xfrm>
            <a:off x="6911335" y="5293836"/>
            <a:ext cx="1396181" cy="369332"/>
          </a:xfrm>
          <a:prstGeom prst="rect">
            <a:avLst/>
          </a:prstGeom>
          <a:noFill/>
        </p:spPr>
        <p:txBody>
          <a:bodyPr wrap="square" rtlCol="0">
            <a:spAutoFit/>
          </a:bodyPr>
          <a:lstStyle/>
          <a:p>
            <a:r>
              <a:rPr lang="en-US" dirty="0" smtClean="0">
                <a:solidFill>
                  <a:srgbClr val="FF0000"/>
                </a:solidFill>
              </a:rPr>
              <a:t>NGO’s</a:t>
            </a:r>
            <a:endParaRPr lang="en-US" dirty="0">
              <a:solidFill>
                <a:srgbClr val="FF0000"/>
              </a:solidFill>
            </a:endParaRPr>
          </a:p>
        </p:txBody>
      </p:sp>
    </p:spTree>
    <p:extLst>
      <p:ext uri="{BB962C8B-B14F-4D97-AF65-F5344CB8AC3E}">
        <p14:creationId xmlns:p14="http://schemas.microsoft.com/office/powerpoint/2010/main" val="2855767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932</Words>
  <Application>Microsoft Office PowerPoint</Application>
  <PresentationFormat>Widescreen</PresentationFormat>
  <Paragraphs>226</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Times New Roman</vt:lpstr>
      <vt:lpstr>Office Theme</vt:lpstr>
      <vt:lpstr>PowerPoint Presentation</vt:lpstr>
      <vt:lpstr>Emergency Support Functions</vt:lpstr>
      <vt:lpstr>Framework Understanding</vt:lpstr>
      <vt:lpstr>What’s is our Identity</vt:lpstr>
      <vt:lpstr>What tools do I currently have…</vt:lpstr>
      <vt:lpstr>Where do I begin</vt:lpstr>
      <vt:lpstr>PowerPoint Presentation</vt:lpstr>
      <vt:lpstr>PowerPoint Presentation</vt:lpstr>
      <vt:lpstr>PowerPoint Presentation</vt:lpstr>
      <vt:lpstr>Plan layout  (no right or wrong way as long as your team understands it and can exercise it)</vt:lpstr>
      <vt:lpstr>Base Plan ideas</vt:lpstr>
      <vt:lpstr>Functional Annex ideas</vt:lpstr>
      <vt:lpstr>Functional Annexes (continued)</vt:lpstr>
      <vt:lpstr>Support Annex (Internal) ideas</vt:lpstr>
      <vt:lpstr>Incident Annex ideas</vt:lpstr>
      <vt:lpstr>PowerPoint Presentation</vt:lpstr>
      <vt:lpstr>Bet you haven’t seen this before…</vt:lpstr>
      <vt:lpstr>  Capability 1. Foundation for Health Care and Medical Readiness  Objective 1: Establish and Operationalize a Health Care Coalition   Activity 1. Define Health Care Coalition Boundaries   Activity 2. Identify Health Care Coalition Members   Activity 3. Establish Health Care Coalition Governance  Objective 2: Identify Risk and Needs   Activity 1. Assess Hazard Vulnerabilities and Risks   Activity 2. Assess Regional Health Care Resources   Activity 3. Prioritize Resource Gaps and Mitigation Strategies   Activity 4. Assess Community Planning for Children, Pregnant Women, Seniors, Individuals with                                        Access and Functional Needs, Including People with Disabilities, and Others with Unique Needs   Activity 5. Assess and Identify Regulatory Compliance Requirements  Objective 3: Develop a Health Care Coalition Preparedness Plan  Objective 4: Train and Prepare the Health Care and Medical Workforce   Activity 1. Promote Role-Appropriate National Incident Management System Implementation   Activity 2. Educate and Train on Identified Preparedness and Response Gaps   Activity 3. Plan and Conduct Coordinated Exercises with Health Care Coalition Members and Other Response                                        Organizations   Activity 4. Align Exercises with Federal Standards and Facility Regulatory and Accreditation Requirements   Activity 5. Evaluate Exercises and Responses to Emergencies   Activity 6. Share Leading Practices and Lessons Learned  Objective 5: Ensure Preparedness is Sustainable   Activity 1. Promote the Value of Health Care and Medical Readiness   Activity 2. Engage Health Care Executives..    Activity 3. Engage Clinicians   Activity 4. Engage Community Leaders   Activity 5. Promote Sustainability of Health Care Coalitions    2017-2022 Health Care Preparedness and Response Capabilities NOV 2016 </vt:lpstr>
      <vt:lpstr>Capability 2. Health Care and Medical Response Coordination  Objective 1: Develop and Coordinate Health Care Organization and Health Care Coalition Response Plans   Activity 1. Develop a Health Care Organization Emergency Operations Plan   Activity 2. Develop a Health Care Coalition Response Plan  Objective 2: Utilize Information Sharing Procedures and Platforms   Activity 1. Develop Information Sharing Procedures   Activity 2. Identify Information Access and Data Protection Procedures   Activity 3. Utilize Communications Systems and Platforms  Objective 3: Coordinate Response Strategy, Resources, and Communications   Activity 1. Identify and Coordinate Resource Needs during an Emergency   Activity 2. Coordinate Incident Action Planning During an Emergency   Activity 3. Communicate with Health Care Providers, Non-Clinical Staff, Patients, and Visitors during an                     Emergency   Activity 4. Communicate with the Public during an Emergency </vt:lpstr>
      <vt:lpstr>                                 Capability 3. Continuity of Health Care Service Delivery  Objective 1: Identify Essential Functions for Health Care Delivery  Objective 2: Plan for Continuity of Operations   Activity 1. Develop a Health Care Organization Continuity of Operations Plan   Activity 2. Develop a Health Care Coalition Continuity of Operations Plan   Activity 3. Continue Administrative and Finance Functions   Activity 4. Plan for Health Care Organization Sheltering-in-Place  Objective 3: Maintain Access to Non-Personnel Resources during an Emergency   Activity 1. Assess Supply Chain Integrity   Activity 2. Assess and Address Equipment, Supply, and Pharmaceutical Requirements  Objective 4: Develop Strategies to Protect Health Care Information Systems and Networks  Objective 5: Protect Responders’ Safety and Health   Activity 1. Distribute Resources Required to Protect the Health Care Workforce   Activity 2. Train and Exercise to Promote Responders’ Safety and Health   Activity 3. Develop Health Care Worker Resilience  Objective 6: Plan for and Coordinate Health Care Evacuation and Relocation   Activity 1: Develop and Implement Evacuation and Relocation Plans   Activity 2. Develop and Implement Evacuation Transportation Plans  Objective 7: Coordinate Health Care Delivery System Recovery    Activity 1. Plan for Health Care Delivery System Recovery   Activity 2. Assess Health Care Delivery System Recovery after an Emergency   Activity 3. Facilitate Recovery Assistance and Implementation</vt:lpstr>
      <vt:lpstr>PowerPoint Presentation</vt:lpstr>
    </vt:vector>
  </TitlesOfParts>
  <Company>Hennepin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Capability 1. Foundation for Health Care and Medical Readiness  Objective 1: Establish and Operationalize a Health Care Coalition   Activity 1. Define Health Care Coalition Boundaries   Activity 2. Identify Health Care Coalition Members   Activity 3. Establish Health Care Coalition Governance  Objective 2: Identify Risk and Needs   Activity 1. Assess Hazard Vulnerabilities and Risks   Activity 2. Assess Regional Health Care Resources   Activity 3. Prioritize Resource Gaps and Mitigation Strategies   Activity 4. Assess Community Planning for Children, Pregnant Women, Seniors, Individuals with                   Access and Functional Needs, Including People with Disabilities, and Others with Unique Needs Activity 5. Assess and Identify Regulatory Compliance Requirements Objective 3: Develop a Health Care Coalition Preparedness Plan Objective 4: Train and Prepare the Health Care and Medical Workforce Activity 1. Promote Role-Appropriate National Incident Management System Implementation Activity 2. Educate and Train on Identified Preparedness and Response Gaps Activity 3. Plan and Conduct Coordinated Exercises with Health Care Coalition Members and Other Response Organizations Activity 4. Align Exercises with Federal Standards and Facility Regulatory and Accreditation Requirements Activity 5. Evaluate Exercises and Responses to Emergencies Activity 6. Share Leading Practices and Lessons Learned Objective 5: Ensure Preparedness is Sustainable Activity 1. Promote the Value of Health Care and Medical Readiness Activity 2. Engage Health Care Executives..  Activity 3. Engage Clinicians Activity 4. Engage Community Leaders Activity 5. Promote Sustainability of Health Care Coalitions </dc:title>
  <dc:creator>Bruce R Kelii</dc:creator>
  <cp:lastModifiedBy>Bruce R Kelii</cp:lastModifiedBy>
  <cp:revision>33</cp:revision>
  <cp:lastPrinted>2017-09-27T11:34:54Z</cp:lastPrinted>
  <dcterms:created xsi:type="dcterms:W3CDTF">2017-09-22T12:39:38Z</dcterms:created>
  <dcterms:modified xsi:type="dcterms:W3CDTF">2017-09-27T11:39:43Z</dcterms:modified>
</cp:coreProperties>
</file>