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54" r:id="rId1"/>
    <p:sldMasterId id="2147484190" r:id="rId2"/>
  </p:sldMasterIdLst>
  <p:notesMasterIdLst>
    <p:notesMasterId r:id="rId13"/>
  </p:notesMasterIdLst>
  <p:handoutMasterIdLst>
    <p:handoutMasterId r:id="rId14"/>
  </p:handoutMasterIdLst>
  <p:sldIdLst>
    <p:sldId id="548" r:id="rId3"/>
    <p:sldId id="680" r:id="rId4"/>
    <p:sldId id="683" r:id="rId5"/>
    <p:sldId id="677" r:id="rId6"/>
    <p:sldId id="681" r:id="rId7"/>
    <p:sldId id="684" r:id="rId8"/>
    <p:sldId id="682" r:id="rId9"/>
    <p:sldId id="685" r:id="rId10"/>
    <p:sldId id="679" r:id="rId11"/>
    <p:sldId id="642" r:id="rId12"/>
  </p:sldIdLst>
  <p:sldSz cx="9144000" cy="6858000" type="screen4x3"/>
  <p:notesSz cx="7099300" cy="93853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96"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96"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96"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96"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2233" autoAdjust="0"/>
  </p:normalViewPr>
  <p:slideViewPr>
    <p:cSldViewPr>
      <p:cViewPr varScale="1">
        <p:scale>
          <a:sx n="69" d="100"/>
          <a:sy n="69" d="100"/>
        </p:scale>
        <p:origin x="1196"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6" d="100"/>
          <a:sy n="86" d="100"/>
        </p:scale>
        <p:origin x="-2460" y="-78"/>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1" y="0"/>
            <a:ext cx="3077006" cy="469586"/>
          </a:xfrm>
          <a:prstGeom prst="rect">
            <a:avLst/>
          </a:prstGeom>
          <a:noFill/>
          <a:ln>
            <a:noFill/>
          </a:ln>
          <a:effectLst/>
          <a:extLst/>
        </p:spPr>
        <p:txBody>
          <a:bodyPr vert="horz" wrap="square" lIns="92437" tIns="46218" rIns="92437" bIns="46218" numCol="1" anchor="t" anchorCtr="0" compatLnSpc="1">
            <a:prstTxWarp prst="textNoShape">
              <a:avLst/>
            </a:prstTxWarp>
          </a:bodyPr>
          <a:lstStyle>
            <a:lvl1pPr eaLnBrk="0" hangingPunct="0">
              <a:defRPr sz="1200">
                <a:latin typeface="Arial" pitchFamily="34" charset="0"/>
                <a:ea typeface="ＭＳ Ｐゴシック" charset="-128"/>
                <a:cs typeface="+mn-cs"/>
              </a:defRPr>
            </a:lvl1pPr>
          </a:lstStyle>
          <a:p>
            <a:pPr>
              <a:defRPr/>
            </a:pPr>
            <a:endParaRPr lang="en-US"/>
          </a:p>
        </p:txBody>
      </p:sp>
      <p:sp>
        <p:nvSpPr>
          <p:cNvPr id="159747" name="Rectangle 3"/>
          <p:cNvSpPr>
            <a:spLocks noGrp="1" noChangeArrowheads="1"/>
          </p:cNvSpPr>
          <p:nvPr>
            <p:ph type="dt" sz="quarter" idx="1"/>
          </p:nvPr>
        </p:nvSpPr>
        <p:spPr bwMode="auto">
          <a:xfrm>
            <a:off x="4020687" y="0"/>
            <a:ext cx="3077006" cy="469586"/>
          </a:xfrm>
          <a:prstGeom prst="rect">
            <a:avLst/>
          </a:prstGeom>
          <a:noFill/>
          <a:ln>
            <a:noFill/>
          </a:ln>
          <a:effectLst/>
          <a:extLst/>
        </p:spPr>
        <p:txBody>
          <a:bodyPr vert="horz" wrap="square" lIns="92437" tIns="46218" rIns="92437" bIns="46218" numCol="1" anchor="t" anchorCtr="0" compatLnSpc="1">
            <a:prstTxWarp prst="textNoShape">
              <a:avLst/>
            </a:prstTxWarp>
          </a:bodyPr>
          <a:lstStyle>
            <a:lvl1pPr algn="r" eaLnBrk="0" hangingPunct="0">
              <a:defRPr sz="1200">
                <a:latin typeface="Arial" pitchFamily="34" charset="0"/>
                <a:ea typeface="ＭＳ Ｐゴシック" charset="-128"/>
                <a:cs typeface="+mn-cs"/>
              </a:defRPr>
            </a:lvl1pPr>
          </a:lstStyle>
          <a:p>
            <a:pPr>
              <a:defRPr/>
            </a:pPr>
            <a:fld id="{7245663F-4F14-41B4-AC43-697A387E5D28}" type="datetimeFigureOut">
              <a:rPr lang="en-US"/>
              <a:pPr>
                <a:defRPr/>
              </a:pPr>
              <a:t>9/27/2017</a:t>
            </a:fld>
            <a:endParaRPr lang="en-US"/>
          </a:p>
        </p:txBody>
      </p:sp>
      <p:sp>
        <p:nvSpPr>
          <p:cNvPr id="159748" name="Rectangle 4"/>
          <p:cNvSpPr>
            <a:spLocks noGrp="1" noChangeArrowheads="1"/>
          </p:cNvSpPr>
          <p:nvPr>
            <p:ph type="ftr" sz="quarter" idx="2"/>
          </p:nvPr>
        </p:nvSpPr>
        <p:spPr bwMode="auto">
          <a:xfrm>
            <a:off x="1" y="8914112"/>
            <a:ext cx="3077006" cy="469586"/>
          </a:xfrm>
          <a:prstGeom prst="rect">
            <a:avLst/>
          </a:prstGeom>
          <a:noFill/>
          <a:ln>
            <a:noFill/>
          </a:ln>
          <a:effectLst/>
          <a:extLst/>
        </p:spPr>
        <p:txBody>
          <a:bodyPr vert="horz" wrap="square" lIns="92437" tIns="46218" rIns="92437" bIns="46218" numCol="1" anchor="b" anchorCtr="0" compatLnSpc="1">
            <a:prstTxWarp prst="textNoShape">
              <a:avLst/>
            </a:prstTxWarp>
          </a:bodyPr>
          <a:lstStyle>
            <a:lvl1pPr eaLnBrk="0" hangingPunct="0">
              <a:defRPr sz="1200">
                <a:latin typeface="Arial" pitchFamily="34" charset="0"/>
                <a:ea typeface="ＭＳ Ｐゴシック" charset="-128"/>
                <a:cs typeface="+mn-cs"/>
              </a:defRPr>
            </a:lvl1pPr>
          </a:lstStyle>
          <a:p>
            <a:pPr>
              <a:defRPr/>
            </a:pPr>
            <a:endParaRPr lang="en-US"/>
          </a:p>
        </p:txBody>
      </p:sp>
      <p:sp>
        <p:nvSpPr>
          <p:cNvPr id="159749" name="Rectangle 5"/>
          <p:cNvSpPr>
            <a:spLocks noGrp="1" noChangeArrowheads="1"/>
          </p:cNvSpPr>
          <p:nvPr>
            <p:ph type="sldNum" sz="quarter" idx="3"/>
          </p:nvPr>
        </p:nvSpPr>
        <p:spPr bwMode="auto">
          <a:xfrm>
            <a:off x="4020687" y="8914112"/>
            <a:ext cx="3077006" cy="469586"/>
          </a:xfrm>
          <a:prstGeom prst="rect">
            <a:avLst/>
          </a:prstGeom>
          <a:noFill/>
          <a:ln>
            <a:noFill/>
          </a:ln>
          <a:effectLst/>
          <a:extLst/>
        </p:spPr>
        <p:txBody>
          <a:bodyPr vert="horz" wrap="square" lIns="92437" tIns="46218" rIns="92437" bIns="46218" numCol="1" anchor="b" anchorCtr="0" compatLnSpc="1">
            <a:prstTxWarp prst="textNoShape">
              <a:avLst/>
            </a:prstTxWarp>
          </a:bodyPr>
          <a:lstStyle>
            <a:lvl1pPr algn="r" eaLnBrk="0" hangingPunct="0">
              <a:defRPr sz="1200">
                <a:latin typeface="Arial" pitchFamily="34" charset="0"/>
                <a:ea typeface="ＭＳ Ｐゴシック" charset="-128"/>
                <a:cs typeface="+mn-cs"/>
              </a:defRPr>
            </a:lvl1pPr>
          </a:lstStyle>
          <a:p>
            <a:pPr>
              <a:defRPr/>
            </a:pPr>
            <a:fld id="{E943247F-DFA8-48A3-ABB4-B3773C81FD56}" type="slidenum">
              <a:rPr lang="en-US"/>
              <a:pPr>
                <a:defRPr/>
              </a:pPr>
              <a:t>‹#›</a:t>
            </a:fld>
            <a:endParaRPr lang="en-US"/>
          </a:p>
        </p:txBody>
      </p:sp>
    </p:spTree>
    <p:extLst>
      <p:ext uri="{BB962C8B-B14F-4D97-AF65-F5344CB8AC3E}">
        <p14:creationId xmlns:p14="http://schemas.microsoft.com/office/powerpoint/2010/main" val="71801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77006" cy="469586"/>
          </a:xfrm>
          <a:prstGeom prst="rect">
            <a:avLst/>
          </a:prstGeom>
          <a:noFill/>
          <a:ln>
            <a:noFill/>
          </a:ln>
          <a:extLst/>
        </p:spPr>
        <p:txBody>
          <a:bodyPr vert="horz" wrap="square" lIns="94193" tIns="47097" rIns="94193" bIns="47097" numCol="1" anchor="t" anchorCtr="0" compatLnSpc="1">
            <a:prstTxWarp prst="textNoShape">
              <a:avLst/>
            </a:prstTxWarp>
          </a:bodyPr>
          <a:lstStyle>
            <a:lvl1pPr defTabSz="942020" eaLnBrk="0" hangingPunct="0">
              <a:defRPr sz="1200">
                <a:latin typeface="Arial"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bwMode="auto">
          <a:xfrm>
            <a:off x="4020687" y="0"/>
            <a:ext cx="3077006" cy="469586"/>
          </a:xfrm>
          <a:prstGeom prst="rect">
            <a:avLst/>
          </a:prstGeom>
          <a:noFill/>
          <a:ln>
            <a:noFill/>
          </a:ln>
          <a:extLst/>
        </p:spPr>
        <p:txBody>
          <a:bodyPr vert="horz" wrap="square" lIns="94193" tIns="47097" rIns="94193" bIns="47097" numCol="1" anchor="t" anchorCtr="0" compatLnSpc="1">
            <a:prstTxWarp prst="textNoShape">
              <a:avLst/>
            </a:prstTxWarp>
          </a:bodyPr>
          <a:lstStyle>
            <a:lvl1pPr algn="r" defTabSz="942020" eaLnBrk="0" hangingPunct="0">
              <a:defRPr sz="1200">
                <a:latin typeface="Arial" pitchFamily="34" charset="0"/>
                <a:ea typeface="ＭＳ Ｐゴシック" charset="-128"/>
                <a:cs typeface="+mn-cs"/>
              </a:defRPr>
            </a:lvl1pPr>
          </a:lstStyle>
          <a:p>
            <a:pPr>
              <a:defRPr/>
            </a:pPr>
            <a:fld id="{5B0198D9-1A28-4DE2-9E41-9F99CAD6E7C8}" type="datetimeFigureOut">
              <a:rPr lang="en-US"/>
              <a:pPr>
                <a:defRPr/>
              </a:pPr>
              <a:t>9/27/2017</a:t>
            </a:fld>
            <a:endParaRPr lang="en-US"/>
          </a:p>
        </p:txBody>
      </p:sp>
      <p:sp>
        <p:nvSpPr>
          <p:cNvPr id="4" name="Slide Image Placeholder 3"/>
          <p:cNvSpPr>
            <a:spLocks noGrp="1" noRot="1" noChangeAspect="1"/>
          </p:cNvSpPr>
          <p:nvPr>
            <p:ph type="sldImg" idx="2"/>
          </p:nvPr>
        </p:nvSpPr>
        <p:spPr bwMode="auto">
          <a:xfrm>
            <a:off x="1203325" y="703263"/>
            <a:ext cx="4692650" cy="3519487"/>
          </a:xfrm>
          <a:prstGeom prst="rect">
            <a:avLst/>
          </a:prstGeom>
          <a:noFill/>
          <a:ln w="12700">
            <a:solidFill>
              <a:srgbClr val="000000"/>
            </a:solidFill>
            <a:miter lim="800000"/>
            <a:headEnd/>
            <a:tailEnd/>
          </a:ln>
          <a:extLst/>
        </p:spPr>
        <p:txBody>
          <a:bodyPr vert="horz" wrap="square" lIns="94193" tIns="47097" rIns="94193" bIns="47097"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710573" y="4458659"/>
            <a:ext cx="5678154" cy="4223065"/>
          </a:xfrm>
          <a:prstGeom prst="rect">
            <a:avLst/>
          </a:prstGeom>
          <a:noFill/>
          <a:ln>
            <a:noFill/>
          </a:ln>
          <a:extLst/>
        </p:spPr>
        <p:txBody>
          <a:bodyPr vert="horz" wrap="square" lIns="94193" tIns="47097" rIns="94193" bIns="470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1" y="8914112"/>
            <a:ext cx="3077006" cy="469586"/>
          </a:xfrm>
          <a:prstGeom prst="rect">
            <a:avLst/>
          </a:prstGeom>
          <a:noFill/>
          <a:ln>
            <a:noFill/>
          </a:ln>
          <a:extLst/>
        </p:spPr>
        <p:txBody>
          <a:bodyPr vert="horz" wrap="square" lIns="94193" tIns="47097" rIns="94193" bIns="47097" numCol="1" anchor="b" anchorCtr="0" compatLnSpc="1">
            <a:prstTxWarp prst="textNoShape">
              <a:avLst/>
            </a:prstTxWarp>
          </a:bodyPr>
          <a:lstStyle>
            <a:lvl1pPr defTabSz="942020" eaLnBrk="0" hangingPunct="0">
              <a:defRPr sz="1200">
                <a:latin typeface="Arial"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4020687" y="8914112"/>
            <a:ext cx="3077006" cy="469586"/>
          </a:xfrm>
          <a:prstGeom prst="rect">
            <a:avLst/>
          </a:prstGeom>
          <a:noFill/>
          <a:ln>
            <a:noFill/>
          </a:ln>
          <a:extLst/>
        </p:spPr>
        <p:txBody>
          <a:bodyPr vert="horz" wrap="square" lIns="94193" tIns="47097" rIns="94193" bIns="47097" numCol="1" anchor="b" anchorCtr="0" compatLnSpc="1">
            <a:prstTxWarp prst="textNoShape">
              <a:avLst/>
            </a:prstTxWarp>
          </a:bodyPr>
          <a:lstStyle>
            <a:lvl1pPr algn="r" defTabSz="942020" eaLnBrk="0" hangingPunct="0">
              <a:defRPr sz="1200">
                <a:latin typeface="Arial" pitchFamily="34" charset="0"/>
                <a:ea typeface="ＭＳ Ｐゴシック" charset="-128"/>
                <a:cs typeface="+mn-cs"/>
              </a:defRPr>
            </a:lvl1pPr>
          </a:lstStyle>
          <a:p>
            <a:pPr>
              <a:defRPr/>
            </a:pPr>
            <a:fld id="{486FDC03-F1F7-47EA-B73C-E6084EC475E2}" type="slidenum">
              <a:rPr lang="en-US"/>
              <a:pPr>
                <a:defRPr/>
              </a:pPr>
              <a:t>‹#›</a:t>
            </a:fld>
            <a:endParaRPr lang="en-US"/>
          </a:p>
        </p:txBody>
      </p:sp>
    </p:spTree>
    <p:extLst>
      <p:ext uri="{BB962C8B-B14F-4D97-AF65-F5344CB8AC3E}">
        <p14:creationId xmlns:p14="http://schemas.microsoft.com/office/powerpoint/2010/main" val="20034171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SharePoint site will be available to out side Emergency Management partners and researchers </a:t>
            </a:r>
            <a:endParaRPr lang="en-US" dirty="0"/>
          </a:p>
        </p:txBody>
      </p:sp>
      <p:sp>
        <p:nvSpPr>
          <p:cNvPr id="4" name="Slide Number Placeholder 3"/>
          <p:cNvSpPr>
            <a:spLocks noGrp="1"/>
          </p:cNvSpPr>
          <p:nvPr>
            <p:ph type="sldNum" sz="quarter" idx="10"/>
          </p:nvPr>
        </p:nvSpPr>
        <p:spPr/>
        <p:txBody>
          <a:bodyPr/>
          <a:lstStyle/>
          <a:p>
            <a:fld id="{DD960681-0DEB-482C-9185-03DEA7A653A5}" type="slidenum">
              <a:rPr lang="en-US" smtClean="0"/>
              <a:t>9</a:t>
            </a:fld>
            <a:endParaRPr lang="en-US" dirty="0"/>
          </a:p>
        </p:txBody>
      </p:sp>
    </p:spTree>
    <p:extLst>
      <p:ext uri="{BB962C8B-B14F-4D97-AF65-F5344CB8AC3E}">
        <p14:creationId xmlns:p14="http://schemas.microsoft.com/office/powerpoint/2010/main" val="2305313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C_EM_PPT_19x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04"/>
            <a:ext cx="9144000" cy="6864704"/>
          </a:xfrm>
          <a:prstGeom prst="rect">
            <a:avLst/>
          </a:prstGeom>
        </p:spPr>
      </p:pic>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82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87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82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C_EM_PPT_19x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04"/>
            <a:ext cx="9144000" cy="6864704"/>
          </a:xfrm>
          <a:prstGeom prst="rect">
            <a:avLst/>
          </a:prstGeom>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54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88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73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256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9" name="Slide Number Placeholder 8"/>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28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5" name="Slide Number Placeholder 4"/>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470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4" name="Slide Number Placeholder 3"/>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32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63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24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16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0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6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69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81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9" name="Slide Number Placeholder 8"/>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2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5" name="Slide Number Placeholder 4"/>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50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4" name="Slide Number Placeholder 3"/>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5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1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B6580-D41B-654A-812F-919A08E44C4C}" type="datetimeFigureOut">
              <a:rPr lang="en-US" smtClean="0">
                <a:solidFill>
                  <a:prstClr val="black">
                    <a:tint val="75000"/>
                  </a:prstClr>
                </a:solidFill>
              </a:rPr>
              <a:pPr/>
              <a:t>9/27/2017</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fld id="{8A6F6127-BD63-394A-8983-7FE9BFD5D1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3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C_EM_PPT_19x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704"/>
            <a:ext cx="9144000" cy="6864704"/>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b="0" i="0">
                <a:solidFill>
                  <a:schemeClr val="tx1">
                    <a:tint val="75000"/>
                  </a:schemeClr>
                </a:solidFill>
                <a:latin typeface="Arial"/>
                <a:cs typeface="Arial"/>
              </a:defRPr>
            </a:lvl1pPr>
          </a:lstStyle>
          <a:p>
            <a:pPr defTabSz="457200" fontAlgn="auto">
              <a:spcBef>
                <a:spcPts val="0"/>
              </a:spcBef>
              <a:spcAft>
                <a:spcPts val="0"/>
              </a:spcAft>
            </a:pPr>
            <a:fld id="{0D3B6580-D41B-654A-812F-919A08E44C4C}" type="datetimeFigureOut">
              <a:rPr lang="en-US" smtClean="0">
                <a:solidFill>
                  <a:prstClr val="black">
                    <a:tint val="75000"/>
                  </a:prstClr>
                </a:solidFill>
                <a:ea typeface="+mn-ea"/>
              </a:rPr>
              <a:pPr defTabSz="457200" fontAlgn="auto">
                <a:spcBef>
                  <a:spcPts val="0"/>
                </a:spcBef>
                <a:spcAft>
                  <a:spcPts val="0"/>
                </a:spcAft>
              </a:pPr>
              <a:t>9/27/2017</a:t>
            </a:fld>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6F6127-BD63-394A-8983-7FE9BFD5D191}"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221808394"/>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1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1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C_EM_PPT_19x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704"/>
            <a:ext cx="9144000" cy="6864704"/>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000" b="0" i="0">
                <a:solidFill>
                  <a:schemeClr val="tx1">
                    <a:tint val="75000"/>
                  </a:schemeClr>
                </a:solidFill>
                <a:latin typeface="Arial"/>
                <a:cs typeface="Arial"/>
              </a:defRPr>
            </a:lvl1pPr>
          </a:lstStyle>
          <a:p>
            <a:pPr defTabSz="457200" fontAlgn="auto">
              <a:spcBef>
                <a:spcPts val="0"/>
              </a:spcBef>
              <a:spcAft>
                <a:spcPts val="0"/>
              </a:spcAft>
            </a:pPr>
            <a:fld id="{0D3B6580-D41B-654A-812F-919A08E44C4C}" type="datetimeFigureOut">
              <a:rPr lang="en-US" smtClean="0">
                <a:solidFill>
                  <a:prstClr val="black">
                    <a:tint val="75000"/>
                  </a:prstClr>
                </a:solidFill>
                <a:ea typeface="+mn-ea"/>
              </a:rPr>
              <a:pPr defTabSz="457200" fontAlgn="auto">
                <a:spcBef>
                  <a:spcPts val="0"/>
                </a:spcBef>
                <a:spcAft>
                  <a:spcPts val="0"/>
                </a:spcAft>
              </a:pPr>
              <a:t>9/27/2017</a:t>
            </a:fld>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6F6127-BD63-394A-8983-7FE9BFD5D191}"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802100551"/>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1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1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1600"/>
            <a:ext cx="6381750" cy="1647487"/>
          </a:xfrm>
          <a:prstGeom prst="rect">
            <a:avLst/>
          </a:prstGeom>
        </p:spPr>
      </p:pic>
      <p:sp>
        <p:nvSpPr>
          <p:cNvPr id="4" name="Text Box 24"/>
          <p:cNvSpPr txBox="1">
            <a:spLocks noChangeArrowheads="1"/>
          </p:cNvSpPr>
          <p:nvPr/>
        </p:nvSpPr>
        <p:spPr bwMode="auto">
          <a:xfrm>
            <a:off x="2133600" y="3200400"/>
            <a:ext cx="5105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smtClean="0">
                <a:latin typeface="Tahoma" panose="020B0604030504040204" pitchFamily="34" charset="0"/>
                <a:ea typeface="Tahoma" panose="020B0604030504040204" pitchFamily="34" charset="0"/>
                <a:cs typeface="Tahoma" panose="020B0604030504040204" pitchFamily="34" charset="0"/>
              </a:rPr>
              <a:t>Risk Assessment</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7908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8786" y="2895600"/>
            <a:ext cx="6400800" cy="914400"/>
          </a:xfrm>
        </p:spPr>
        <p:txBody>
          <a:bodyPr>
            <a:normAutofit/>
          </a:bodyPr>
          <a:lstStyle/>
          <a:p>
            <a:r>
              <a:rPr lang="en-US" sz="3600" dirty="0" smtClean="0">
                <a:solidFill>
                  <a:schemeClr val="tx1"/>
                </a:solidFill>
                <a:latin typeface="+mj-lt"/>
              </a:rPr>
              <a:t>Bruce </a:t>
            </a:r>
            <a:r>
              <a:rPr lang="en-US" sz="3600" dirty="0" err="1" smtClean="0">
                <a:solidFill>
                  <a:schemeClr val="tx1"/>
                </a:solidFill>
                <a:latin typeface="+mj-lt"/>
              </a:rPr>
              <a:t>Kelii</a:t>
            </a:r>
            <a:endParaRPr lang="en-US" sz="3600" dirty="0" smtClean="0">
              <a:solidFill>
                <a:schemeClr val="tx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07258"/>
            <a:ext cx="6381750" cy="1647487"/>
          </a:xfrm>
          <a:prstGeom prst="rect">
            <a:avLst/>
          </a:prstGeom>
        </p:spPr>
      </p:pic>
    </p:spTree>
    <p:extLst>
      <p:ext uri="{BB962C8B-B14F-4D97-AF65-F5344CB8AC3E}">
        <p14:creationId xmlns:p14="http://schemas.microsoft.com/office/powerpoint/2010/main" val="2375131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p:txBody>
          <a:bodyPr>
            <a:normAutofit/>
          </a:bodyPr>
          <a:lstStyle/>
          <a:p>
            <a:r>
              <a:rPr lang="en-US" sz="4800" b="0" dirty="0" smtClean="0">
                <a:latin typeface="Arial" panose="020B0604020202020204" pitchFamily="34" charset="0"/>
                <a:ea typeface="Tahoma" panose="020B0604030504040204" pitchFamily="34" charset="0"/>
                <a:cs typeface="Arial" panose="020B0604020202020204" pitchFamily="34" charset="0"/>
              </a:rPr>
              <a:t>Risk </a:t>
            </a:r>
            <a:r>
              <a:rPr lang="en-US" sz="4800" b="0" dirty="0" smtClean="0">
                <a:latin typeface="Arial Black" panose="020B0A04020102020204" pitchFamily="34" charset="0"/>
                <a:ea typeface="Tahoma" panose="020B0604030504040204" pitchFamily="34" charset="0"/>
                <a:cs typeface="Arial" panose="020B0604020202020204" pitchFamily="34" charset="0"/>
              </a:rPr>
              <a:t>Assessment</a:t>
            </a:r>
            <a:r>
              <a:rPr lang="en-US" sz="4800" b="0" dirty="0" smtClean="0">
                <a:latin typeface="Arial" panose="020B0604020202020204" pitchFamily="34" charset="0"/>
                <a:ea typeface="Tahoma" panose="020B0604030504040204" pitchFamily="34" charset="0"/>
                <a:cs typeface="Arial" panose="020B0604020202020204" pitchFamily="34" charset="0"/>
              </a:rPr>
              <a:t> </a:t>
            </a:r>
            <a:endParaRPr lang="en-US" sz="4800" b="0" dirty="0">
              <a:latin typeface="Arial" panose="020B0604020202020204" pitchFamily="34" charset="0"/>
              <a:ea typeface="Tahoma" panose="020B060403050404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9"/>
            <a:ext cx="9144000" cy="4623325"/>
          </a:xfrm>
          <a:prstGeom prst="rect">
            <a:avLst/>
          </a:prstGeom>
        </p:spPr>
      </p:pic>
      <p:sp>
        <p:nvSpPr>
          <p:cNvPr id="5" name="Rectangle 4"/>
          <p:cNvSpPr/>
          <p:nvPr/>
        </p:nvSpPr>
        <p:spPr>
          <a:xfrm>
            <a:off x="152400" y="1524000"/>
            <a:ext cx="8534400" cy="1569660"/>
          </a:xfrm>
          <a:prstGeom prst="rect">
            <a:avLst/>
          </a:prstGeom>
        </p:spPr>
        <p:txBody>
          <a:bodyPr wrap="square">
            <a:spAutoFit/>
          </a:bodyPr>
          <a:lstStyle/>
          <a:p>
            <a:r>
              <a:rPr lang="en-US" i="1" dirty="0" smtClean="0"/>
              <a:t>Why is Risk Assessment important? </a:t>
            </a:r>
          </a:p>
          <a:p>
            <a:endParaRPr lang="en-US" i="1" dirty="0" smtClean="0"/>
          </a:p>
          <a:p>
            <a:r>
              <a:rPr lang="en-US" i="1" dirty="0" smtClean="0"/>
              <a:t>It answers the question, “What would happen if a hazard event occurred in our community?”</a:t>
            </a:r>
            <a:endParaRPr lang="en-US" i="1" dirty="0"/>
          </a:p>
        </p:txBody>
      </p:sp>
    </p:spTree>
    <p:extLst>
      <p:ext uri="{BB962C8B-B14F-4D97-AF65-F5344CB8AC3E}">
        <p14:creationId xmlns:p14="http://schemas.microsoft.com/office/powerpoint/2010/main" val="335380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0"/>
            <a:ext cx="8534400" cy="2308324"/>
          </a:xfrm>
          <a:prstGeom prst="rect">
            <a:avLst/>
          </a:prstGeom>
        </p:spPr>
        <p:txBody>
          <a:bodyPr wrap="square">
            <a:spAutoFit/>
          </a:bodyPr>
          <a:lstStyle/>
          <a:p>
            <a:r>
              <a:rPr lang="en-US" i="1" dirty="0" smtClean="0">
                <a:solidFill>
                  <a:srgbClr val="231F20"/>
                </a:solidFill>
                <a:latin typeface="NewBaskerville-Roman"/>
              </a:rPr>
              <a:t>What </a:t>
            </a:r>
            <a:r>
              <a:rPr lang="en-US" i="1" dirty="0" smtClean="0"/>
              <a:t>is </a:t>
            </a:r>
            <a:r>
              <a:rPr lang="en-US" i="1" dirty="0"/>
              <a:t>Risk </a:t>
            </a:r>
            <a:r>
              <a:rPr lang="en-US" i="1" dirty="0" smtClean="0"/>
              <a:t>Assessment? </a:t>
            </a:r>
            <a:endParaRPr lang="en-US" i="1" dirty="0"/>
          </a:p>
          <a:p>
            <a:endParaRPr lang="en-US" dirty="0" smtClean="0">
              <a:solidFill>
                <a:srgbClr val="231F20"/>
              </a:solidFill>
              <a:latin typeface="NewBaskerville-Roman"/>
            </a:endParaRPr>
          </a:p>
          <a:p>
            <a:r>
              <a:rPr lang="en-US" dirty="0" smtClean="0">
                <a:solidFill>
                  <a:srgbClr val="231F20"/>
                </a:solidFill>
                <a:latin typeface="NewBaskerville-Roman"/>
              </a:rPr>
              <a:t>Risk </a:t>
            </a:r>
            <a:r>
              <a:rPr lang="en-US" dirty="0">
                <a:solidFill>
                  <a:srgbClr val="231F20"/>
                </a:solidFill>
                <a:latin typeface="NewBaskerville-Roman"/>
              </a:rPr>
              <a:t>assessment is the process of measuring the </a:t>
            </a:r>
            <a:r>
              <a:rPr lang="en-US" dirty="0">
                <a:solidFill>
                  <a:srgbClr val="0070C0"/>
                </a:solidFill>
                <a:latin typeface="NewBaskerville-Roman"/>
              </a:rPr>
              <a:t>potential loss </a:t>
            </a:r>
            <a:r>
              <a:rPr lang="en-US" dirty="0" smtClean="0">
                <a:solidFill>
                  <a:srgbClr val="0070C0"/>
                </a:solidFill>
                <a:latin typeface="NewBaskerville-Roman"/>
              </a:rPr>
              <a:t>of life, personal injury, economic injury, and property damage</a:t>
            </a:r>
            <a:r>
              <a:rPr lang="en-US" dirty="0" smtClean="0">
                <a:solidFill>
                  <a:srgbClr val="231F20"/>
                </a:solidFill>
                <a:latin typeface="NewBaskerville-Roman"/>
              </a:rPr>
              <a:t> resulting from hazards by assessing the vulnerability of people, buildings, and infrastructure to hazards. </a:t>
            </a:r>
            <a:endParaRPr lang="en-US" dirty="0">
              <a:solidFill>
                <a:srgbClr val="231F20"/>
              </a:solidFill>
              <a:latin typeface="NewBaskerville-Roman"/>
            </a:endParaRPr>
          </a:p>
        </p:txBody>
      </p:sp>
      <p:sp>
        <p:nvSpPr>
          <p:cNvPr id="8" name="Title 2"/>
          <p:cNvSpPr>
            <a:spLocks noGrp="1"/>
          </p:cNvSpPr>
          <p:nvPr>
            <p:ph type="title"/>
          </p:nvPr>
        </p:nvSpPr>
        <p:spPr/>
        <p:txBody>
          <a:bodyPr>
            <a:normAutofit/>
          </a:bodyPr>
          <a:lstStyle/>
          <a:p>
            <a:r>
              <a:rPr lang="en-US" sz="4800" b="0" dirty="0" smtClean="0">
                <a:latin typeface="Arial" panose="020B0604020202020204" pitchFamily="34" charset="0"/>
                <a:ea typeface="Tahoma" panose="020B0604030504040204" pitchFamily="34" charset="0"/>
                <a:cs typeface="Arial" panose="020B0604020202020204" pitchFamily="34" charset="0"/>
              </a:rPr>
              <a:t>Risk </a:t>
            </a:r>
            <a:r>
              <a:rPr lang="en-US" sz="4800" b="0" dirty="0" smtClean="0">
                <a:latin typeface="Arial Black" panose="020B0A04020102020204" pitchFamily="34" charset="0"/>
                <a:ea typeface="Tahoma" panose="020B0604030504040204" pitchFamily="34" charset="0"/>
                <a:cs typeface="Arial" panose="020B0604020202020204" pitchFamily="34" charset="0"/>
              </a:rPr>
              <a:t>Assessment</a:t>
            </a:r>
            <a:r>
              <a:rPr lang="en-US" sz="4800" b="0" dirty="0" smtClean="0">
                <a:latin typeface="Arial" panose="020B0604020202020204" pitchFamily="34" charset="0"/>
                <a:ea typeface="Tahoma" panose="020B0604030504040204" pitchFamily="34" charset="0"/>
                <a:cs typeface="Arial" panose="020B0604020202020204" pitchFamily="34" charset="0"/>
              </a:rPr>
              <a:t> </a:t>
            </a:r>
            <a:endParaRPr lang="en-US" sz="4800" b="0" dirty="0">
              <a:latin typeface="Arial" panose="020B0604020202020204" pitchFamily="34" charset="0"/>
              <a:ea typeface="Tahoma" panose="020B060403050404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8685"/>
            <a:ext cx="3352800" cy="2095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938685"/>
            <a:ext cx="3232512" cy="211582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156" y="3938685"/>
            <a:ext cx="3379843" cy="2095501"/>
          </a:xfrm>
          <a:prstGeom prst="rect">
            <a:avLst/>
          </a:prstGeom>
        </p:spPr>
      </p:pic>
    </p:spTree>
    <p:extLst>
      <p:ext uri="{BB962C8B-B14F-4D97-AF65-F5344CB8AC3E}">
        <p14:creationId xmlns:p14="http://schemas.microsoft.com/office/powerpoint/2010/main" val="3465958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00760"/>
            <a:ext cx="9138920" cy="2677656"/>
          </a:xfrm>
          <a:prstGeom prst="rect">
            <a:avLst/>
          </a:prstGeom>
          <a:solidFill>
            <a:schemeClr val="bg2">
              <a:lumMod val="90000"/>
            </a:schemeClr>
          </a:solidFill>
        </p:spPr>
        <p:txBody>
          <a:bodyPr wrap="square" rtlCol="0">
            <a:spAutoFit/>
          </a:bodyPr>
          <a:lstStyle/>
          <a:p>
            <a:r>
              <a:rPr lang="en-US" dirty="0"/>
              <a:t>The four basic components of a risk assessment are: </a:t>
            </a:r>
            <a:endParaRPr lang="en-US" dirty="0" smtClean="0"/>
          </a:p>
          <a:p>
            <a:r>
              <a:rPr lang="en-US" dirty="0" smtClean="0"/>
              <a:t>1) Hazard </a:t>
            </a:r>
            <a:r>
              <a:rPr lang="en-US" dirty="0" smtClean="0">
                <a:solidFill>
                  <a:srgbClr val="0070C0"/>
                </a:solidFill>
              </a:rPr>
              <a:t>analysis</a:t>
            </a:r>
            <a:r>
              <a:rPr lang="en-US" dirty="0" smtClean="0"/>
              <a:t> </a:t>
            </a:r>
          </a:p>
          <a:p>
            <a:r>
              <a:rPr lang="en-US" dirty="0" smtClean="0"/>
              <a:t>2</a:t>
            </a:r>
            <a:r>
              <a:rPr lang="en-US" dirty="0"/>
              <a:t>) </a:t>
            </a:r>
            <a:r>
              <a:rPr lang="en-US" dirty="0" smtClean="0">
                <a:solidFill>
                  <a:srgbClr val="0070C0"/>
                </a:solidFill>
              </a:rPr>
              <a:t>Profiling</a:t>
            </a:r>
            <a:r>
              <a:rPr lang="en-US" dirty="0" smtClean="0"/>
              <a:t> </a:t>
            </a:r>
            <a:r>
              <a:rPr lang="en-US" dirty="0"/>
              <a:t>of hazard </a:t>
            </a:r>
            <a:r>
              <a:rPr lang="en-US" dirty="0" smtClean="0"/>
              <a:t>events</a:t>
            </a:r>
          </a:p>
          <a:p>
            <a:r>
              <a:rPr lang="en-US" dirty="0" smtClean="0"/>
              <a:t>3</a:t>
            </a:r>
            <a:r>
              <a:rPr lang="en-US" dirty="0"/>
              <a:t>) </a:t>
            </a:r>
            <a:r>
              <a:rPr lang="en-US" dirty="0" smtClean="0">
                <a:solidFill>
                  <a:srgbClr val="0070C0"/>
                </a:solidFill>
              </a:rPr>
              <a:t>Inventory</a:t>
            </a:r>
            <a:r>
              <a:rPr lang="en-US" dirty="0" smtClean="0"/>
              <a:t> </a:t>
            </a:r>
            <a:r>
              <a:rPr lang="en-US" dirty="0"/>
              <a:t>of </a:t>
            </a:r>
            <a:r>
              <a:rPr lang="en-US" dirty="0" smtClean="0"/>
              <a:t>assets </a:t>
            </a:r>
          </a:p>
          <a:p>
            <a:r>
              <a:rPr lang="en-US" dirty="0" smtClean="0"/>
              <a:t>4</a:t>
            </a:r>
            <a:r>
              <a:rPr lang="en-US" dirty="0"/>
              <a:t>) </a:t>
            </a:r>
            <a:r>
              <a:rPr lang="en-US" dirty="0" smtClean="0">
                <a:solidFill>
                  <a:srgbClr val="0070C0"/>
                </a:solidFill>
              </a:rPr>
              <a:t>Estimation </a:t>
            </a:r>
            <a:r>
              <a:rPr lang="en-US" dirty="0">
                <a:solidFill>
                  <a:srgbClr val="0070C0"/>
                </a:solidFill>
              </a:rPr>
              <a:t>of</a:t>
            </a:r>
            <a:r>
              <a:rPr lang="en-US" dirty="0"/>
              <a:t> potential human and economic </a:t>
            </a:r>
            <a:r>
              <a:rPr lang="en-US" dirty="0">
                <a:solidFill>
                  <a:srgbClr val="0070C0"/>
                </a:solidFill>
              </a:rPr>
              <a:t>losses</a:t>
            </a:r>
            <a:r>
              <a:rPr lang="en-US" dirty="0"/>
              <a:t> based on the exposure and vulnerability of people, buildings, and infrastructure.</a:t>
            </a:r>
          </a:p>
        </p:txBody>
      </p:sp>
      <p:sp>
        <p:nvSpPr>
          <p:cNvPr id="3" name="Title 2"/>
          <p:cNvSpPr>
            <a:spLocks noGrp="1"/>
          </p:cNvSpPr>
          <p:nvPr>
            <p:ph type="title"/>
          </p:nvPr>
        </p:nvSpPr>
        <p:spPr/>
        <p:txBody>
          <a:bodyPr>
            <a:normAutofit/>
          </a:bodyPr>
          <a:lstStyle/>
          <a:p>
            <a:r>
              <a:rPr lang="en-US" sz="4800" b="0" dirty="0" smtClean="0">
                <a:latin typeface="Arial" panose="020B0604020202020204" pitchFamily="34" charset="0"/>
                <a:ea typeface="Tahoma" panose="020B0604030504040204" pitchFamily="34" charset="0"/>
                <a:cs typeface="Arial" panose="020B0604020202020204" pitchFamily="34" charset="0"/>
              </a:rPr>
              <a:t>Risk </a:t>
            </a:r>
            <a:r>
              <a:rPr lang="en-US" sz="4800" b="0" dirty="0" smtClean="0">
                <a:latin typeface="Arial Black" panose="020B0A04020102020204" pitchFamily="34" charset="0"/>
                <a:ea typeface="Tahoma" panose="020B0604030504040204" pitchFamily="34" charset="0"/>
                <a:cs typeface="Arial" panose="020B0604020202020204" pitchFamily="34" charset="0"/>
              </a:rPr>
              <a:t>Assessment</a:t>
            </a:r>
            <a:r>
              <a:rPr lang="en-US" sz="4800" b="0" dirty="0" smtClean="0">
                <a:latin typeface="Arial" panose="020B0604020202020204" pitchFamily="34" charset="0"/>
                <a:ea typeface="Tahoma" panose="020B0604030504040204" pitchFamily="34" charset="0"/>
                <a:cs typeface="Arial" panose="020B0604020202020204" pitchFamily="34" charset="0"/>
              </a:rPr>
              <a:t> </a:t>
            </a:r>
            <a:endParaRPr lang="en-US" sz="4800" b="0" dirty="0">
              <a:latin typeface="Arial" panose="020B0604020202020204" pitchFamily="34" charset="0"/>
              <a:ea typeface="Tahoma" panose="020B0604030504040204" pitchFamily="34" charset="0"/>
              <a:cs typeface="Arial" panose="020B0604020202020204" pitchFamily="34" charset="0"/>
            </a:endParaRPr>
          </a:p>
        </p:txBody>
      </p:sp>
      <p:sp>
        <p:nvSpPr>
          <p:cNvPr id="8" name="TextBox 7"/>
          <p:cNvSpPr txBox="1"/>
          <p:nvPr/>
        </p:nvSpPr>
        <p:spPr>
          <a:xfrm>
            <a:off x="0" y="1146034"/>
            <a:ext cx="4876800" cy="584775"/>
          </a:xfrm>
          <a:prstGeom prst="rect">
            <a:avLst/>
          </a:prstGeom>
          <a:noFill/>
        </p:spPr>
        <p:txBody>
          <a:bodyPr wrap="square" rtlCol="0">
            <a:spAutoFit/>
          </a:bodyPr>
          <a:lstStyle/>
          <a:p>
            <a:r>
              <a:rPr lang="en-US" sz="3200" b="1" i="1" dirty="0" smtClean="0"/>
              <a:t>Four Basic Components</a:t>
            </a:r>
            <a:endParaRPr lang="en-US" sz="3200" b="1" i="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720" y="4478417"/>
            <a:ext cx="2362200" cy="15010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846" y="4478417"/>
            <a:ext cx="2626873" cy="150107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983" y="4478417"/>
            <a:ext cx="2255302" cy="150107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 y="4478417"/>
            <a:ext cx="1785323" cy="1501069"/>
          </a:xfrm>
          <a:prstGeom prst="rect">
            <a:avLst/>
          </a:prstGeom>
        </p:spPr>
      </p:pic>
    </p:spTree>
    <p:extLst>
      <p:ext uri="{BB962C8B-B14F-4D97-AF65-F5344CB8AC3E}">
        <p14:creationId xmlns:p14="http://schemas.microsoft.com/office/powerpoint/2010/main" val="3961696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2514600"/>
            <a:ext cx="9067800" cy="1569660"/>
          </a:xfrm>
          <a:prstGeom prst="rect">
            <a:avLst/>
          </a:prstGeom>
          <a:solidFill>
            <a:schemeClr val="bg2">
              <a:lumMod val="90000"/>
            </a:schemeClr>
          </a:solidFill>
        </p:spPr>
        <p:txBody>
          <a:bodyPr wrap="square" rtlCol="0">
            <a:spAutoFit/>
          </a:bodyPr>
          <a:lstStyle/>
          <a:p>
            <a:r>
              <a:rPr lang="en-US" dirty="0" smtClean="0"/>
              <a:t>The process by which hazards that threaten the community are </a:t>
            </a:r>
            <a:r>
              <a:rPr lang="en-US" dirty="0" smtClean="0">
                <a:solidFill>
                  <a:srgbClr val="0070C0"/>
                </a:solidFill>
              </a:rPr>
              <a:t>identified, researched, and ranked </a:t>
            </a:r>
            <a:r>
              <a:rPr lang="en-US" dirty="0" smtClean="0"/>
              <a:t>according to the risks they pose and the areas and infrastructure that are vulnerable to damage from an event involving hazards.</a:t>
            </a:r>
            <a:endParaRPr lang="en-US" dirty="0"/>
          </a:p>
        </p:txBody>
      </p:sp>
      <p:sp>
        <p:nvSpPr>
          <p:cNvPr id="3" name="Title 2"/>
          <p:cNvSpPr>
            <a:spLocks noGrp="1"/>
          </p:cNvSpPr>
          <p:nvPr>
            <p:ph type="title"/>
          </p:nvPr>
        </p:nvSpPr>
        <p:spPr/>
        <p:txBody>
          <a:bodyPr>
            <a:normAutofit/>
          </a:bodyPr>
          <a:lstStyle/>
          <a:p>
            <a:r>
              <a:rPr lang="en-US" sz="4800" b="0" dirty="0" smtClean="0">
                <a:latin typeface="Tahoma" panose="020B0604030504040204" pitchFamily="34" charset="0"/>
                <a:ea typeface="Tahoma" panose="020B0604030504040204" pitchFamily="34" charset="0"/>
                <a:cs typeface="Tahoma" panose="020B0604030504040204" pitchFamily="34" charset="0"/>
              </a:rPr>
              <a:t>Risk Assessment </a:t>
            </a:r>
            <a:endParaRPr lang="en-US" sz="4800" b="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8100" y="1905000"/>
            <a:ext cx="4876800" cy="584775"/>
          </a:xfrm>
          <a:prstGeom prst="rect">
            <a:avLst/>
          </a:prstGeom>
          <a:noFill/>
        </p:spPr>
        <p:txBody>
          <a:bodyPr wrap="square" rtlCol="0">
            <a:spAutoFit/>
          </a:bodyPr>
          <a:lstStyle/>
          <a:p>
            <a:r>
              <a:rPr lang="en-US" sz="3200" b="1" i="1" dirty="0" smtClean="0"/>
              <a:t>1. Hazard Analysis</a:t>
            </a:r>
            <a:endParaRPr lang="en-US" sz="3200" b="1" i="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720" y="4478417"/>
            <a:ext cx="2362200" cy="15010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846" y="4478417"/>
            <a:ext cx="2626873" cy="150107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983" y="4478417"/>
            <a:ext cx="2255302" cy="150107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 y="4478417"/>
            <a:ext cx="1785323" cy="1501069"/>
          </a:xfrm>
          <a:prstGeom prst="rect">
            <a:avLst/>
          </a:prstGeom>
        </p:spPr>
      </p:pic>
    </p:spTree>
    <p:extLst>
      <p:ext uri="{BB962C8B-B14F-4D97-AF65-F5344CB8AC3E}">
        <p14:creationId xmlns:p14="http://schemas.microsoft.com/office/powerpoint/2010/main" val="4276166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0" dirty="0" smtClean="0">
                <a:latin typeface="Tahoma" panose="020B0604030504040204" pitchFamily="34" charset="0"/>
                <a:ea typeface="Tahoma" panose="020B0604030504040204" pitchFamily="34" charset="0"/>
                <a:cs typeface="Tahoma" panose="020B0604030504040204" pitchFamily="34" charset="0"/>
              </a:rPr>
              <a:t>Risk Assessment </a:t>
            </a:r>
            <a:endParaRPr lang="en-US" sz="4800" b="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8100" y="1905000"/>
            <a:ext cx="4876800" cy="584775"/>
          </a:xfrm>
          <a:prstGeom prst="rect">
            <a:avLst/>
          </a:prstGeom>
          <a:noFill/>
        </p:spPr>
        <p:txBody>
          <a:bodyPr wrap="square" rtlCol="0">
            <a:spAutoFit/>
          </a:bodyPr>
          <a:lstStyle/>
          <a:p>
            <a:r>
              <a:rPr lang="en-US" sz="3200" b="1" i="1" dirty="0" smtClean="0"/>
              <a:t>2. Hazard Profiling</a:t>
            </a:r>
            <a:endParaRPr lang="en-US" sz="3200" b="1" i="1" dirty="0"/>
          </a:p>
        </p:txBody>
      </p:sp>
      <p:sp>
        <p:nvSpPr>
          <p:cNvPr id="4" name="TextBox 3"/>
          <p:cNvSpPr txBox="1"/>
          <p:nvPr/>
        </p:nvSpPr>
        <p:spPr>
          <a:xfrm>
            <a:off x="2209800" y="3221463"/>
            <a:ext cx="4305300" cy="2585323"/>
          </a:xfrm>
          <a:prstGeom prst="rect">
            <a:avLst/>
          </a:prstGeom>
          <a:noFill/>
        </p:spPr>
        <p:txBody>
          <a:bodyPr wrap="square" rtlCol="0">
            <a:spAutoFit/>
          </a:bodyPr>
          <a:lstStyle/>
          <a:p>
            <a:r>
              <a:rPr lang="en-US" sz="1800" i="1" dirty="0" smtClean="0"/>
              <a:t>Definition</a:t>
            </a:r>
          </a:p>
          <a:p>
            <a:r>
              <a:rPr lang="en-US" sz="1800" i="1" dirty="0" smtClean="0"/>
              <a:t>Range of Magnitude </a:t>
            </a:r>
          </a:p>
          <a:p>
            <a:r>
              <a:rPr lang="en-US" sz="1800" i="1" dirty="0" smtClean="0"/>
              <a:t>Spectrum of Consequences</a:t>
            </a:r>
          </a:p>
          <a:p>
            <a:r>
              <a:rPr lang="en-US" sz="1800" i="1" dirty="0" smtClean="0"/>
              <a:t>Potential for Cascading Events</a:t>
            </a:r>
          </a:p>
          <a:p>
            <a:r>
              <a:rPr lang="en-US" sz="1800" i="1" dirty="0" smtClean="0"/>
              <a:t>Geographic Scope of Hazard</a:t>
            </a:r>
          </a:p>
          <a:p>
            <a:r>
              <a:rPr lang="en-US" sz="1800" i="1" dirty="0" smtClean="0"/>
              <a:t>Chronological Patterns</a:t>
            </a:r>
          </a:p>
          <a:p>
            <a:r>
              <a:rPr lang="en-US" sz="1800" i="1" dirty="0" smtClean="0"/>
              <a:t>Historical Data/Previous Occurrence</a:t>
            </a:r>
          </a:p>
          <a:p>
            <a:r>
              <a:rPr lang="en-US" sz="1800" i="1" dirty="0" smtClean="0"/>
              <a:t>Future Trends/Likelihood of Occurrence</a:t>
            </a:r>
          </a:p>
          <a:p>
            <a:r>
              <a:rPr lang="en-US" sz="1800" i="1" dirty="0" smtClean="0"/>
              <a:t>Indications, Alert &amp; Warning</a:t>
            </a:r>
            <a:endParaRPr lang="en-US" sz="1800" i="1" dirty="0"/>
          </a:p>
        </p:txBody>
      </p:sp>
      <p:sp>
        <p:nvSpPr>
          <p:cNvPr id="13" name="TextBox 12"/>
          <p:cNvSpPr txBox="1"/>
          <p:nvPr/>
        </p:nvSpPr>
        <p:spPr>
          <a:xfrm>
            <a:off x="6096000" y="3236703"/>
            <a:ext cx="3276600" cy="1477328"/>
          </a:xfrm>
          <a:prstGeom prst="rect">
            <a:avLst/>
          </a:prstGeom>
          <a:noFill/>
        </p:spPr>
        <p:txBody>
          <a:bodyPr wrap="square" rtlCol="0">
            <a:spAutoFit/>
          </a:bodyPr>
          <a:lstStyle/>
          <a:p>
            <a:r>
              <a:rPr lang="en-US" sz="1800" i="1" dirty="0" smtClean="0"/>
              <a:t>Critical Values &amp; Thresholds</a:t>
            </a:r>
          </a:p>
          <a:p>
            <a:r>
              <a:rPr lang="en-US" sz="1800" i="1" dirty="0" smtClean="0"/>
              <a:t>Prevention</a:t>
            </a:r>
          </a:p>
          <a:p>
            <a:r>
              <a:rPr lang="en-US" sz="1800" i="1" dirty="0" smtClean="0"/>
              <a:t>Mitigation</a:t>
            </a:r>
          </a:p>
          <a:p>
            <a:r>
              <a:rPr lang="en-US" sz="1800" i="1" dirty="0" smtClean="0"/>
              <a:t>Response</a:t>
            </a:r>
          </a:p>
          <a:p>
            <a:r>
              <a:rPr lang="en-US" sz="1800" i="1" dirty="0" smtClean="0"/>
              <a:t>Recovery </a:t>
            </a:r>
          </a:p>
        </p:txBody>
      </p:sp>
      <p:sp>
        <p:nvSpPr>
          <p:cNvPr id="5" name="TextBox 4"/>
          <p:cNvSpPr txBox="1"/>
          <p:nvPr/>
        </p:nvSpPr>
        <p:spPr>
          <a:xfrm>
            <a:off x="152400" y="3370190"/>
            <a:ext cx="2057400" cy="1200329"/>
          </a:xfrm>
          <a:prstGeom prst="rect">
            <a:avLst/>
          </a:prstGeom>
          <a:noFill/>
        </p:spPr>
        <p:txBody>
          <a:bodyPr wrap="square" rtlCol="0">
            <a:spAutoFit/>
          </a:bodyPr>
          <a:lstStyle/>
          <a:p>
            <a:r>
              <a:rPr lang="en-US" dirty="0" smtClean="0"/>
              <a:t>HCEM </a:t>
            </a:r>
          </a:p>
          <a:p>
            <a:r>
              <a:rPr lang="en-US" dirty="0" smtClean="0"/>
              <a:t>Hazard</a:t>
            </a:r>
          </a:p>
          <a:p>
            <a:r>
              <a:rPr lang="en-US" dirty="0" smtClean="0"/>
              <a:t>Assessment</a:t>
            </a:r>
            <a:endParaRPr lang="en-US" dirty="0"/>
          </a:p>
        </p:txBody>
      </p:sp>
      <p:sp>
        <p:nvSpPr>
          <p:cNvPr id="6" name="Right Arrow 5"/>
          <p:cNvSpPr/>
          <p:nvPr/>
        </p:nvSpPr>
        <p:spPr>
          <a:xfrm>
            <a:off x="304800" y="4570519"/>
            <a:ext cx="1600200" cy="54376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Callout 6"/>
          <p:cNvSpPr/>
          <p:nvPr/>
        </p:nvSpPr>
        <p:spPr>
          <a:xfrm>
            <a:off x="3810000" y="1176207"/>
            <a:ext cx="4876800" cy="204525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History, Characteristics, Trends, Past </a:t>
            </a:r>
            <a:r>
              <a:rPr lang="en-US" dirty="0"/>
              <a:t>D</a:t>
            </a:r>
            <a:r>
              <a:rPr lang="en-US" dirty="0" smtClean="0"/>
              <a:t>amage, Financial, Economic, Human Impacts</a:t>
            </a:r>
            <a:endParaRPr lang="en-US" dirty="0"/>
          </a:p>
        </p:txBody>
      </p:sp>
    </p:spTree>
    <p:extLst>
      <p:ext uri="{BB962C8B-B14F-4D97-AF65-F5344CB8AC3E}">
        <p14:creationId xmlns:p14="http://schemas.microsoft.com/office/powerpoint/2010/main" val="1363653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2514600"/>
            <a:ext cx="9067800" cy="1200329"/>
          </a:xfrm>
          <a:prstGeom prst="rect">
            <a:avLst/>
          </a:prstGeom>
          <a:solidFill>
            <a:schemeClr val="bg2">
              <a:lumMod val="90000"/>
            </a:schemeClr>
          </a:solidFill>
        </p:spPr>
        <p:txBody>
          <a:bodyPr wrap="square" rtlCol="0">
            <a:spAutoFit/>
          </a:bodyPr>
          <a:lstStyle/>
          <a:p>
            <a:r>
              <a:rPr lang="en-US" dirty="0" smtClean="0"/>
              <a:t>What assets (Infrastructure) will be affected by the hazard event and why are they important to the community. </a:t>
            </a:r>
            <a:r>
              <a:rPr lang="en-US" dirty="0" smtClean="0">
                <a:solidFill>
                  <a:srgbClr val="0070C0"/>
                </a:solidFill>
              </a:rPr>
              <a:t>Know what you have and know what you will need</a:t>
            </a:r>
            <a:endParaRPr lang="en-US" dirty="0">
              <a:solidFill>
                <a:srgbClr val="0070C0"/>
              </a:solidFill>
            </a:endParaRPr>
          </a:p>
        </p:txBody>
      </p:sp>
      <p:sp>
        <p:nvSpPr>
          <p:cNvPr id="3" name="Title 2"/>
          <p:cNvSpPr>
            <a:spLocks noGrp="1"/>
          </p:cNvSpPr>
          <p:nvPr>
            <p:ph type="title"/>
          </p:nvPr>
        </p:nvSpPr>
        <p:spPr/>
        <p:txBody>
          <a:bodyPr>
            <a:normAutofit/>
          </a:bodyPr>
          <a:lstStyle/>
          <a:p>
            <a:r>
              <a:rPr lang="en-US" sz="4800" b="0" dirty="0" smtClean="0">
                <a:latin typeface="Tahoma" panose="020B0604030504040204" pitchFamily="34" charset="0"/>
                <a:ea typeface="Tahoma" panose="020B0604030504040204" pitchFamily="34" charset="0"/>
                <a:cs typeface="Tahoma" panose="020B0604030504040204" pitchFamily="34" charset="0"/>
              </a:rPr>
              <a:t>Risk Assessment </a:t>
            </a:r>
            <a:endParaRPr lang="en-US" sz="4800" b="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8100" y="1905000"/>
            <a:ext cx="4876800" cy="584775"/>
          </a:xfrm>
          <a:prstGeom prst="rect">
            <a:avLst/>
          </a:prstGeom>
          <a:noFill/>
        </p:spPr>
        <p:txBody>
          <a:bodyPr wrap="square" rtlCol="0">
            <a:spAutoFit/>
          </a:bodyPr>
          <a:lstStyle/>
          <a:p>
            <a:r>
              <a:rPr lang="en-US" sz="3200" b="1" i="1" dirty="0" smtClean="0"/>
              <a:t>3. Inventorying Assets</a:t>
            </a:r>
            <a:endParaRPr lang="en-US" sz="3200" b="1"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3821032"/>
            <a:ext cx="2705100" cy="18048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810810"/>
            <a:ext cx="1650352" cy="17827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552" y="3801041"/>
            <a:ext cx="3708400" cy="180228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3919" y="3801042"/>
            <a:ext cx="2001981" cy="1805432"/>
          </a:xfrm>
          <a:prstGeom prst="rect">
            <a:avLst/>
          </a:prstGeom>
        </p:spPr>
      </p:pic>
    </p:spTree>
    <p:extLst>
      <p:ext uri="{BB962C8B-B14F-4D97-AF65-F5344CB8AC3E}">
        <p14:creationId xmlns:p14="http://schemas.microsoft.com/office/powerpoint/2010/main" val="88321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2282664"/>
            <a:ext cx="9067800" cy="1200329"/>
          </a:xfrm>
          <a:prstGeom prst="rect">
            <a:avLst/>
          </a:prstGeom>
          <a:solidFill>
            <a:schemeClr val="bg2">
              <a:lumMod val="90000"/>
            </a:schemeClr>
          </a:solidFill>
        </p:spPr>
        <p:txBody>
          <a:bodyPr wrap="square" rtlCol="0">
            <a:spAutoFit/>
          </a:bodyPr>
          <a:lstStyle/>
          <a:p>
            <a:r>
              <a:rPr lang="en-US" dirty="0" smtClean="0"/>
              <a:t>How </a:t>
            </a:r>
            <a:r>
              <a:rPr lang="en-US" dirty="0"/>
              <a:t>will </a:t>
            </a:r>
            <a:r>
              <a:rPr lang="en-US" dirty="0" smtClean="0"/>
              <a:t>your organizations </a:t>
            </a:r>
            <a:r>
              <a:rPr lang="en-US" dirty="0" smtClean="0">
                <a:solidFill>
                  <a:srgbClr val="0070C0"/>
                </a:solidFill>
              </a:rPr>
              <a:t>assets </a:t>
            </a:r>
            <a:r>
              <a:rPr lang="en-US" dirty="0">
                <a:solidFill>
                  <a:srgbClr val="0070C0"/>
                </a:solidFill>
              </a:rPr>
              <a:t>be affected </a:t>
            </a:r>
            <a:r>
              <a:rPr lang="en-US" dirty="0"/>
              <a:t>by the hazard event</a:t>
            </a:r>
            <a:r>
              <a:rPr lang="en-US" dirty="0" smtClean="0"/>
              <a:t>?  Economic loss</a:t>
            </a:r>
            <a:r>
              <a:rPr lang="en-US" dirty="0"/>
              <a:t>?</a:t>
            </a:r>
            <a:r>
              <a:rPr lang="en-US" dirty="0" smtClean="0"/>
              <a:t> Facility Cost? Man Hours? Service Provision?</a:t>
            </a:r>
            <a:endParaRPr lang="en-US" dirty="0"/>
          </a:p>
        </p:txBody>
      </p:sp>
      <p:sp>
        <p:nvSpPr>
          <p:cNvPr id="3" name="Title 2"/>
          <p:cNvSpPr>
            <a:spLocks noGrp="1"/>
          </p:cNvSpPr>
          <p:nvPr>
            <p:ph type="title"/>
          </p:nvPr>
        </p:nvSpPr>
        <p:spPr/>
        <p:txBody>
          <a:bodyPr>
            <a:normAutofit/>
          </a:bodyPr>
          <a:lstStyle/>
          <a:p>
            <a:r>
              <a:rPr lang="en-US" sz="4800" b="0" dirty="0" smtClean="0">
                <a:latin typeface="Tahoma" panose="020B0604030504040204" pitchFamily="34" charset="0"/>
                <a:ea typeface="Tahoma" panose="020B0604030504040204" pitchFamily="34" charset="0"/>
                <a:cs typeface="Tahoma" panose="020B0604030504040204" pitchFamily="34" charset="0"/>
              </a:rPr>
              <a:t>Risk Assessment </a:t>
            </a:r>
            <a:endParaRPr lang="en-US" sz="4800" b="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618" y="1600200"/>
            <a:ext cx="4876800" cy="584775"/>
          </a:xfrm>
          <a:prstGeom prst="rect">
            <a:avLst/>
          </a:prstGeom>
          <a:noFill/>
        </p:spPr>
        <p:txBody>
          <a:bodyPr wrap="square" rtlCol="0">
            <a:spAutoFit/>
          </a:bodyPr>
          <a:lstStyle/>
          <a:p>
            <a:r>
              <a:rPr lang="en-US" sz="3200" b="1" i="1" dirty="0" smtClean="0"/>
              <a:t>4. Estimation of Losses</a:t>
            </a:r>
            <a:endParaRPr lang="en-US" sz="32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8" y="3600590"/>
            <a:ext cx="3214213" cy="19620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781" y="3582117"/>
            <a:ext cx="2776496" cy="19804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581399"/>
            <a:ext cx="2971800" cy="1981200"/>
          </a:xfrm>
          <a:prstGeom prst="rect">
            <a:avLst/>
          </a:prstGeom>
        </p:spPr>
      </p:pic>
    </p:spTree>
    <p:extLst>
      <p:ext uri="{BB962C8B-B14F-4D97-AF65-F5344CB8AC3E}">
        <p14:creationId xmlns:p14="http://schemas.microsoft.com/office/powerpoint/2010/main" val="98343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3810000" y="685800"/>
            <a:ext cx="5277035" cy="1754326"/>
          </a:xfrm>
          <a:prstGeom prst="rect">
            <a:avLst/>
          </a:prstGeom>
          <a:noFill/>
        </p:spPr>
        <p:txBody>
          <a:bodyPr wrap="square" rtlCol="0">
            <a:spAutoFit/>
          </a:bodyPr>
          <a:lstStyle/>
          <a:p>
            <a:pPr algn="ctr"/>
            <a:r>
              <a:rPr lang="en-US" sz="3600" dirty="0" smtClean="0">
                <a:latin typeface="Arial" panose="020B0604020202020204" pitchFamily="34" charset="0"/>
                <a:ea typeface="Tahoma" panose="020B0604030504040204" pitchFamily="34" charset="0"/>
                <a:cs typeface="Arial" panose="020B0604020202020204" pitchFamily="34" charset="0"/>
              </a:rPr>
              <a:t>HCEM’s Regional </a:t>
            </a:r>
            <a:r>
              <a:rPr lang="en-US" sz="3600" dirty="0">
                <a:latin typeface="Arial" panose="020B0604020202020204" pitchFamily="34" charset="0"/>
                <a:ea typeface="Tahoma" panose="020B0604030504040204" pitchFamily="34" charset="0"/>
                <a:cs typeface="Arial" panose="020B0604020202020204" pitchFamily="34" charset="0"/>
              </a:rPr>
              <a:t>Disaster </a:t>
            </a:r>
          </a:p>
          <a:p>
            <a:pPr algn="ctr"/>
            <a:r>
              <a:rPr lang="en-US" sz="3600" dirty="0">
                <a:latin typeface="Arial Black" panose="020B0A04020102020204" pitchFamily="34" charset="0"/>
                <a:ea typeface="Tahoma" panose="020B0604030504040204" pitchFamily="34" charset="0"/>
                <a:cs typeface="Tahoma" panose="020B0604030504040204" pitchFamily="34" charset="0"/>
              </a:rPr>
              <a:t>Resource Database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24"/>
            <a:ext cx="3601704" cy="29298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27902"/>
            <a:ext cx="3601704" cy="2929878"/>
          </a:xfrm>
          <a:prstGeom prst="rect">
            <a:avLst/>
          </a:prstGeom>
        </p:spPr>
      </p:pic>
      <p:sp>
        <p:nvSpPr>
          <p:cNvPr id="8" name="TextBox 7"/>
          <p:cNvSpPr txBox="1"/>
          <p:nvPr/>
        </p:nvSpPr>
        <p:spPr>
          <a:xfrm>
            <a:off x="3886200" y="2819400"/>
            <a:ext cx="4876800" cy="3385542"/>
          </a:xfrm>
          <a:prstGeom prst="rect">
            <a:avLst/>
          </a:prstGeom>
          <a:noFill/>
        </p:spPr>
        <p:txBody>
          <a:bodyPr wrap="square" rtlCol="0">
            <a:spAutoFit/>
          </a:bodyPr>
          <a:lstStyle/>
          <a:p>
            <a:pPr algn="ctr"/>
            <a:r>
              <a:rPr lang="en-US" sz="1600" b="1" dirty="0" smtClean="0"/>
              <a:t>Mission</a:t>
            </a:r>
          </a:p>
          <a:p>
            <a:r>
              <a:rPr lang="en-US" sz="1600" i="1" dirty="0"/>
              <a:t>The Regional Research Disaster Database (R2D2) collection supports and serves the information needs of the Hennepin Emergency Management Community, as well as partners in allied emergency fields across the metropolitan Twin Cities and the State of Minnesota.  This mission is founded on the central importance of knowledge and information to the planning and practice of emergency management throughout all its phases and activities. Well-informed planning results in improved emergency response.</a:t>
            </a:r>
          </a:p>
          <a:p>
            <a:endParaRPr lang="en-US" dirty="0"/>
          </a:p>
        </p:txBody>
      </p:sp>
    </p:spTree>
    <p:extLst>
      <p:ext uri="{BB962C8B-B14F-4D97-AF65-F5344CB8AC3E}">
        <p14:creationId xmlns:p14="http://schemas.microsoft.com/office/powerpoint/2010/main" val="200712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M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EM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10413</TotalTime>
  <Words>398</Words>
  <Application>Microsoft Office PowerPoint</Application>
  <PresentationFormat>On-screen Show (4:3)</PresentationFormat>
  <Paragraphs>52</Paragraphs>
  <Slides>10</Slides>
  <Notes>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ＭＳ Ｐゴシック</vt:lpstr>
      <vt:lpstr>Arial</vt:lpstr>
      <vt:lpstr>Arial Black</vt:lpstr>
      <vt:lpstr>Calibri</vt:lpstr>
      <vt:lpstr>NewBaskerville-Roman</vt:lpstr>
      <vt:lpstr>Tahoma</vt:lpstr>
      <vt:lpstr>EM_template[1]</vt:lpstr>
      <vt:lpstr>3_EM_template[1]</vt:lpstr>
      <vt:lpstr>PowerPoint Presentation</vt:lpstr>
      <vt:lpstr>Risk Assessment </vt:lpstr>
      <vt:lpstr>Risk Assessment </vt:lpstr>
      <vt:lpstr>Risk Assessment </vt:lpstr>
      <vt:lpstr>Risk Assessment </vt:lpstr>
      <vt:lpstr>Risk Assessment </vt:lpstr>
      <vt:lpstr>Risk Assessment </vt:lpstr>
      <vt:lpstr>Risk Assessment </vt:lpstr>
      <vt:lpstr>PowerPoint Presentation</vt:lpstr>
      <vt:lpstr>PowerPoint Presentation</vt:lpstr>
    </vt:vector>
  </TitlesOfParts>
  <Company>Hennepin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Loucks</dc:creator>
  <cp:lastModifiedBy>Bruce R Kelii</cp:lastModifiedBy>
  <cp:revision>274</cp:revision>
  <cp:lastPrinted>2017-09-27T11:42:41Z</cp:lastPrinted>
  <dcterms:created xsi:type="dcterms:W3CDTF">2010-03-12T21:37:05Z</dcterms:created>
  <dcterms:modified xsi:type="dcterms:W3CDTF">2017-09-27T11:47:20Z</dcterms:modified>
</cp:coreProperties>
</file>