
<file path=[Content_Types].xml><?xml version="1.0" encoding="utf-8"?>
<Types xmlns="http://schemas.openxmlformats.org/package/2006/content-types">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handoutMasterIdLst>
    <p:handoutMasterId r:id="rId33"/>
  </p:handoutMasterIdLst>
  <p:sldIdLst>
    <p:sldId id="256" r:id="rId2"/>
    <p:sldId id="258" r:id="rId3"/>
    <p:sldId id="257" r:id="rId4"/>
    <p:sldId id="259" r:id="rId5"/>
    <p:sldId id="273" r:id="rId6"/>
    <p:sldId id="264" r:id="rId7"/>
    <p:sldId id="263" r:id="rId8"/>
    <p:sldId id="265" r:id="rId9"/>
    <p:sldId id="268" r:id="rId10"/>
    <p:sldId id="266" r:id="rId11"/>
    <p:sldId id="286" r:id="rId12"/>
    <p:sldId id="270" r:id="rId13"/>
    <p:sldId id="278" r:id="rId14"/>
    <p:sldId id="275" r:id="rId15"/>
    <p:sldId id="281" r:id="rId16"/>
    <p:sldId id="307" r:id="rId17"/>
    <p:sldId id="306" r:id="rId18"/>
    <p:sldId id="272" r:id="rId19"/>
    <p:sldId id="280" r:id="rId20"/>
    <p:sldId id="282" r:id="rId21"/>
    <p:sldId id="284" r:id="rId22"/>
    <p:sldId id="290" r:id="rId23"/>
    <p:sldId id="291" r:id="rId24"/>
    <p:sldId id="292" r:id="rId25"/>
    <p:sldId id="293" r:id="rId26"/>
    <p:sldId id="294" r:id="rId27"/>
    <p:sldId id="295" r:id="rId28"/>
    <p:sldId id="300" r:id="rId29"/>
    <p:sldId id="304" r:id="rId30"/>
    <p:sldId id="301" r:id="rId3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22" autoAdjust="0"/>
  </p:normalViewPr>
  <p:slideViewPr>
    <p:cSldViewPr>
      <p:cViewPr varScale="1">
        <p:scale>
          <a:sx n="98" d="100"/>
          <a:sy n="98" d="100"/>
        </p:scale>
        <p:origin x="66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e McGraw" userId="b2e44a800e75bfbe" providerId="Windows Live" clId="Web-{A2F9A7B8-DBB1-4D70-BACE-0F75F07E21B3}"/>
    <pc:docChg chg="addSld delSld">
      <pc:chgData name="Dave McGraw" userId="b2e44a800e75bfbe" providerId="Windows Live" clId="Web-{A2F9A7B8-DBB1-4D70-BACE-0F75F07E21B3}" dt="2019-02-22T18:34:22.147" v="3"/>
      <pc:docMkLst>
        <pc:docMk/>
      </pc:docMkLst>
      <pc:sldChg chg="del">
        <pc:chgData name="Dave McGraw" userId="b2e44a800e75bfbe" providerId="Windows Live" clId="Web-{A2F9A7B8-DBB1-4D70-BACE-0F75F07E21B3}" dt="2019-02-22T16:27:24.569" v="0"/>
        <pc:sldMkLst>
          <pc:docMk/>
          <pc:sldMk cId="3563600585" sldId="299"/>
        </pc:sldMkLst>
      </pc:sldChg>
      <pc:sldChg chg="del">
        <pc:chgData name="Dave McGraw" userId="b2e44a800e75bfbe" providerId="Windows Live" clId="Web-{A2F9A7B8-DBB1-4D70-BACE-0F75F07E21B3}" dt="2019-02-22T16:27:29.538" v="1"/>
        <pc:sldMkLst>
          <pc:docMk/>
          <pc:sldMk cId="1046701524" sldId="306"/>
        </pc:sldMkLst>
      </pc:sldChg>
      <pc:sldChg chg="add">
        <pc:chgData name="Dave McGraw" userId="b2e44a800e75bfbe" providerId="Windows Live" clId="Web-{A2F9A7B8-DBB1-4D70-BACE-0F75F07E21B3}" dt="2019-02-22T18:34:22.147" v="3"/>
        <pc:sldMkLst>
          <pc:docMk/>
          <pc:sldMk cId="3606843416" sldId="306"/>
        </pc:sldMkLst>
      </pc:sldChg>
      <pc:sldChg chg="del">
        <pc:chgData name="Dave McGraw" userId="b2e44a800e75bfbe" providerId="Windows Live" clId="Web-{A2F9A7B8-DBB1-4D70-BACE-0F75F07E21B3}" dt="2019-02-22T16:27:33.178" v="2"/>
        <pc:sldMkLst>
          <pc:docMk/>
          <pc:sldMk cId="1361909632" sldId="30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698" cy="481875"/>
          </a:xfrm>
          <a:prstGeom prst="rect">
            <a:avLst/>
          </a:prstGeom>
        </p:spPr>
        <p:txBody>
          <a:bodyPr vert="horz" lIns="95564" tIns="47782" rIns="95564" bIns="47782" rtlCol="0"/>
          <a:lstStyle>
            <a:lvl1pPr algn="l">
              <a:defRPr sz="1300"/>
            </a:lvl1pPr>
          </a:lstStyle>
          <a:p>
            <a:endParaRPr lang="en-US"/>
          </a:p>
        </p:txBody>
      </p:sp>
      <p:sp>
        <p:nvSpPr>
          <p:cNvPr id="3" name="Date Placeholder 2"/>
          <p:cNvSpPr>
            <a:spLocks noGrp="1"/>
          </p:cNvSpPr>
          <p:nvPr>
            <p:ph type="dt" sz="quarter" idx="1"/>
          </p:nvPr>
        </p:nvSpPr>
        <p:spPr>
          <a:xfrm>
            <a:off x="4143832" y="0"/>
            <a:ext cx="3169698" cy="481875"/>
          </a:xfrm>
          <a:prstGeom prst="rect">
            <a:avLst/>
          </a:prstGeom>
        </p:spPr>
        <p:txBody>
          <a:bodyPr vert="horz" lIns="95564" tIns="47782" rIns="95564" bIns="47782" rtlCol="0"/>
          <a:lstStyle>
            <a:lvl1pPr algn="r">
              <a:defRPr sz="1300"/>
            </a:lvl1pPr>
          </a:lstStyle>
          <a:p>
            <a:fld id="{A2F932FA-25E1-4073-8481-AB58E33872E7}" type="datetimeFigureOut">
              <a:rPr lang="en-US" smtClean="0"/>
              <a:t>12/19/2019</a:t>
            </a:fld>
            <a:endParaRPr lang="en-US"/>
          </a:p>
        </p:txBody>
      </p:sp>
      <p:sp>
        <p:nvSpPr>
          <p:cNvPr id="4" name="Footer Placeholder 3"/>
          <p:cNvSpPr>
            <a:spLocks noGrp="1"/>
          </p:cNvSpPr>
          <p:nvPr>
            <p:ph type="ftr" sz="quarter" idx="2"/>
          </p:nvPr>
        </p:nvSpPr>
        <p:spPr>
          <a:xfrm>
            <a:off x="0" y="9119325"/>
            <a:ext cx="3169698" cy="481875"/>
          </a:xfrm>
          <a:prstGeom prst="rect">
            <a:avLst/>
          </a:prstGeom>
        </p:spPr>
        <p:txBody>
          <a:bodyPr vert="horz" lIns="95564" tIns="47782" rIns="95564" bIns="47782" rtlCol="0" anchor="b"/>
          <a:lstStyle>
            <a:lvl1pPr algn="l">
              <a:defRPr sz="1300"/>
            </a:lvl1pPr>
          </a:lstStyle>
          <a:p>
            <a:endParaRPr lang="en-US"/>
          </a:p>
        </p:txBody>
      </p:sp>
      <p:sp>
        <p:nvSpPr>
          <p:cNvPr id="5" name="Slide Number Placeholder 4"/>
          <p:cNvSpPr>
            <a:spLocks noGrp="1"/>
          </p:cNvSpPr>
          <p:nvPr>
            <p:ph type="sldNum" sz="quarter" idx="3"/>
          </p:nvPr>
        </p:nvSpPr>
        <p:spPr>
          <a:xfrm>
            <a:off x="4143832" y="9119325"/>
            <a:ext cx="3169698" cy="481875"/>
          </a:xfrm>
          <a:prstGeom prst="rect">
            <a:avLst/>
          </a:prstGeom>
        </p:spPr>
        <p:txBody>
          <a:bodyPr vert="horz" lIns="95564" tIns="47782" rIns="95564" bIns="47782" rtlCol="0" anchor="b"/>
          <a:lstStyle>
            <a:lvl1pPr algn="r">
              <a:defRPr sz="1300"/>
            </a:lvl1pPr>
          </a:lstStyle>
          <a:p>
            <a:fld id="{E9900102-7332-4E53-A2EB-6DC28052A7ED}" type="slidenum">
              <a:rPr lang="en-US" smtClean="0"/>
              <a:t>‹#›</a:t>
            </a:fld>
            <a:endParaRPr lang="en-US"/>
          </a:p>
        </p:txBody>
      </p:sp>
    </p:spTree>
    <p:extLst>
      <p:ext uri="{BB962C8B-B14F-4D97-AF65-F5344CB8AC3E}">
        <p14:creationId xmlns:p14="http://schemas.microsoft.com/office/powerpoint/2010/main" val="1779612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3" tIns="48332" rIns="96663" bIns="48332" rtlCol="0"/>
          <a:lstStyle>
            <a:lvl1pPr algn="l">
              <a:defRPr sz="1300"/>
            </a:lvl1pPr>
          </a:lstStyle>
          <a:p>
            <a:endParaRPr lang="en-US"/>
          </a:p>
        </p:txBody>
      </p:sp>
      <p:sp>
        <p:nvSpPr>
          <p:cNvPr id="3" name="Date Placeholder 2"/>
          <p:cNvSpPr>
            <a:spLocks noGrp="1"/>
          </p:cNvSpPr>
          <p:nvPr>
            <p:ph type="dt" idx="1"/>
          </p:nvPr>
        </p:nvSpPr>
        <p:spPr>
          <a:xfrm>
            <a:off x="4143588" y="0"/>
            <a:ext cx="3169920" cy="480060"/>
          </a:xfrm>
          <a:prstGeom prst="rect">
            <a:avLst/>
          </a:prstGeom>
        </p:spPr>
        <p:txBody>
          <a:bodyPr vert="horz" lIns="96663" tIns="48332" rIns="96663" bIns="48332" rtlCol="0"/>
          <a:lstStyle>
            <a:lvl1pPr algn="r">
              <a:defRPr sz="1300"/>
            </a:lvl1pPr>
          </a:lstStyle>
          <a:p>
            <a:fld id="{89A40998-1D90-43DA-B14A-D4A6CDE0BECA}" type="datetimeFigureOut">
              <a:rPr lang="en-US" smtClean="0"/>
              <a:t>12/19/2019</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63" tIns="48332" rIns="96663" bIns="48332"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63" tIns="48332" rIns="96663" bIns="483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63" tIns="48332" rIns="96663" bIns="48332"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3"/>
            <a:ext cx="3169920" cy="480060"/>
          </a:xfrm>
          <a:prstGeom prst="rect">
            <a:avLst/>
          </a:prstGeom>
        </p:spPr>
        <p:txBody>
          <a:bodyPr vert="horz" lIns="96663" tIns="48332" rIns="96663" bIns="48332" rtlCol="0" anchor="b"/>
          <a:lstStyle>
            <a:lvl1pPr algn="r">
              <a:defRPr sz="1300"/>
            </a:lvl1pPr>
          </a:lstStyle>
          <a:p>
            <a:fld id="{9051C251-BBB2-417E-BAD8-D4A46340DA90}" type="slidenum">
              <a:rPr lang="en-US" smtClean="0"/>
              <a:t>‹#›</a:t>
            </a:fld>
            <a:endParaRPr lang="en-US"/>
          </a:p>
        </p:txBody>
      </p:sp>
    </p:spTree>
    <p:extLst>
      <p:ext uri="{BB962C8B-B14F-4D97-AF65-F5344CB8AC3E}">
        <p14:creationId xmlns:p14="http://schemas.microsoft.com/office/powerpoint/2010/main" val="499565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1C251-BBB2-417E-BAD8-D4A46340DA90}" type="slidenum">
              <a:rPr lang="en-US" smtClean="0"/>
              <a:t>1</a:t>
            </a:fld>
            <a:endParaRPr lang="en-US"/>
          </a:p>
        </p:txBody>
      </p:sp>
    </p:spTree>
    <p:extLst>
      <p:ext uri="{BB962C8B-B14F-4D97-AF65-F5344CB8AC3E}">
        <p14:creationId xmlns:p14="http://schemas.microsoft.com/office/powerpoint/2010/main" val="400612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10</a:t>
            </a:fld>
            <a:endParaRPr lang="en-US"/>
          </a:p>
        </p:txBody>
      </p:sp>
    </p:spTree>
    <p:extLst>
      <p:ext uri="{BB962C8B-B14F-4D97-AF65-F5344CB8AC3E}">
        <p14:creationId xmlns:p14="http://schemas.microsoft.com/office/powerpoint/2010/main" val="1994254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load had</a:t>
            </a:r>
            <a:r>
              <a:rPr lang="en-US" baseline="0" dirty="0"/>
              <a:t> a verification photo taken with the vehicle photos, including SPRHC vehicles.</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11</a:t>
            </a:fld>
            <a:endParaRPr lang="en-US"/>
          </a:p>
        </p:txBody>
      </p:sp>
    </p:spTree>
    <p:extLst>
      <p:ext uri="{BB962C8B-B14F-4D97-AF65-F5344CB8AC3E}">
        <p14:creationId xmlns:p14="http://schemas.microsoft.com/office/powerpoint/2010/main" val="1910965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to evacuate the remaining 81 residents.</a:t>
            </a:r>
          </a:p>
        </p:txBody>
      </p:sp>
      <p:sp>
        <p:nvSpPr>
          <p:cNvPr id="4" name="Slide Number Placeholder 3"/>
          <p:cNvSpPr>
            <a:spLocks noGrp="1"/>
          </p:cNvSpPr>
          <p:nvPr>
            <p:ph type="sldNum" sz="quarter" idx="10"/>
          </p:nvPr>
        </p:nvSpPr>
        <p:spPr/>
        <p:txBody>
          <a:bodyPr/>
          <a:lstStyle/>
          <a:p>
            <a:fld id="{9051C251-BBB2-417E-BAD8-D4A46340DA90}" type="slidenum">
              <a:rPr lang="en-US" smtClean="0"/>
              <a:t>12</a:t>
            </a:fld>
            <a:endParaRPr lang="en-US"/>
          </a:p>
        </p:txBody>
      </p:sp>
    </p:spTree>
    <p:extLst>
      <p:ext uri="{BB962C8B-B14F-4D97-AF65-F5344CB8AC3E}">
        <p14:creationId xmlns:p14="http://schemas.microsoft.com/office/powerpoint/2010/main" val="14818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Nursing staff being briefed on evacuation order</a:t>
            </a:r>
            <a:r>
              <a:rPr lang="en-US" baseline="0" dirty="0"/>
              <a:t> and sequence.</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13</a:t>
            </a:fld>
            <a:endParaRPr lang="en-US"/>
          </a:p>
        </p:txBody>
      </p:sp>
    </p:spTree>
    <p:extLst>
      <p:ext uri="{BB962C8B-B14F-4D97-AF65-F5344CB8AC3E}">
        <p14:creationId xmlns:p14="http://schemas.microsoft.com/office/powerpoint/2010/main" val="425997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a:t>
            </a:r>
            <a:r>
              <a:rPr lang="en-US" baseline="0" dirty="0"/>
              <a:t> began to fall again as the last two buses were preparing to load.</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14</a:t>
            </a:fld>
            <a:endParaRPr lang="en-US"/>
          </a:p>
        </p:txBody>
      </p:sp>
    </p:spTree>
    <p:extLst>
      <p:ext uri="{BB962C8B-B14F-4D97-AF65-F5344CB8AC3E}">
        <p14:creationId xmlns:p14="http://schemas.microsoft.com/office/powerpoint/2010/main" val="1879410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1C251-BBB2-417E-BAD8-D4A46340DA90}" type="slidenum">
              <a:rPr lang="en-US" smtClean="0"/>
              <a:t>15</a:t>
            </a:fld>
            <a:endParaRPr lang="en-US"/>
          </a:p>
        </p:txBody>
      </p:sp>
    </p:spTree>
    <p:extLst>
      <p:ext uri="{BB962C8B-B14F-4D97-AF65-F5344CB8AC3E}">
        <p14:creationId xmlns:p14="http://schemas.microsoft.com/office/powerpoint/2010/main" val="2719528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a:t>
            </a:r>
            <a:r>
              <a:rPr lang="en-US" baseline="0" dirty="0"/>
              <a:t> was taken at approximately 4:00 pm on June 28</a:t>
            </a:r>
            <a:r>
              <a:rPr lang="en-US" baseline="30000" dirty="0"/>
              <a:t>th</a:t>
            </a:r>
            <a:r>
              <a:rPr lang="en-US" baseline="0" dirty="0"/>
              <a:t>. This was before the inversion later that night. It was dark enough that our parking lot lites came on. We are in the direct path of the smoke plume. The plume fell at approximately </a:t>
            </a:r>
            <a:r>
              <a:rPr lang="en-US" baseline="0" dirty="0" smtClean="0"/>
              <a:t>9:30 </a:t>
            </a:r>
            <a:r>
              <a:rPr lang="en-US" baseline="0" dirty="0"/>
              <a:t>pm as we were leaving the building for the night.</a:t>
            </a:r>
            <a:endParaRPr lang="en-US" dirty="0"/>
          </a:p>
        </p:txBody>
      </p:sp>
      <p:sp>
        <p:nvSpPr>
          <p:cNvPr id="4" name="Slide Number Placeholder 3"/>
          <p:cNvSpPr>
            <a:spLocks noGrp="1"/>
          </p:cNvSpPr>
          <p:nvPr>
            <p:ph type="sldNum" sz="quarter" idx="10"/>
          </p:nvPr>
        </p:nvSpPr>
        <p:spPr/>
        <p:txBody>
          <a:bodyPr/>
          <a:lstStyle/>
          <a:p>
            <a:fld id="{0795D58B-8020-401D-B03E-79F0D0A330D9}" type="slidenum">
              <a:rPr lang="en-US" smtClean="0"/>
              <a:t>17</a:t>
            </a:fld>
            <a:endParaRPr lang="en-US"/>
          </a:p>
        </p:txBody>
      </p:sp>
    </p:spTree>
    <p:extLst>
      <p:ext uri="{BB962C8B-B14F-4D97-AF65-F5344CB8AC3E}">
        <p14:creationId xmlns:p14="http://schemas.microsoft.com/office/powerpoint/2010/main" val="2070776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Didn’t like name so re-named.</a:t>
            </a:r>
            <a:r>
              <a:rPr lang="en-US" baseline="0" dirty="0"/>
              <a:t> This began before evacuation was complete but began in earnest on June 30</a:t>
            </a:r>
            <a:r>
              <a:rPr lang="en-US" baseline="30000" dirty="0"/>
              <a:t>th</a:t>
            </a:r>
            <a:r>
              <a:rPr lang="en-US" baseline="0" dirty="0"/>
              <a:t>.</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18</a:t>
            </a:fld>
            <a:endParaRPr lang="en-US"/>
          </a:p>
        </p:txBody>
      </p:sp>
    </p:spTree>
    <p:extLst>
      <p:ext uri="{BB962C8B-B14F-4D97-AF65-F5344CB8AC3E}">
        <p14:creationId xmlns:p14="http://schemas.microsoft.com/office/powerpoint/2010/main" val="2522185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Consulted with the climatologist from the IMT about what to look for as indicators</a:t>
            </a:r>
            <a:r>
              <a:rPr lang="en-US" baseline="0" dirty="0"/>
              <a:t> that it would be safe to return.</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19</a:t>
            </a:fld>
            <a:endParaRPr lang="en-US"/>
          </a:p>
        </p:txBody>
      </p:sp>
    </p:spTree>
    <p:extLst>
      <p:ext uri="{BB962C8B-B14F-4D97-AF65-F5344CB8AC3E}">
        <p14:creationId xmlns:p14="http://schemas.microsoft.com/office/powerpoint/2010/main" val="1799977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on SPRHC campus did not work for first</a:t>
            </a:r>
            <a:r>
              <a:rPr lang="en-US" baseline="0" dirty="0"/>
              <a:t> few days. Was repaired and functioning before return decision was made.</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20</a:t>
            </a:fld>
            <a:endParaRPr lang="en-US"/>
          </a:p>
        </p:txBody>
      </p:sp>
    </p:spTree>
    <p:extLst>
      <p:ext uri="{BB962C8B-B14F-4D97-AF65-F5344CB8AC3E}">
        <p14:creationId xmlns:p14="http://schemas.microsoft.com/office/powerpoint/2010/main" val="218612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Southern Colorado – Cuchara</a:t>
            </a:r>
            <a:r>
              <a:rPr lang="en-US" baseline="0" dirty="0"/>
              <a:t> Valley Region. East Peak fire burn scare in green perimeter from 2013 – 13,500 acres. Spring Fire in yellow perimeter, 108,045 acres. Red oval is approximate starting origin of fire. Walsenburg upper mid-right in green. La Veta in center of map with </a:t>
            </a:r>
            <a:r>
              <a:rPr lang="en-US" baseline="0"/>
              <a:t>yellow circle.  </a:t>
            </a:r>
            <a:r>
              <a:rPr lang="en-US" baseline="0" dirty="0"/>
              <a:t>SPRHC just west of Walsenburg in blue oval.</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2</a:t>
            </a:fld>
            <a:endParaRPr lang="en-US"/>
          </a:p>
        </p:txBody>
      </p:sp>
    </p:spTree>
    <p:extLst>
      <p:ext uri="{BB962C8B-B14F-4D97-AF65-F5344CB8AC3E}">
        <p14:creationId xmlns:p14="http://schemas.microsoft.com/office/powerpoint/2010/main" val="3506105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rotated shifts between facilities as needed. Also</a:t>
            </a:r>
            <a:r>
              <a:rPr lang="en-US" baseline="0" dirty="0"/>
              <a:t> worked with Logistics to gather supplies and delivered them at shift changes.</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21</a:t>
            </a:fld>
            <a:endParaRPr lang="en-US"/>
          </a:p>
        </p:txBody>
      </p:sp>
    </p:spTree>
    <p:extLst>
      <p:ext uri="{BB962C8B-B14F-4D97-AF65-F5344CB8AC3E}">
        <p14:creationId xmlns:p14="http://schemas.microsoft.com/office/powerpoint/2010/main" val="178096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a:t>
            </a:r>
            <a:r>
              <a:rPr lang="en-US" baseline="0" dirty="0"/>
              <a:t> broke into two fires South and North. 2</a:t>
            </a:r>
            <a:r>
              <a:rPr lang="en-US" baseline="30000" dirty="0"/>
              <a:t>nd</a:t>
            </a:r>
            <a:r>
              <a:rPr lang="en-US" baseline="0" dirty="0"/>
              <a:t> IMT brought in to manage North Spring Fire so we had the Black and Blue Team(s)</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22</a:t>
            </a:fld>
            <a:endParaRPr lang="en-US"/>
          </a:p>
        </p:txBody>
      </p:sp>
    </p:spTree>
    <p:extLst>
      <p:ext uri="{BB962C8B-B14F-4D97-AF65-F5344CB8AC3E}">
        <p14:creationId xmlns:p14="http://schemas.microsoft.com/office/powerpoint/2010/main" val="2000988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1C251-BBB2-417E-BAD8-D4A46340DA90}" type="slidenum">
              <a:rPr lang="en-US" smtClean="0"/>
              <a:t>23</a:t>
            </a:fld>
            <a:endParaRPr lang="en-US"/>
          </a:p>
        </p:txBody>
      </p:sp>
    </p:spTree>
    <p:extLst>
      <p:ext uri="{BB962C8B-B14F-4D97-AF65-F5344CB8AC3E}">
        <p14:creationId xmlns:p14="http://schemas.microsoft.com/office/powerpoint/2010/main" val="2990545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to</a:t>
            </a:r>
            <a:r>
              <a:rPr lang="en-US" baseline="0" dirty="0"/>
              <a:t> return, finished just before the rain. First moister in over 5 months.</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24</a:t>
            </a:fld>
            <a:endParaRPr lang="en-US"/>
          </a:p>
        </p:txBody>
      </p:sp>
    </p:spTree>
    <p:extLst>
      <p:ext uri="{BB962C8B-B14F-4D97-AF65-F5344CB8AC3E}">
        <p14:creationId xmlns:p14="http://schemas.microsoft.com/office/powerpoint/2010/main" val="3162336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celebration</a:t>
            </a:r>
            <a:r>
              <a:rPr lang="en-US" baseline="0" dirty="0"/>
              <a:t> welcome home tunnel with high fives and a lot of cheering!</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25</a:t>
            </a:fld>
            <a:endParaRPr lang="en-US"/>
          </a:p>
        </p:txBody>
      </p:sp>
    </p:spTree>
    <p:extLst>
      <p:ext uri="{BB962C8B-B14F-4D97-AF65-F5344CB8AC3E}">
        <p14:creationId xmlns:p14="http://schemas.microsoft.com/office/powerpoint/2010/main" val="1943995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residents are home!</a:t>
            </a:r>
            <a:r>
              <a:rPr lang="en-US" baseline="0" dirty="0"/>
              <a:t> Victory declared!</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26</a:t>
            </a:fld>
            <a:endParaRPr lang="en-US"/>
          </a:p>
        </p:txBody>
      </p:sp>
    </p:spTree>
    <p:extLst>
      <p:ext uri="{BB962C8B-B14F-4D97-AF65-F5344CB8AC3E}">
        <p14:creationId xmlns:p14="http://schemas.microsoft.com/office/powerpoint/2010/main" val="2042122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1C251-BBB2-417E-BAD8-D4A46340DA90}" type="slidenum">
              <a:rPr lang="en-US" smtClean="0"/>
              <a:t>27</a:t>
            </a:fld>
            <a:endParaRPr lang="en-US"/>
          </a:p>
        </p:txBody>
      </p:sp>
    </p:spTree>
    <p:extLst>
      <p:ext uri="{BB962C8B-B14F-4D97-AF65-F5344CB8AC3E}">
        <p14:creationId xmlns:p14="http://schemas.microsoft.com/office/powerpoint/2010/main" val="3110340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1C251-BBB2-417E-BAD8-D4A46340DA90}" type="slidenum">
              <a:rPr lang="en-US" smtClean="0"/>
              <a:t>28</a:t>
            </a:fld>
            <a:endParaRPr lang="en-US"/>
          </a:p>
        </p:txBody>
      </p:sp>
    </p:spTree>
    <p:extLst>
      <p:ext uri="{BB962C8B-B14F-4D97-AF65-F5344CB8AC3E}">
        <p14:creationId xmlns:p14="http://schemas.microsoft.com/office/powerpoint/2010/main" val="988565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1C251-BBB2-417E-BAD8-D4A46340DA90}" type="slidenum">
              <a:rPr lang="en-US" smtClean="0"/>
              <a:t>29</a:t>
            </a:fld>
            <a:endParaRPr lang="en-US"/>
          </a:p>
        </p:txBody>
      </p:sp>
    </p:spTree>
    <p:extLst>
      <p:ext uri="{BB962C8B-B14F-4D97-AF65-F5344CB8AC3E}">
        <p14:creationId xmlns:p14="http://schemas.microsoft.com/office/powerpoint/2010/main" val="1002995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1C251-BBB2-417E-BAD8-D4A46340DA90}" type="slidenum">
              <a:rPr lang="en-US" smtClean="0"/>
              <a:t>30</a:t>
            </a:fld>
            <a:endParaRPr lang="en-US"/>
          </a:p>
        </p:txBody>
      </p:sp>
    </p:spTree>
    <p:extLst>
      <p:ext uri="{BB962C8B-B14F-4D97-AF65-F5344CB8AC3E}">
        <p14:creationId xmlns:p14="http://schemas.microsoft.com/office/powerpoint/2010/main" val="3478880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1C251-BBB2-417E-BAD8-D4A46340DA90}" type="slidenum">
              <a:rPr lang="en-US" smtClean="0"/>
              <a:t>3</a:t>
            </a:fld>
            <a:endParaRPr lang="en-US"/>
          </a:p>
        </p:txBody>
      </p:sp>
    </p:spTree>
    <p:extLst>
      <p:ext uri="{BB962C8B-B14F-4D97-AF65-F5344CB8AC3E}">
        <p14:creationId xmlns:p14="http://schemas.microsoft.com/office/powerpoint/2010/main" val="3346403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a:t>
            </a:r>
            <a:r>
              <a:rPr lang="en-US" baseline="0" dirty="0"/>
              <a:t> was taken at the Hwy 12 and Hwy 160 junction. Approximately 10 miles from the fire. Night before fire came over the mountain.</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4</a:t>
            </a:fld>
            <a:endParaRPr lang="en-US"/>
          </a:p>
        </p:txBody>
      </p:sp>
    </p:spTree>
    <p:extLst>
      <p:ext uri="{BB962C8B-B14F-4D97-AF65-F5344CB8AC3E}">
        <p14:creationId xmlns:p14="http://schemas.microsoft.com/office/powerpoint/2010/main" val="90639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1C251-BBB2-417E-BAD8-D4A46340DA90}" type="slidenum">
              <a:rPr lang="en-US" smtClean="0"/>
              <a:t>5</a:t>
            </a:fld>
            <a:endParaRPr lang="en-US"/>
          </a:p>
        </p:txBody>
      </p:sp>
    </p:spTree>
    <p:extLst>
      <p:ext uri="{BB962C8B-B14F-4D97-AF65-F5344CB8AC3E}">
        <p14:creationId xmlns:p14="http://schemas.microsoft.com/office/powerpoint/2010/main" val="1376067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as fire neared</a:t>
            </a:r>
            <a:r>
              <a:rPr lang="en-US" baseline="0" dirty="0"/>
              <a:t> the top of the mountains. </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6</a:t>
            </a:fld>
            <a:endParaRPr lang="en-US"/>
          </a:p>
        </p:txBody>
      </p:sp>
    </p:spTree>
    <p:extLst>
      <p:ext uri="{BB962C8B-B14F-4D97-AF65-F5344CB8AC3E}">
        <p14:creationId xmlns:p14="http://schemas.microsoft.com/office/powerpoint/2010/main" val="336537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jumped the mountain. It looked like lava flowing down</a:t>
            </a:r>
            <a:r>
              <a:rPr lang="en-US" baseline="0" dirty="0"/>
              <a:t> the slopes. This fire did things that fires are not supposed to do, like race downhill and move opposite the wind direction.</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7</a:t>
            </a:fld>
            <a:endParaRPr lang="en-US"/>
          </a:p>
        </p:txBody>
      </p:sp>
    </p:spTree>
    <p:extLst>
      <p:ext uri="{BB962C8B-B14F-4D97-AF65-F5344CB8AC3E}">
        <p14:creationId xmlns:p14="http://schemas.microsoft.com/office/powerpoint/2010/main" val="274440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Began</a:t>
            </a:r>
            <a:r>
              <a:rPr lang="en-US" baseline="0" dirty="0"/>
              <a:t> to plan for a possible second stage of evacuation. There is a firenado in the saddle. Fire </a:t>
            </a:r>
            <a:r>
              <a:rPr lang="en-US" baseline="0" dirty="0" smtClean="0"/>
              <a:t>temp was measured </a:t>
            </a:r>
            <a:r>
              <a:rPr lang="en-US" baseline="0" dirty="0"/>
              <a:t>at </a:t>
            </a:r>
            <a:r>
              <a:rPr lang="en-US" baseline="0" dirty="0" smtClean="0"/>
              <a:t>4,375 deg </a:t>
            </a:r>
            <a:r>
              <a:rPr lang="en-US" baseline="0" dirty="0"/>
              <a:t>F.</a:t>
            </a:r>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8</a:t>
            </a:fld>
            <a:endParaRPr lang="en-US"/>
          </a:p>
        </p:txBody>
      </p:sp>
    </p:spTree>
    <p:extLst>
      <p:ext uri="{BB962C8B-B14F-4D97-AF65-F5344CB8AC3E}">
        <p14:creationId xmlns:p14="http://schemas.microsoft.com/office/powerpoint/2010/main" val="217931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1C251-BBB2-417E-BAD8-D4A46340DA90}" type="slidenum">
              <a:rPr lang="en-US" smtClean="0"/>
              <a:t>9</a:t>
            </a:fld>
            <a:endParaRPr lang="en-US"/>
          </a:p>
        </p:txBody>
      </p:sp>
    </p:spTree>
    <p:extLst>
      <p:ext uri="{BB962C8B-B14F-4D97-AF65-F5344CB8AC3E}">
        <p14:creationId xmlns:p14="http://schemas.microsoft.com/office/powerpoint/2010/main" val="1848255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5632846D-248A-467F-A39E-9E3EFA97C2CB}" type="datetimeFigureOut">
              <a:rPr lang="en-US" smtClean="0"/>
              <a:t>12/19/2019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97794FAB-BF27-40D2-86A9-6DB762DB7097}"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32846D-248A-467F-A39E-9E3EFA97C2CB}"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94FAB-BF27-40D2-86A9-6DB762DB709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32846D-248A-467F-A39E-9E3EFA97C2CB}"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94FAB-BF27-40D2-86A9-6DB762DB709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32846D-248A-467F-A39E-9E3EFA97C2CB}"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94FAB-BF27-40D2-86A9-6DB762DB709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632846D-248A-467F-A39E-9E3EFA97C2CB}"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97794FAB-BF27-40D2-86A9-6DB762DB709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632846D-248A-467F-A39E-9E3EFA97C2CB}"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94FAB-BF27-40D2-86A9-6DB762DB709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632846D-248A-467F-A39E-9E3EFA97C2CB}" type="datetimeFigureOut">
              <a:rPr lang="en-US" smtClean="0"/>
              <a:t>12/19/2019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794FAB-BF27-40D2-86A9-6DB762DB709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632846D-248A-467F-A39E-9E3EFA97C2CB}" type="datetimeFigureOut">
              <a:rPr lang="en-US" smtClean="0"/>
              <a:t>12/19/2019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94FAB-BF27-40D2-86A9-6DB762DB709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32846D-248A-467F-A39E-9E3EFA97C2CB}" type="datetimeFigureOut">
              <a:rPr lang="en-US" smtClean="0"/>
              <a:t>12/19/2019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794FAB-BF27-40D2-86A9-6DB762DB709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632846D-248A-467F-A39E-9E3EFA97C2CB}"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94FAB-BF27-40D2-86A9-6DB762DB709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632846D-248A-467F-A39E-9E3EFA97C2CB}"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94FAB-BF27-40D2-86A9-6DB762DB709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632846D-248A-467F-A39E-9E3EFA97C2CB}" type="datetimeFigureOut">
              <a:rPr lang="en-US" smtClean="0"/>
              <a:t>12/19/2019</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7794FAB-BF27-40D2-86A9-6DB762DB7097}"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dmcgraw@sprhc.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8100"/>
            <a:ext cx="8839200" cy="838200"/>
          </a:xfrm>
          <a:solidFill>
            <a:schemeClr val="bg2"/>
          </a:solidFill>
        </p:spPr>
        <p:txBody>
          <a:bodyPr anchor="t"/>
          <a:lstStyle/>
          <a:p>
            <a:r>
              <a:rPr lang="en-US" dirty="0" smtClean="0"/>
              <a:t>Fire on the mountain </a:t>
            </a:r>
            <a:endParaRPr lang="en-US" dirty="0"/>
          </a:p>
        </p:txBody>
      </p:sp>
      <p:sp>
        <p:nvSpPr>
          <p:cNvPr id="3" name="Subtitle 2"/>
          <p:cNvSpPr>
            <a:spLocks noGrp="1"/>
          </p:cNvSpPr>
          <p:nvPr>
            <p:ph type="subTitle" idx="1"/>
          </p:nvPr>
        </p:nvSpPr>
        <p:spPr>
          <a:xfrm>
            <a:off x="762000" y="933450"/>
            <a:ext cx="7620000" cy="1066800"/>
          </a:xfrm>
          <a:solidFill>
            <a:schemeClr val="tx1">
              <a:lumMod val="50000"/>
            </a:schemeClr>
          </a:solidFill>
        </p:spPr>
        <p:txBody>
          <a:bodyPr/>
          <a:lstStyle/>
          <a:p>
            <a:r>
              <a:rPr lang="en-US" sz="2400" dirty="0">
                <a:solidFill>
                  <a:schemeClr val="accent1">
                    <a:lumMod val="60000"/>
                    <a:lumOff val="40000"/>
                  </a:schemeClr>
                </a:solidFill>
                <a:effectLst>
                  <a:outerShdw blurRad="38100" dist="38100" dir="2700000" algn="tl">
                    <a:srgbClr val="000000">
                      <a:alpha val="43137"/>
                    </a:srgbClr>
                  </a:outerShdw>
                </a:effectLst>
              </a:rPr>
              <a:t>JUNE 27, 2018 thru JULY 16, 2018</a:t>
            </a:r>
          </a:p>
          <a:p>
            <a:r>
              <a:rPr lang="en-US" dirty="0">
                <a:solidFill>
                  <a:schemeClr val="accent1">
                    <a:lumMod val="60000"/>
                    <a:lumOff val="40000"/>
                  </a:schemeClr>
                </a:solidFill>
                <a:effectLst>
                  <a:outerShdw blurRad="38100" dist="38100" dir="2700000" algn="tl">
                    <a:srgbClr val="000000">
                      <a:alpha val="43137"/>
                    </a:srgbClr>
                  </a:outerShdw>
                </a:effectLst>
              </a:rPr>
              <a:t>The Spring </a:t>
            </a:r>
            <a:r>
              <a:rPr lang="en-US" dirty="0" smtClean="0">
                <a:solidFill>
                  <a:schemeClr val="accent1">
                    <a:lumMod val="60000"/>
                    <a:lumOff val="40000"/>
                  </a:schemeClr>
                </a:solidFill>
                <a:effectLst>
                  <a:outerShdw blurRad="38100" dist="38100" dir="2700000" algn="tl">
                    <a:srgbClr val="000000">
                      <a:alpha val="43137"/>
                    </a:srgbClr>
                  </a:outerShdw>
                </a:effectLst>
              </a:rPr>
              <a:t>Fire and Evacuation of </a:t>
            </a:r>
            <a:r>
              <a:rPr lang="en-US" dirty="0" smtClean="0">
                <a:solidFill>
                  <a:schemeClr val="accent1">
                    <a:lumMod val="60000"/>
                    <a:lumOff val="40000"/>
                  </a:schemeClr>
                </a:solidFill>
                <a:effectLst>
                  <a:outerShdw blurRad="38100" dist="38100" dir="2700000" algn="tl">
                    <a:srgbClr val="000000">
                      <a:alpha val="43137"/>
                    </a:srgbClr>
                  </a:outerShdw>
                </a:effectLst>
              </a:rPr>
              <a:t>SPRHC</a:t>
            </a:r>
            <a:endParaRPr lang="en-US" dirty="0">
              <a:solidFill>
                <a:schemeClr val="accent1">
                  <a:lumMod val="60000"/>
                  <a:lumOff val="40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7400"/>
            <a:ext cx="9144000" cy="4779034"/>
          </a:xfrm>
          <a:prstGeom prst="rect">
            <a:avLst/>
          </a:prstGeom>
        </p:spPr>
      </p:pic>
    </p:spTree>
    <p:extLst>
      <p:ext uri="{BB962C8B-B14F-4D97-AF65-F5344CB8AC3E}">
        <p14:creationId xmlns:p14="http://schemas.microsoft.com/office/powerpoint/2010/main" val="3026765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24" y="12970"/>
            <a:ext cx="7846476" cy="685800"/>
          </a:xfrm>
          <a:solidFill>
            <a:schemeClr val="bg2"/>
          </a:solidFill>
        </p:spPr>
        <p:txBody>
          <a:bodyPr anchor="ctr">
            <a:normAutofit/>
          </a:bodyPr>
          <a:lstStyle/>
          <a:p>
            <a:r>
              <a:rPr lang="en-US" sz="2800" dirty="0"/>
              <a:t>Evacuation Stage 2 June 28 </a:t>
            </a:r>
          </a:p>
        </p:txBody>
      </p:sp>
      <p:pic>
        <p:nvPicPr>
          <p:cNvPr id="4" name="Content Placeholder 3"/>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611724" y="2183859"/>
            <a:ext cx="7768152" cy="4521741"/>
          </a:xfrm>
        </p:spPr>
      </p:pic>
      <p:sp>
        <p:nvSpPr>
          <p:cNvPr id="3" name="Text Placeholder 2"/>
          <p:cNvSpPr>
            <a:spLocks noGrp="1"/>
          </p:cNvSpPr>
          <p:nvPr>
            <p:ph type="body" sz="half" idx="2"/>
          </p:nvPr>
        </p:nvSpPr>
        <p:spPr>
          <a:xfrm>
            <a:off x="611724" y="838200"/>
            <a:ext cx="7846476" cy="1206229"/>
          </a:xfrm>
          <a:solidFill>
            <a:schemeClr val="tx1">
              <a:lumMod val="50000"/>
            </a:schemeClr>
          </a:solidFill>
        </p:spPr>
        <p:txBody>
          <a:bodyPr anchor="b">
            <a:normAutofit fontScale="47500" lnSpcReduction="20000"/>
          </a:bodyPr>
          <a:lstStyle/>
          <a:p>
            <a:pPr marL="285750" indent="-285750" algn="l">
              <a:buFont typeface="Wingdings" pitchFamily="2" charset="2"/>
              <a:buChar char="Ø"/>
            </a:pPr>
            <a:r>
              <a:rPr lang="en-US" sz="4600" b="1" dirty="0">
                <a:solidFill>
                  <a:schemeClr val="accent1">
                    <a:lumMod val="60000"/>
                    <a:lumOff val="40000"/>
                  </a:schemeClr>
                </a:solidFill>
                <a:effectLst>
                  <a:outerShdw blurRad="38100" dist="38100" dir="2700000" algn="tl">
                    <a:srgbClr val="000000">
                      <a:alpha val="43137"/>
                    </a:srgbClr>
                  </a:outerShdw>
                </a:effectLst>
              </a:rPr>
              <a:t>We re-opened IC at 9:45 pm to activate the evacuation of an additional 17 patients and residents. Finished round 2 of evacuation at 3:00 am on June 29</a:t>
            </a:r>
            <a:r>
              <a:rPr lang="en-US" sz="4600" b="1" baseline="30000" dirty="0">
                <a:solidFill>
                  <a:schemeClr val="accent1">
                    <a:lumMod val="60000"/>
                    <a:lumOff val="40000"/>
                  </a:schemeClr>
                </a:solidFill>
                <a:effectLst>
                  <a:outerShdw blurRad="38100" dist="38100" dir="2700000" algn="tl">
                    <a:srgbClr val="000000">
                      <a:alpha val="43137"/>
                    </a:srgbClr>
                  </a:outerShdw>
                </a:effectLst>
              </a:rPr>
              <a:t>th</a:t>
            </a:r>
            <a:r>
              <a:rPr lang="en-US" sz="4600" b="1" dirty="0">
                <a:solidFill>
                  <a:schemeClr val="accent1">
                    <a:lumMod val="60000"/>
                    <a:lumOff val="40000"/>
                  </a:schemeClr>
                </a:solidFill>
                <a:effectLst>
                  <a:outerShdw blurRad="38100" dist="38100" dir="2700000" algn="tl">
                    <a:srgbClr val="000000">
                      <a:alpha val="43137"/>
                    </a:srgbClr>
                  </a:outerShdw>
                </a:effectLst>
              </a:rPr>
              <a:t>.</a:t>
            </a:r>
          </a:p>
          <a:p>
            <a:endParaRPr lang="en-US" b="1" dirty="0"/>
          </a:p>
          <a:p>
            <a:endParaRPr lang="en-US" dirty="0"/>
          </a:p>
        </p:txBody>
      </p:sp>
    </p:spTree>
    <p:extLst>
      <p:ext uri="{BB962C8B-B14F-4D97-AF65-F5344CB8AC3E}">
        <p14:creationId xmlns:p14="http://schemas.microsoft.com/office/powerpoint/2010/main" val="405923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2"/>
          </a:solidFill>
        </p:spPr>
        <p:txBody>
          <a:bodyPr>
            <a:normAutofit fontScale="90000"/>
          </a:bodyPr>
          <a:lstStyle/>
          <a:p>
            <a:r>
              <a:rPr lang="en-US" dirty="0"/>
              <a:t>2</a:t>
            </a:r>
            <a:r>
              <a:rPr lang="en-US" baseline="30000" dirty="0"/>
              <a:t>nd</a:t>
            </a:r>
            <a:r>
              <a:rPr lang="en-US" dirty="0"/>
              <a:t> Evacuation</a:t>
            </a:r>
            <a:br>
              <a:rPr lang="en-US" dirty="0"/>
            </a:br>
            <a:r>
              <a:rPr lang="en-US" dirty="0"/>
              <a:t>Picture Tracking for Each Vehicle</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2400" y="1981200"/>
            <a:ext cx="4343400" cy="3657600"/>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1981200"/>
            <a:ext cx="4343400" cy="3657600"/>
          </a:xfrm>
        </p:spPr>
      </p:pic>
    </p:spTree>
    <p:extLst>
      <p:ext uri="{BB962C8B-B14F-4D97-AF65-F5344CB8AC3E}">
        <p14:creationId xmlns:p14="http://schemas.microsoft.com/office/powerpoint/2010/main" val="3942241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dirty="0"/>
              <a:t>Incident Command Prep for Stage 3 Evacuation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39887"/>
            <a:ext cx="8229600" cy="4629150"/>
          </a:xfrm>
        </p:spPr>
      </p:pic>
    </p:spTree>
    <p:extLst>
      <p:ext uri="{BB962C8B-B14F-4D97-AF65-F5344CB8AC3E}">
        <p14:creationId xmlns:p14="http://schemas.microsoft.com/office/powerpoint/2010/main" val="375145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dirty="0"/>
              <a:t>Nursing Staff Briefing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39887"/>
            <a:ext cx="8229600" cy="4629150"/>
          </a:xfrm>
        </p:spPr>
      </p:pic>
    </p:spTree>
    <p:extLst>
      <p:ext uri="{BB962C8B-B14F-4D97-AF65-F5344CB8AC3E}">
        <p14:creationId xmlns:p14="http://schemas.microsoft.com/office/powerpoint/2010/main" val="513901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5486400" cy="762000"/>
          </a:xfrm>
          <a:solidFill>
            <a:schemeClr val="bg2"/>
          </a:solidFill>
        </p:spPr>
        <p:txBody>
          <a:bodyPr anchor="ctr">
            <a:normAutofit/>
          </a:bodyPr>
          <a:lstStyle/>
          <a:p>
            <a:r>
              <a:rPr lang="en-US" sz="4400" dirty="0"/>
              <a:t>Ash is Falling</a:t>
            </a:r>
          </a:p>
        </p:txBody>
      </p:sp>
      <p:pic>
        <p:nvPicPr>
          <p:cNvPr id="4" name="Content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1069" r="11069"/>
          <a:stretch>
            <a:fillRect/>
          </a:stretch>
        </p:blipFill>
        <p:spPr>
          <a:xfrm>
            <a:off x="914400" y="1828800"/>
            <a:ext cx="7391400" cy="4724400"/>
          </a:xfrm>
        </p:spPr>
      </p:pic>
      <p:sp>
        <p:nvSpPr>
          <p:cNvPr id="3" name="Text Placeholder 2"/>
          <p:cNvSpPr>
            <a:spLocks noGrp="1"/>
          </p:cNvSpPr>
          <p:nvPr>
            <p:ph type="body" sz="half" idx="2"/>
          </p:nvPr>
        </p:nvSpPr>
        <p:spPr>
          <a:solidFill>
            <a:schemeClr val="tx1">
              <a:lumMod val="50000"/>
            </a:schemeClr>
          </a:solidFill>
        </p:spPr>
        <p:txBody>
          <a:bodyPr>
            <a:normAutofit/>
          </a:bodyPr>
          <a:lstStyle/>
          <a:p>
            <a:pPr marL="457200" indent="-457200" algn="l">
              <a:buFont typeface="Wingdings" pitchFamily="2" charset="2"/>
              <a:buChar char="Ø"/>
            </a:pPr>
            <a:r>
              <a:rPr lang="en-US" sz="2800" b="1" dirty="0">
                <a:solidFill>
                  <a:schemeClr val="accent1">
                    <a:lumMod val="60000"/>
                    <a:lumOff val="40000"/>
                  </a:schemeClr>
                </a:solidFill>
                <a:effectLst>
                  <a:outerShdw blurRad="38100" dist="38100" dir="2700000" algn="tl">
                    <a:srgbClr val="000000">
                      <a:alpha val="43137"/>
                    </a:srgbClr>
                  </a:outerShdw>
                </a:effectLst>
              </a:rPr>
              <a:t>Last  bus preparing to leave.</a:t>
            </a:r>
          </a:p>
        </p:txBody>
      </p:sp>
    </p:spTree>
    <p:extLst>
      <p:ext uri="{BB962C8B-B14F-4D97-AF65-F5344CB8AC3E}">
        <p14:creationId xmlns:p14="http://schemas.microsoft.com/office/powerpoint/2010/main" val="2761627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dirty="0"/>
              <a:t>Evacuation Complete</a:t>
            </a:r>
          </a:p>
        </p:txBody>
      </p:sp>
      <p:sp>
        <p:nvSpPr>
          <p:cNvPr id="3" name="Content Placeholder 2"/>
          <p:cNvSpPr>
            <a:spLocks noGrp="1"/>
          </p:cNvSpPr>
          <p:nvPr>
            <p:ph idx="1"/>
          </p:nvPr>
        </p:nvSpPr>
        <p:spPr>
          <a:xfrm>
            <a:off x="457200" y="1752600"/>
            <a:ext cx="8229600" cy="4114800"/>
          </a:xfrm>
          <a:solidFill>
            <a:schemeClr val="tx1">
              <a:lumMod val="50000"/>
            </a:schemeClr>
          </a:solidFill>
        </p:spPr>
        <p:txBody>
          <a:bodyPr>
            <a:normAutofit/>
          </a:bodyPr>
          <a:lstStyle/>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Evacuation of 104 patients and residents was completed at 1:10 pm on June 29</a:t>
            </a:r>
            <a:r>
              <a:rPr lang="en-US" b="1" baseline="30000" dirty="0">
                <a:solidFill>
                  <a:schemeClr val="accent1">
                    <a:lumMod val="60000"/>
                    <a:lumOff val="40000"/>
                  </a:schemeClr>
                </a:solidFill>
                <a:effectLst>
                  <a:outerShdw blurRad="38100" dist="38100" dir="2700000" algn="tl">
                    <a:srgbClr val="000000">
                      <a:alpha val="43137"/>
                    </a:srgbClr>
                  </a:outerShdw>
                </a:effectLst>
              </a:rPr>
              <a:t>th</a:t>
            </a:r>
            <a:r>
              <a:rPr lang="en-US" b="1" dirty="0">
                <a:solidFill>
                  <a:schemeClr val="accent1">
                    <a:lumMod val="60000"/>
                    <a:lumOff val="40000"/>
                  </a:schemeClr>
                </a:solidFill>
                <a:effectLst>
                  <a:outerShdw blurRad="38100" dist="38100" dir="2700000" algn="tl">
                    <a:srgbClr val="000000">
                      <a:alpha val="43137"/>
                    </a:srgbClr>
                  </a:outerShdw>
                </a:effectLst>
              </a:rPr>
              <a:t>.</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Less than 18 hrs, to 8 facilities, 40 to 110 miles.</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Command Team briefing held to discuss next steps and updates.</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Management Team briefing held at 2:00 pm.</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Implemented reduced staffing levels across all depts.</a:t>
            </a:r>
          </a:p>
        </p:txBody>
      </p:sp>
    </p:spTree>
    <p:extLst>
      <p:ext uri="{BB962C8B-B14F-4D97-AF65-F5344CB8AC3E}">
        <p14:creationId xmlns:p14="http://schemas.microsoft.com/office/powerpoint/2010/main" val="184045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2"/>
          </a:solidFill>
        </p:spPr>
        <p:txBody>
          <a:bodyPr/>
          <a:lstStyle/>
          <a:p>
            <a:r>
              <a:rPr lang="en-US" dirty="0" smtClean="0"/>
              <a:t>Why We Evacuated – 2:30 pm</a:t>
            </a:r>
            <a:endParaRPr lang="en-US" dirty="0"/>
          </a:p>
        </p:txBody>
      </p:sp>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600200"/>
            <a:ext cx="7772399" cy="5105400"/>
          </a:xfrm>
        </p:spPr>
      </p:pic>
    </p:spTree>
    <p:extLst>
      <p:ext uri="{BB962C8B-B14F-4D97-AF65-F5344CB8AC3E}">
        <p14:creationId xmlns:p14="http://schemas.microsoft.com/office/powerpoint/2010/main" val="2888939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solidFill>
            <a:schemeClr val="bg1">
              <a:lumMod val="65000"/>
              <a:lumOff val="35000"/>
            </a:schemeClr>
          </a:solidFill>
        </p:spPr>
        <p:txBody>
          <a:bodyPr/>
          <a:lstStyle/>
          <a:p>
            <a:r>
              <a:rPr lang="en-US" dirty="0"/>
              <a:t>Why We </a:t>
            </a:r>
            <a:r>
              <a:rPr lang="en-US" dirty="0" smtClean="0"/>
              <a:t>Evacuated- 4:00 pm</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295400"/>
            <a:ext cx="8839200" cy="5486400"/>
          </a:xfrm>
        </p:spPr>
      </p:pic>
    </p:spTree>
    <p:extLst>
      <p:ext uri="{BB962C8B-B14F-4D97-AF65-F5344CB8AC3E}">
        <p14:creationId xmlns:p14="http://schemas.microsoft.com/office/powerpoint/2010/main" val="36068434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dirty="0"/>
              <a:t>Operation “Bring Them Home”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2983" y="1600200"/>
            <a:ext cx="6278033" cy="4708524"/>
          </a:xfrm>
        </p:spPr>
      </p:pic>
    </p:spTree>
    <p:extLst>
      <p:ext uri="{BB962C8B-B14F-4D97-AF65-F5344CB8AC3E}">
        <p14:creationId xmlns:p14="http://schemas.microsoft.com/office/powerpoint/2010/main" val="4021262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dirty="0"/>
              <a:t>Operation “Bring Them Home”</a:t>
            </a:r>
          </a:p>
        </p:txBody>
      </p:sp>
      <p:sp>
        <p:nvSpPr>
          <p:cNvPr id="3" name="Content Placeholder 2"/>
          <p:cNvSpPr>
            <a:spLocks noGrp="1"/>
          </p:cNvSpPr>
          <p:nvPr>
            <p:ph idx="1"/>
          </p:nvPr>
        </p:nvSpPr>
        <p:spPr>
          <a:solidFill>
            <a:schemeClr val="tx1">
              <a:lumMod val="50000"/>
            </a:schemeClr>
          </a:solidFill>
        </p:spPr>
        <p:txBody>
          <a:bodyPr/>
          <a:lstStyle/>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Began before the evacuation was completed.</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What would be the deciding factor for return?</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Same as deciding factor for evacuation.</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Air Quality – must be showing consistent trend of good for at least 2 days.</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Weather forecast also must support continued good air quality.</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Preliminary target date of July 3</a:t>
            </a:r>
            <a:r>
              <a:rPr lang="en-US" b="1" baseline="30000" dirty="0">
                <a:solidFill>
                  <a:schemeClr val="accent1">
                    <a:lumMod val="60000"/>
                    <a:lumOff val="40000"/>
                  </a:schemeClr>
                </a:solidFill>
                <a:effectLst>
                  <a:outerShdw blurRad="38100" dist="38100" dir="2700000" algn="tl">
                    <a:srgbClr val="000000">
                      <a:alpha val="43137"/>
                    </a:srgbClr>
                  </a:outerShdw>
                </a:effectLst>
              </a:rPr>
              <a:t>rd</a:t>
            </a:r>
            <a:r>
              <a:rPr lang="en-US" b="1" dirty="0">
                <a:solidFill>
                  <a:schemeClr val="accent1">
                    <a:lumMod val="60000"/>
                    <a:lumOff val="40000"/>
                  </a:schemeClr>
                </a:solidFill>
                <a:effectLst>
                  <a:outerShdw blurRad="38100" dist="38100" dir="2700000" algn="tl">
                    <a:srgbClr val="000000">
                      <a:alpha val="43137"/>
                    </a:srgbClr>
                  </a:outerShdw>
                </a:effectLst>
              </a:rPr>
              <a:t> for return.</a:t>
            </a:r>
          </a:p>
          <a:p>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312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Google Maps - Internet Explor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228600"/>
            <a:ext cx="9144000" cy="6858000"/>
          </a:xfrm>
          <a:solidFill>
            <a:srgbClr val="FF0000"/>
          </a:solidFill>
        </p:spPr>
      </p:pic>
      <p:cxnSp>
        <p:nvCxnSpPr>
          <p:cNvPr id="5" name="Straight Connector 4"/>
          <p:cNvCxnSpPr/>
          <p:nvPr/>
        </p:nvCxnSpPr>
        <p:spPr>
          <a:xfrm flipH="1">
            <a:off x="1676400" y="762000"/>
            <a:ext cx="60960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676400" y="2362200"/>
            <a:ext cx="45720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676400" y="2819400"/>
            <a:ext cx="45720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1676400" y="34290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76400" y="3581400"/>
            <a:ext cx="0" cy="685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76400" y="4267200"/>
            <a:ext cx="45720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133600" y="4876800"/>
            <a:ext cx="533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667000" y="5181600"/>
            <a:ext cx="30480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971800" y="5410200"/>
            <a:ext cx="4572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429000" y="5105400"/>
            <a:ext cx="228600" cy="3048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flipV="1">
            <a:off x="3657600" y="4267200"/>
            <a:ext cx="152400"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3543300" y="3352800"/>
            <a:ext cx="266700" cy="914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3200400" y="3124200"/>
            <a:ext cx="3429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200400" y="2667000"/>
            <a:ext cx="17145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371850" y="2362200"/>
            <a:ext cx="43815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3733800" y="1790700"/>
            <a:ext cx="76200" cy="571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flipV="1">
            <a:off x="3371850" y="1371600"/>
            <a:ext cx="361950" cy="419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2971800" y="1371600"/>
            <a:ext cx="40005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2819400" y="1219200"/>
            <a:ext cx="152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2667000" y="762000"/>
            <a:ext cx="15240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2286000" y="762000"/>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676400" y="1219200"/>
            <a:ext cx="457200" cy="1143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5181600" y="5105400"/>
            <a:ext cx="685800" cy="419100"/>
          </a:xfrm>
          <a:prstGeom prst="line">
            <a:avLst/>
          </a:prstGeom>
        </p:spPr>
        <p:style>
          <a:lnRef idx="2">
            <a:schemeClr val="accent2"/>
          </a:lnRef>
          <a:fillRef idx="0">
            <a:schemeClr val="accent2"/>
          </a:fillRef>
          <a:effectRef idx="1">
            <a:schemeClr val="accent2"/>
          </a:effectRef>
          <a:fontRef idx="minor">
            <a:schemeClr val="tx1"/>
          </a:fontRef>
        </p:style>
      </p:cxnSp>
      <p:cxnSp>
        <p:nvCxnSpPr>
          <p:cNvPr id="55" name="Straight Connector 54"/>
          <p:cNvCxnSpPr/>
          <p:nvPr/>
        </p:nvCxnSpPr>
        <p:spPr>
          <a:xfrm flipH="1" flipV="1">
            <a:off x="5562600" y="4686300"/>
            <a:ext cx="304800" cy="419100"/>
          </a:xfrm>
          <a:prstGeom prst="line">
            <a:avLst/>
          </a:prstGeom>
        </p:spPr>
        <p:style>
          <a:lnRef idx="2">
            <a:schemeClr val="accent2"/>
          </a:lnRef>
          <a:fillRef idx="0">
            <a:schemeClr val="accent2"/>
          </a:fillRef>
          <a:effectRef idx="1">
            <a:schemeClr val="accent2"/>
          </a:effectRef>
          <a:fontRef idx="minor">
            <a:schemeClr val="tx1"/>
          </a:fontRef>
        </p:style>
      </p:cxnSp>
      <p:cxnSp>
        <p:nvCxnSpPr>
          <p:cNvPr id="57" name="Straight Connector 56"/>
          <p:cNvCxnSpPr/>
          <p:nvPr/>
        </p:nvCxnSpPr>
        <p:spPr>
          <a:xfrm>
            <a:off x="5181600" y="4419600"/>
            <a:ext cx="381000" cy="266700"/>
          </a:xfrm>
          <a:prstGeom prst="line">
            <a:avLst/>
          </a:prstGeom>
        </p:spPr>
        <p:style>
          <a:lnRef idx="2">
            <a:schemeClr val="accent2"/>
          </a:lnRef>
          <a:fillRef idx="0">
            <a:schemeClr val="accent2"/>
          </a:fillRef>
          <a:effectRef idx="1">
            <a:schemeClr val="accent2"/>
          </a:effectRef>
          <a:fontRef idx="minor">
            <a:schemeClr val="tx1"/>
          </a:fontRef>
        </p:style>
      </p:cxnSp>
      <p:cxnSp>
        <p:nvCxnSpPr>
          <p:cNvPr id="60" name="Straight Connector 59"/>
          <p:cNvCxnSpPr/>
          <p:nvPr/>
        </p:nvCxnSpPr>
        <p:spPr>
          <a:xfrm flipH="1">
            <a:off x="4953000" y="4419600"/>
            <a:ext cx="228600" cy="133350"/>
          </a:xfrm>
          <a:prstGeom prst="line">
            <a:avLst/>
          </a:prstGeom>
        </p:spPr>
        <p:style>
          <a:lnRef idx="2">
            <a:schemeClr val="accent2"/>
          </a:lnRef>
          <a:fillRef idx="0">
            <a:schemeClr val="accent2"/>
          </a:fillRef>
          <a:effectRef idx="1">
            <a:schemeClr val="accent2"/>
          </a:effectRef>
          <a:fontRef idx="minor">
            <a:schemeClr val="tx1"/>
          </a:fontRef>
        </p:style>
      </p:cxnSp>
      <p:cxnSp>
        <p:nvCxnSpPr>
          <p:cNvPr id="66" name="Straight Connector 65"/>
          <p:cNvCxnSpPr/>
          <p:nvPr/>
        </p:nvCxnSpPr>
        <p:spPr>
          <a:xfrm>
            <a:off x="4572000" y="44196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724400" y="4895850"/>
            <a:ext cx="0" cy="361950"/>
          </a:xfrm>
          <a:prstGeom prst="line">
            <a:avLst/>
          </a:prstGeom>
        </p:spPr>
        <p:style>
          <a:lnRef idx="2">
            <a:schemeClr val="accent2"/>
          </a:lnRef>
          <a:fillRef idx="0">
            <a:schemeClr val="accent2"/>
          </a:fillRef>
          <a:effectRef idx="1">
            <a:schemeClr val="accent2"/>
          </a:effectRef>
          <a:fontRef idx="minor">
            <a:schemeClr val="tx1"/>
          </a:fontRef>
        </p:style>
      </p:cxnSp>
      <p:cxnSp>
        <p:nvCxnSpPr>
          <p:cNvPr id="72" name="Straight Connector 71"/>
          <p:cNvCxnSpPr/>
          <p:nvPr/>
        </p:nvCxnSpPr>
        <p:spPr>
          <a:xfrm>
            <a:off x="4724400" y="5257800"/>
            <a:ext cx="457200" cy="266700"/>
          </a:xfrm>
          <a:prstGeom prst="line">
            <a:avLst/>
          </a:prstGeom>
        </p:spPr>
        <p:style>
          <a:lnRef idx="2">
            <a:schemeClr val="accent2"/>
          </a:lnRef>
          <a:fillRef idx="0">
            <a:schemeClr val="accent2"/>
          </a:fillRef>
          <a:effectRef idx="1">
            <a:schemeClr val="accent2"/>
          </a:effectRef>
          <a:fontRef idx="minor">
            <a:schemeClr val="tx1"/>
          </a:fontRef>
        </p:style>
      </p:cxnSp>
      <p:cxnSp>
        <p:nvCxnSpPr>
          <p:cNvPr id="74" name="Straight Connector 73"/>
          <p:cNvCxnSpPr/>
          <p:nvPr/>
        </p:nvCxnSpPr>
        <p:spPr>
          <a:xfrm flipH="1">
            <a:off x="4724400" y="4552950"/>
            <a:ext cx="228600" cy="342900"/>
          </a:xfrm>
          <a:prstGeom prst="line">
            <a:avLst/>
          </a:prstGeom>
        </p:spPr>
        <p:style>
          <a:lnRef idx="2">
            <a:schemeClr val="accent2"/>
          </a:lnRef>
          <a:fillRef idx="0">
            <a:schemeClr val="accent2"/>
          </a:fillRef>
          <a:effectRef idx="1">
            <a:schemeClr val="accent2"/>
          </a:effectRef>
          <a:fontRef idx="minor">
            <a:schemeClr val="tx1"/>
          </a:fontRef>
        </p:style>
      </p:cxnSp>
      <p:sp>
        <p:nvSpPr>
          <p:cNvPr id="6" name="Oval 5"/>
          <p:cNvSpPr/>
          <p:nvPr/>
        </p:nvSpPr>
        <p:spPr>
          <a:xfrm>
            <a:off x="2058102" y="2802720"/>
            <a:ext cx="150995"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15000" y="2190750"/>
            <a:ext cx="152400" cy="114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59207" y="1793158"/>
            <a:ext cx="152400" cy="1333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14800" y="3733800"/>
            <a:ext cx="152400" cy="152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819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dirty="0"/>
              <a:t>In the Mean Time…June 30 thru July 4</a:t>
            </a:r>
          </a:p>
        </p:txBody>
      </p:sp>
      <p:sp>
        <p:nvSpPr>
          <p:cNvPr id="3" name="Content Placeholder 2"/>
          <p:cNvSpPr>
            <a:spLocks noGrp="1"/>
          </p:cNvSpPr>
          <p:nvPr>
            <p:ph idx="1"/>
          </p:nvPr>
        </p:nvSpPr>
        <p:spPr>
          <a:solidFill>
            <a:schemeClr val="tx1">
              <a:lumMod val="50000"/>
            </a:schemeClr>
          </a:solidFill>
        </p:spPr>
        <p:txBody>
          <a:bodyPr/>
          <a:lstStyle/>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Air quality monitors were installed, one on SPRHC campus, one in La Veta, and one in Alamosa. </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Direct access to reports given to facility for monitoring.</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Senior Administrative Staff visited each facility at least once during the duration of our evacuation </a:t>
            </a:r>
            <a:endParaRPr lang="en-US" b="1" dirty="0" smtClean="0">
              <a:solidFill>
                <a:schemeClr val="accent1">
                  <a:lumMod val="60000"/>
                  <a:lumOff val="40000"/>
                </a:schemeClr>
              </a:solidFill>
              <a:effectLst>
                <a:outerShdw blurRad="38100" dist="38100" dir="2700000" algn="tl">
                  <a:srgbClr val="000000">
                    <a:alpha val="43137"/>
                  </a:srgbClr>
                </a:outerShdw>
              </a:effectLst>
            </a:endParaRPr>
          </a:p>
          <a:p>
            <a:pPr>
              <a:buFont typeface="Wingdings" pitchFamily="2" charset="2"/>
              <a:buChar char="Ø"/>
            </a:pPr>
            <a:r>
              <a:rPr lang="en-US" b="1" dirty="0" smtClean="0">
                <a:solidFill>
                  <a:schemeClr val="accent1">
                    <a:lumMod val="60000"/>
                    <a:lumOff val="40000"/>
                  </a:schemeClr>
                </a:solidFill>
                <a:effectLst>
                  <a:outerShdw blurRad="38100" dist="38100" dir="2700000" algn="tl">
                    <a:srgbClr val="000000">
                      <a:alpha val="43137"/>
                    </a:srgbClr>
                  </a:outerShdw>
                </a:effectLst>
              </a:rPr>
              <a:t>Unoccupied </a:t>
            </a:r>
            <a:r>
              <a:rPr lang="en-US" b="1" dirty="0">
                <a:solidFill>
                  <a:schemeClr val="accent1">
                    <a:lumMod val="60000"/>
                    <a:lumOff val="40000"/>
                  </a:schemeClr>
                </a:solidFill>
                <a:effectLst>
                  <a:outerShdw blurRad="38100" dist="38100" dir="2700000" algn="tl">
                    <a:srgbClr val="000000">
                      <a:alpha val="43137"/>
                    </a:srgbClr>
                  </a:outerShdw>
                </a:effectLst>
              </a:rPr>
              <a:t>areas of facility were secured for badge access only 24/7.</a:t>
            </a:r>
          </a:p>
        </p:txBody>
      </p:sp>
    </p:spTree>
    <p:extLst>
      <p:ext uri="{BB962C8B-B14F-4D97-AF65-F5344CB8AC3E}">
        <p14:creationId xmlns:p14="http://schemas.microsoft.com/office/powerpoint/2010/main" val="36584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dirty="0"/>
              <a:t>In the Mean Time…cont.</a:t>
            </a:r>
          </a:p>
        </p:txBody>
      </p:sp>
      <p:sp>
        <p:nvSpPr>
          <p:cNvPr id="3" name="Content Placeholder 2"/>
          <p:cNvSpPr>
            <a:spLocks noGrp="1"/>
          </p:cNvSpPr>
          <p:nvPr>
            <p:ph idx="1"/>
          </p:nvPr>
        </p:nvSpPr>
        <p:spPr>
          <a:solidFill>
            <a:schemeClr val="tx1">
              <a:lumMod val="50000"/>
            </a:schemeClr>
          </a:solidFill>
        </p:spPr>
        <p:txBody>
          <a:bodyPr>
            <a:normAutofit/>
          </a:bodyPr>
          <a:lstStyle/>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Staffing assignments made to travel to receiving facilities</a:t>
            </a:r>
            <a:r>
              <a:rPr lang="en-US" b="1" dirty="0" smtClean="0">
                <a:solidFill>
                  <a:schemeClr val="accent1">
                    <a:lumMod val="60000"/>
                    <a:lumOff val="40000"/>
                  </a:schemeClr>
                </a:solidFill>
                <a:effectLst>
                  <a:outerShdw blurRad="38100" dist="38100" dir="2700000" algn="tl">
                    <a:srgbClr val="000000">
                      <a:alpha val="43137"/>
                    </a:srgbClr>
                  </a:outerShdw>
                </a:effectLst>
              </a:rPr>
              <a:t>.</a:t>
            </a:r>
            <a:endParaRPr lang="en-US" b="1" dirty="0">
              <a:solidFill>
                <a:schemeClr val="accent1">
                  <a:lumMod val="60000"/>
                  <a:lumOff val="40000"/>
                </a:schemeClr>
              </a:solidFill>
              <a:effectLst>
                <a:outerShdw blurRad="38100" dist="38100" dir="2700000" algn="tl">
                  <a:srgbClr val="000000">
                    <a:alpha val="43137"/>
                  </a:srgbClr>
                </a:outerShdw>
              </a:effectLst>
            </a:endParaRP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Updates given to family members as situation dictated.</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EOC was informed daily of facility status.</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CMS/VA/Colorado DHS were updated daily</a:t>
            </a:r>
            <a:r>
              <a:rPr lang="en-US" b="1" dirty="0" smtClean="0">
                <a:solidFill>
                  <a:schemeClr val="accent1">
                    <a:lumMod val="60000"/>
                    <a:lumOff val="40000"/>
                  </a:schemeClr>
                </a:solidFill>
                <a:effectLst>
                  <a:outerShdw blurRad="38100" dist="38100" dir="2700000" algn="tl">
                    <a:srgbClr val="000000">
                      <a:alpha val="43137"/>
                    </a:srgbClr>
                  </a:outerShdw>
                </a:effectLst>
              </a:rPr>
              <a:t>.</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Environmental services personnel conducted deep cleaning procedures as building was empty</a:t>
            </a:r>
            <a:r>
              <a:rPr lang="en-US" b="1" dirty="0" smtClean="0">
                <a:solidFill>
                  <a:schemeClr val="accent1">
                    <a:lumMod val="60000"/>
                    <a:lumOff val="40000"/>
                  </a:schemeClr>
                </a:solidFill>
                <a:effectLst>
                  <a:outerShdw blurRad="38100" dist="38100" dir="2700000" algn="tl">
                    <a:srgbClr val="000000">
                      <a:alpha val="43137"/>
                    </a:srgbClr>
                  </a:outerShdw>
                </a:effectLst>
              </a:rPr>
              <a:t>. (Began on July 3 and completed July 4)</a:t>
            </a:r>
            <a:endParaRPr lang="en-US" b="1" dirty="0">
              <a:solidFill>
                <a:schemeClr val="accent1">
                  <a:lumMod val="60000"/>
                  <a:lumOff val="40000"/>
                </a:schemeClr>
              </a:solidFill>
              <a:effectLst>
                <a:outerShdw blurRad="38100" dist="38100" dir="2700000" algn="tl">
                  <a:srgbClr val="000000">
                    <a:alpha val="43137"/>
                  </a:srgbClr>
                </a:outerShdw>
              </a:effectLst>
            </a:endParaRPr>
          </a:p>
          <a:p>
            <a:pPr>
              <a:buFont typeface="Wingdings" pitchFamily="2" charset="2"/>
              <a:buChar char="Ø"/>
            </a:pPr>
            <a:endParaRPr lang="en-US" dirty="0"/>
          </a:p>
        </p:txBody>
      </p:sp>
    </p:spTree>
    <p:extLst>
      <p:ext uri="{BB962C8B-B14F-4D97-AF65-F5344CB8AC3E}">
        <p14:creationId xmlns:p14="http://schemas.microsoft.com/office/powerpoint/2010/main" val="162531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49212"/>
            <a:ext cx="8650287" cy="1143000"/>
          </a:xfrm>
          <a:solidFill>
            <a:schemeClr val="bg2"/>
          </a:solidFill>
        </p:spPr>
        <p:txBody>
          <a:bodyPr anchor="ctr">
            <a:noAutofit/>
          </a:bodyPr>
          <a:lstStyle/>
          <a:p>
            <a:r>
              <a:rPr lang="en-US" sz="3600" dirty="0"/>
              <a:t>In the Mean Time…cont.</a:t>
            </a:r>
          </a:p>
        </p:txBody>
      </p:sp>
      <p:pic>
        <p:nvPicPr>
          <p:cNvPr id="5" name="Picture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149475"/>
            <a:ext cx="4572000" cy="4708525"/>
          </a:xfrm>
        </p:spPr>
      </p:pic>
      <p:sp>
        <p:nvSpPr>
          <p:cNvPr id="3" name="Content Placeholder 2"/>
          <p:cNvSpPr>
            <a:spLocks noGrp="1"/>
          </p:cNvSpPr>
          <p:nvPr>
            <p:ph type="body" idx="4294967295"/>
          </p:nvPr>
        </p:nvSpPr>
        <p:spPr>
          <a:xfrm>
            <a:off x="304800" y="1295400"/>
            <a:ext cx="4040188" cy="750887"/>
          </a:xfrm>
          <a:solidFill>
            <a:schemeClr val="tx1">
              <a:lumMod val="50000"/>
            </a:schemeClr>
          </a:solidFill>
        </p:spPr>
        <p:txBody>
          <a:bodyPr anchor="t">
            <a:normAutofit/>
          </a:bodyPr>
          <a:lstStyle/>
          <a:p>
            <a:pPr algn="l">
              <a:buFont typeface="Wingdings" pitchFamily="2" charset="2"/>
              <a:buChar char="Ø"/>
            </a:pPr>
            <a:r>
              <a:rPr lang="en-US" sz="1800" b="1" dirty="0">
                <a:solidFill>
                  <a:schemeClr val="accent1">
                    <a:lumMod val="60000"/>
                    <a:lumOff val="40000"/>
                  </a:schemeClr>
                </a:solidFill>
                <a:effectLst>
                  <a:outerShdw blurRad="38100" dist="38100" dir="2700000" algn="tl">
                    <a:srgbClr val="000000">
                      <a:alpha val="43137"/>
                    </a:srgbClr>
                  </a:outerShdw>
                </a:effectLst>
              </a:rPr>
              <a:t>July 3</a:t>
            </a:r>
            <a:r>
              <a:rPr lang="en-US" sz="1800" b="1" baseline="30000" dirty="0">
                <a:solidFill>
                  <a:schemeClr val="accent1">
                    <a:lumMod val="60000"/>
                    <a:lumOff val="40000"/>
                  </a:schemeClr>
                </a:solidFill>
                <a:effectLst>
                  <a:outerShdw blurRad="38100" dist="38100" dir="2700000" algn="tl">
                    <a:srgbClr val="000000">
                      <a:alpha val="43137"/>
                    </a:srgbClr>
                  </a:outerShdw>
                </a:effectLst>
              </a:rPr>
              <a:t>rd</a:t>
            </a:r>
            <a:r>
              <a:rPr lang="en-US" sz="1800" b="1" dirty="0">
                <a:solidFill>
                  <a:schemeClr val="accent1">
                    <a:lumMod val="60000"/>
                    <a:lumOff val="40000"/>
                  </a:schemeClr>
                </a:solidFill>
                <a:effectLst>
                  <a:outerShdw blurRad="38100" dist="38100" dir="2700000" algn="tl">
                    <a:srgbClr val="000000">
                      <a:alpha val="43137"/>
                    </a:srgbClr>
                  </a:outerShdw>
                </a:effectLst>
              </a:rPr>
              <a:t> target date was 1</a:t>
            </a:r>
            <a:r>
              <a:rPr lang="en-US" sz="1800" b="1" baseline="30000" dirty="0">
                <a:solidFill>
                  <a:schemeClr val="accent1">
                    <a:lumMod val="60000"/>
                    <a:lumOff val="40000"/>
                  </a:schemeClr>
                </a:solidFill>
                <a:effectLst>
                  <a:outerShdw blurRad="38100" dist="38100" dir="2700000" algn="tl">
                    <a:srgbClr val="000000">
                      <a:alpha val="43137"/>
                    </a:srgbClr>
                  </a:outerShdw>
                </a:effectLst>
              </a:rPr>
              <a:t>st</a:t>
            </a:r>
            <a:r>
              <a:rPr lang="en-US" sz="1800" b="1" dirty="0">
                <a:solidFill>
                  <a:schemeClr val="accent1">
                    <a:lumMod val="60000"/>
                    <a:lumOff val="40000"/>
                  </a:schemeClr>
                </a:solidFill>
                <a:effectLst>
                  <a:outerShdw blurRad="38100" dist="38100" dir="2700000" algn="tl">
                    <a:srgbClr val="000000">
                      <a:alpha val="43137"/>
                    </a:srgbClr>
                  </a:outerShdw>
                </a:effectLst>
              </a:rPr>
              <a:t> good air quality day.</a:t>
            </a:r>
          </a:p>
        </p:txBody>
      </p:sp>
      <p:sp>
        <p:nvSpPr>
          <p:cNvPr id="4" name="Text Placeholder 3"/>
          <p:cNvSpPr>
            <a:spLocks noGrp="1"/>
          </p:cNvSpPr>
          <p:nvPr>
            <p:ph type="body" sz="half" idx="4294967295"/>
          </p:nvPr>
        </p:nvSpPr>
        <p:spPr>
          <a:xfrm>
            <a:off x="4913312" y="1295400"/>
            <a:ext cx="4041775" cy="750887"/>
          </a:xfrm>
          <a:solidFill>
            <a:schemeClr val="tx1">
              <a:lumMod val="50000"/>
            </a:schemeClr>
          </a:solidFill>
        </p:spPr>
        <p:txBody>
          <a:bodyPr anchor="t">
            <a:normAutofit fontScale="62500" lnSpcReduction="20000"/>
          </a:bodyPr>
          <a:lstStyle/>
          <a:p>
            <a:pPr lvl="0">
              <a:buClr>
                <a:prstClr val="white">
                  <a:shade val="95000"/>
                </a:prstClr>
              </a:buClr>
            </a:pPr>
            <a:endParaRPr lang="en-US" sz="1900" dirty="0">
              <a:solidFill>
                <a:prstClr val="white"/>
              </a:solidFill>
            </a:endParaRPr>
          </a:p>
          <a:p>
            <a:pPr>
              <a:buFont typeface="Wingdings" pitchFamily="2" charset="2"/>
              <a:buChar char="Ø"/>
            </a:pPr>
            <a:r>
              <a:rPr lang="en-US" sz="2900" b="1" dirty="0">
                <a:solidFill>
                  <a:schemeClr val="accent1">
                    <a:lumMod val="60000"/>
                    <a:lumOff val="40000"/>
                  </a:schemeClr>
                </a:solidFill>
                <a:effectLst>
                  <a:outerShdw blurRad="38100" dist="38100" dir="2700000" algn="tl">
                    <a:srgbClr val="000000">
                      <a:alpha val="43137"/>
                    </a:srgbClr>
                  </a:outerShdw>
                </a:effectLst>
              </a:rPr>
              <a:t>2 distinct fire plumes from the Spring Fire south and north</a:t>
            </a:r>
          </a:p>
        </p:txBody>
      </p:sp>
      <p:pic>
        <p:nvPicPr>
          <p:cNvPr id="7" name="Content Placeholder 6"/>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4572000" y="2133600"/>
            <a:ext cx="4572000" cy="4724400"/>
          </a:xfrm>
        </p:spPr>
      </p:pic>
    </p:spTree>
    <p:extLst>
      <p:ext uri="{BB962C8B-B14F-4D97-AF65-F5344CB8AC3E}">
        <p14:creationId xmlns:p14="http://schemas.microsoft.com/office/powerpoint/2010/main" val="2982010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dirty="0"/>
              <a:t>In the Mean Time…cont.</a:t>
            </a:r>
          </a:p>
        </p:txBody>
      </p:sp>
      <p:sp>
        <p:nvSpPr>
          <p:cNvPr id="3" name="Content Placeholder 2"/>
          <p:cNvSpPr>
            <a:spLocks noGrp="1"/>
          </p:cNvSpPr>
          <p:nvPr>
            <p:ph idx="1"/>
          </p:nvPr>
        </p:nvSpPr>
        <p:spPr>
          <a:solidFill>
            <a:schemeClr val="tx1">
              <a:lumMod val="50000"/>
            </a:schemeClr>
          </a:solidFill>
        </p:spPr>
        <p:txBody>
          <a:bodyPr/>
          <a:lstStyle/>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Moved Operation “Bring Them Home” to July 5</a:t>
            </a:r>
            <a:r>
              <a:rPr lang="en-US" b="1" baseline="30000" dirty="0">
                <a:solidFill>
                  <a:schemeClr val="accent1">
                    <a:lumMod val="60000"/>
                    <a:lumOff val="40000"/>
                  </a:schemeClr>
                </a:solidFill>
                <a:effectLst>
                  <a:outerShdw blurRad="38100" dist="38100" dir="2700000" algn="tl">
                    <a:srgbClr val="000000">
                      <a:alpha val="43137"/>
                    </a:srgbClr>
                  </a:outerShdw>
                </a:effectLst>
              </a:rPr>
              <a:t>th</a:t>
            </a:r>
            <a:r>
              <a:rPr lang="en-US" b="1" dirty="0">
                <a:solidFill>
                  <a:schemeClr val="accent1">
                    <a:lumMod val="60000"/>
                    <a:lumOff val="40000"/>
                  </a:schemeClr>
                </a:solidFill>
                <a:effectLst>
                  <a:outerShdw blurRad="38100" dist="38100" dir="2700000" algn="tl">
                    <a:srgbClr val="000000">
                      <a:alpha val="43137"/>
                    </a:srgbClr>
                  </a:outerShdw>
                </a:effectLst>
              </a:rPr>
              <a:t>.</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Began to finalize the sequence of return. </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Returns were staged over 3 days to bring facility back into full operation.</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Air quality remained in the good category for July 4</a:t>
            </a:r>
            <a:r>
              <a:rPr lang="en-US" b="1" baseline="30000" dirty="0">
                <a:solidFill>
                  <a:schemeClr val="accent1">
                    <a:lumMod val="60000"/>
                    <a:lumOff val="40000"/>
                  </a:schemeClr>
                </a:solidFill>
                <a:effectLst>
                  <a:outerShdw blurRad="38100" dist="38100" dir="2700000" algn="tl">
                    <a:srgbClr val="000000">
                      <a:alpha val="43137"/>
                    </a:srgbClr>
                  </a:outerShdw>
                </a:effectLst>
              </a:rPr>
              <a:t>th</a:t>
            </a:r>
            <a:r>
              <a:rPr lang="en-US" b="1" dirty="0">
                <a:solidFill>
                  <a:schemeClr val="accent1">
                    <a:lumMod val="60000"/>
                    <a:lumOff val="40000"/>
                  </a:schemeClr>
                </a:solidFill>
                <a:effectLst>
                  <a:outerShdw blurRad="38100" dist="38100" dir="2700000" algn="tl">
                    <a:srgbClr val="000000">
                      <a:alpha val="43137"/>
                    </a:srgbClr>
                  </a:outerShdw>
                </a:effectLst>
              </a:rPr>
              <a:t>. Weather forecast to remain good.</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July 5</a:t>
            </a:r>
            <a:r>
              <a:rPr lang="en-US" b="1" baseline="30000" dirty="0">
                <a:solidFill>
                  <a:schemeClr val="accent1">
                    <a:lumMod val="60000"/>
                    <a:lumOff val="40000"/>
                  </a:schemeClr>
                </a:solidFill>
                <a:effectLst>
                  <a:outerShdw blurRad="38100" dist="38100" dir="2700000" algn="tl">
                    <a:srgbClr val="000000">
                      <a:alpha val="43137"/>
                    </a:srgbClr>
                  </a:outerShdw>
                </a:effectLst>
              </a:rPr>
              <a:t>th</a:t>
            </a:r>
            <a:r>
              <a:rPr lang="en-US" b="1" dirty="0">
                <a:solidFill>
                  <a:schemeClr val="accent1">
                    <a:lumMod val="60000"/>
                    <a:lumOff val="40000"/>
                  </a:schemeClr>
                </a:solidFill>
                <a:effectLst>
                  <a:outerShdw blurRad="38100" dist="38100" dir="2700000" algn="tl">
                    <a:srgbClr val="000000">
                      <a:alpha val="43137"/>
                    </a:srgbClr>
                  </a:outerShdw>
                </a:effectLst>
              </a:rPr>
              <a:t>, the go for operation “Bring Them Home” was initiated. </a:t>
            </a:r>
          </a:p>
          <a:p>
            <a:pPr marL="137160" indent="0">
              <a:buNone/>
            </a:pPr>
            <a:endParaRPr lang="en-US" dirty="0"/>
          </a:p>
        </p:txBody>
      </p:sp>
    </p:spTree>
    <p:extLst>
      <p:ext uri="{BB962C8B-B14F-4D97-AF65-F5344CB8AC3E}">
        <p14:creationId xmlns:p14="http://schemas.microsoft.com/office/powerpoint/2010/main" val="123302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2"/>
          </a:solidFill>
        </p:spPr>
        <p:txBody>
          <a:bodyPr/>
          <a:lstStyle/>
          <a:p>
            <a:r>
              <a:rPr lang="en-US" dirty="0"/>
              <a:t>Homecoming July 5</a:t>
            </a:r>
          </a:p>
        </p:txBody>
      </p:sp>
      <p:sp>
        <p:nvSpPr>
          <p:cNvPr id="5" name="Text Placeholder 4"/>
          <p:cNvSpPr>
            <a:spLocks noGrp="1"/>
          </p:cNvSpPr>
          <p:nvPr>
            <p:ph type="body" idx="1"/>
          </p:nvPr>
        </p:nvSpPr>
        <p:spPr>
          <a:xfrm>
            <a:off x="304800" y="1524000"/>
            <a:ext cx="4040188" cy="750887"/>
          </a:xfrm>
          <a:solidFill>
            <a:schemeClr val="tx1">
              <a:lumMod val="50000"/>
            </a:schemeClr>
          </a:solidFill>
        </p:spPr>
        <p:txBody>
          <a:bodyPr/>
          <a:lstStyle/>
          <a:p>
            <a:pPr algn="ctr"/>
            <a:r>
              <a:rPr lang="en-US" b="1" dirty="0">
                <a:solidFill>
                  <a:schemeClr val="accent1">
                    <a:lumMod val="60000"/>
                    <a:lumOff val="40000"/>
                  </a:schemeClr>
                </a:solidFill>
                <a:effectLst>
                  <a:outerShdw blurRad="38100" dist="38100" dir="2700000" algn="tl">
                    <a:srgbClr val="000000">
                      <a:alpha val="43137"/>
                    </a:srgbClr>
                  </a:outerShdw>
                </a:effectLst>
              </a:rPr>
              <a:t>Before the rain</a:t>
            </a:r>
          </a:p>
        </p:txBody>
      </p:sp>
      <p:sp>
        <p:nvSpPr>
          <p:cNvPr id="7" name="Text Placeholder 6"/>
          <p:cNvSpPr>
            <a:spLocks noGrp="1"/>
          </p:cNvSpPr>
          <p:nvPr>
            <p:ph type="body" sz="half" idx="3"/>
          </p:nvPr>
        </p:nvSpPr>
        <p:spPr>
          <a:xfrm>
            <a:off x="4800600" y="1524000"/>
            <a:ext cx="4041775" cy="750887"/>
          </a:xfrm>
          <a:solidFill>
            <a:schemeClr val="tx1">
              <a:lumMod val="50000"/>
            </a:schemeClr>
          </a:solidFill>
        </p:spPr>
        <p:txBody>
          <a:bodyPr>
            <a:normAutofit/>
          </a:bodyPr>
          <a:lstStyle/>
          <a:p>
            <a:pPr algn="ctr"/>
            <a:r>
              <a:rPr lang="en-US" sz="2800" b="1" dirty="0">
                <a:solidFill>
                  <a:schemeClr val="accent1">
                    <a:lumMod val="60000"/>
                    <a:lumOff val="40000"/>
                  </a:schemeClr>
                </a:solidFill>
                <a:effectLst>
                  <a:outerShdw blurRad="38100" dist="38100" dir="2700000" algn="tl">
                    <a:srgbClr val="000000">
                      <a:alpha val="43137"/>
                    </a:srgbClr>
                  </a:outerShdw>
                </a:effectLst>
              </a:rPr>
              <a:t>RAIN!!!!</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76200" y="2590800"/>
            <a:ext cx="4419600" cy="3733800"/>
          </a:xfrm>
        </p:spPr>
      </p:pic>
      <p:pic>
        <p:nvPicPr>
          <p:cNvPr id="2" name="Content Placeholder 1"/>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8200" y="2590800"/>
            <a:ext cx="4422775" cy="3733800"/>
          </a:xfrm>
        </p:spPr>
      </p:pic>
    </p:spTree>
    <p:extLst>
      <p:ext uri="{BB962C8B-B14F-4D97-AF65-F5344CB8AC3E}">
        <p14:creationId xmlns:p14="http://schemas.microsoft.com/office/powerpoint/2010/main" val="9134128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2"/>
          </a:solidFill>
        </p:spPr>
        <p:txBody>
          <a:bodyPr/>
          <a:lstStyle/>
          <a:p>
            <a:r>
              <a:rPr lang="en-US" dirty="0"/>
              <a:t>Homecoming July 6</a:t>
            </a:r>
          </a:p>
        </p:txBody>
      </p:sp>
      <p:pic>
        <p:nvPicPr>
          <p:cNvPr id="2"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6200" y="1752600"/>
            <a:ext cx="4419600" cy="4267200"/>
          </a:xfrm>
        </p:spPr>
      </p:pic>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1752600"/>
            <a:ext cx="4419600" cy="4267200"/>
          </a:xfrm>
        </p:spPr>
      </p:pic>
    </p:spTree>
    <p:extLst>
      <p:ext uri="{BB962C8B-B14F-4D97-AF65-F5344CB8AC3E}">
        <p14:creationId xmlns:p14="http://schemas.microsoft.com/office/powerpoint/2010/main" val="40002498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dirty="0"/>
              <a:t>Homecoming July 7</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6200" y="1524000"/>
            <a:ext cx="4495800" cy="4648200"/>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1524000"/>
            <a:ext cx="4343400" cy="4648200"/>
          </a:xfrm>
        </p:spPr>
      </p:pic>
    </p:spTree>
    <p:extLst>
      <p:ext uri="{BB962C8B-B14F-4D97-AF65-F5344CB8AC3E}">
        <p14:creationId xmlns:p14="http://schemas.microsoft.com/office/powerpoint/2010/main" val="12949603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dirty="0"/>
              <a:t>Incident Command </a:t>
            </a:r>
          </a:p>
        </p:txBody>
      </p:sp>
      <p:sp>
        <p:nvSpPr>
          <p:cNvPr id="3" name="Content Placeholder 2"/>
          <p:cNvSpPr>
            <a:spLocks noGrp="1"/>
          </p:cNvSpPr>
          <p:nvPr>
            <p:ph idx="1"/>
          </p:nvPr>
        </p:nvSpPr>
        <p:spPr>
          <a:solidFill>
            <a:schemeClr val="tx1">
              <a:lumMod val="50000"/>
            </a:schemeClr>
          </a:solidFill>
        </p:spPr>
        <p:txBody>
          <a:bodyPr>
            <a:normAutofit lnSpcReduction="10000"/>
          </a:bodyPr>
          <a:lstStyle/>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Incident Command remained open in virtual mode July 7</a:t>
            </a:r>
            <a:r>
              <a:rPr lang="en-US" b="1" baseline="30000" dirty="0">
                <a:solidFill>
                  <a:schemeClr val="accent1">
                    <a:lumMod val="60000"/>
                    <a:lumOff val="40000"/>
                  </a:schemeClr>
                </a:solidFill>
                <a:effectLst>
                  <a:outerShdw blurRad="38100" dist="38100" dir="2700000" algn="tl">
                    <a:srgbClr val="000000">
                      <a:alpha val="43137"/>
                    </a:srgbClr>
                  </a:outerShdw>
                </a:effectLst>
              </a:rPr>
              <a:t>th</a:t>
            </a:r>
            <a:r>
              <a:rPr lang="en-US" b="1" dirty="0">
                <a:solidFill>
                  <a:schemeClr val="accent1">
                    <a:lumMod val="60000"/>
                    <a:lumOff val="40000"/>
                  </a:schemeClr>
                </a:solidFill>
                <a:effectLst>
                  <a:outerShdw blurRad="38100" dist="38100" dir="2700000" algn="tl">
                    <a:srgbClr val="000000">
                      <a:alpha val="43137"/>
                    </a:srgbClr>
                  </a:outerShdw>
                </a:effectLst>
              </a:rPr>
              <a:t> thru July15th.</a:t>
            </a:r>
          </a:p>
          <a:p>
            <a:pPr marL="137160" indent="0">
              <a:buNone/>
            </a:pPr>
            <a:endParaRPr lang="en-US" b="1" dirty="0">
              <a:solidFill>
                <a:schemeClr val="accent1">
                  <a:lumMod val="60000"/>
                  <a:lumOff val="40000"/>
                </a:schemeClr>
              </a:solidFill>
              <a:effectLst>
                <a:outerShdw blurRad="38100" dist="38100" dir="2700000" algn="tl">
                  <a:srgbClr val="000000">
                    <a:alpha val="43137"/>
                  </a:srgbClr>
                </a:outerShdw>
              </a:effectLst>
            </a:endParaRP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Continued to closely monitor fire and air quality.</a:t>
            </a:r>
          </a:p>
          <a:p>
            <a:pPr marL="137160" indent="0">
              <a:buNone/>
            </a:pPr>
            <a:endParaRPr lang="en-US" b="1" dirty="0">
              <a:solidFill>
                <a:schemeClr val="accent1">
                  <a:lumMod val="60000"/>
                  <a:lumOff val="40000"/>
                </a:schemeClr>
              </a:solidFill>
              <a:effectLst>
                <a:outerShdw blurRad="38100" dist="38100" dir="2700000" algn="tl">
                  <a:srgbClr val="000000">
                    <a:alpha val="43137"/>
                  </a:srgbClr>
                </a:outerShdw>
              </a:effectLst>
            </a:endParaRP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Held final briefing and hot wash on July 16</a:t>
            </a:r>
            <a:r>
              <a:rPr lang="en-US" b="1" baseline="30000" dirty="0">
                <a:solidFill>
                  <a:schemeClr val="accent1">
                    <a:lumMod val="60000"/>
                    <a:lumOff val="40000"/>
                  </a:schemeClr>
                </a:solidFill>
                <a:effectLst>
                  <a:outerShdw blurRad="38100" dist="38100" dir="2700000" algn="tl">
                    <a:srgbClr val="000000">
                      <a:alpha val="43137"/>
                    </a:srgbClr>
                  </a:outerShdw>
                </a:effectLst>
              </a:rPr>
              <a:t>th</a:t>
            </a:r>
            <a:r>
              <a:rPr lang="en-US" b="1" dirty="0">
                <a:solidFill>
                  <a:schemeClr val="accent1">
                    <a:lumMod val="60000"/>
                    <a:lumOff val="40000"/>
                  </a:schemeClr>
                </a:solidFill>
                <a:effectLst>
                  <a:outerShdw blurRad="38100" dist="38100" dir="2700000" algn="tl">
                    <a:srgbClr val="000000">
                      <a:alpha val="43137"/>
                    </a:srgbClr>
                  </a:outerShdw>
                </a:effectLst>
              </a:rPr>
              <a:t>.</a:t>
            </a:r>
          </a:p>
          <a:p>
            <a:pPr marL="137160" indent="0">
              <a:buNone/>
            </a:pPr>
            <a:endParaRPr lang="en-US" b="1" dirty="0">
              <a:solidFill>
                <a:schemeClr val="accent1">
                  <a:lumMod val="60000"/>
                  <a:lumOff val="40000"/>
                </a:schemeClr>
              </a:solidFill>
              <a:effectLst>
                <a:outerShdw blurRad="38100" dist="38100" dir="2700000" algn="tl">
                  <a:srgbClr val="000000">
                    <a:alpha val="43137"/>
                  </a:srgbClr>
                </a:outerShdw>
              </a:effectLst>
            </a:endParaRP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July 16</a:t>
            </a:r>
            <a:r>
              <a:rPr lang="en-US" b="1" baseline="30000" dirty="0">
                <a:solidFill>
                  <a:schemeClr val="accent1">
                    <a:lumMod val="60000"/>
                    <a:lumOff val="40000"/>
                  </a:schemeClr>
                </a:solidFill>
                <a:effectLst>
                  <a:outerShdw blurRad="38100" dist="38100" dir="2700000" algn="tl">
                    <a:srgbClr val="000000">
                      <a:alpha val="43137"/>
                    </a:srgbClr>
                  </a:outerShdw>
                </a:effectLst>
              </a:rPr>
              <a:t>th</a:t>
            </a:r>
            <a:r>
              <a:rPr lang="en-US" b="1" dirty="0">
                <a:solidFill>
                  <a:schemeClr val="accent1">
                    <a:lumMod val="60000"/>
                    <a:lumOff val="40000"/>
                  </a:schemeClr>
                </a:solidFill>
                <a:effectLst>
                  <a:outerShdw blurRad="38100" dist="38100" dir="2700000" algn="tl">
                    <a:srgbClr val="000000">
                      <a:alpha val="43137"/>
                    </a:srgbClr>
                  </a:outerShdw>
                </a:effectLst>
              </a:rPr>
              <a:t> – Incident Command Closed for the Spring Fire.</a:t>
            </a:r>
          </a:p>
        </p:txBody>
      </p:sp>
    </p:spTree>
    <p:extLst>
      <p:ext uri="{BB962C8B-B14F-4D97-AF65-F5344CB8AC3E}">
        <p14:creationId xmlns:p14="http://schemas.microsoft.com/office/powerpoint/2010/main" val="48301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solidFill>
            <a:schemeClr val="bg2"/>
          </a:solidFill>
        </p:spPr>
        <p:txBody>
          <a:bodyPr/>
          <a:lstStyle/>
          <a:p>
            <a:r>
              <a:rPr lang="en-US" dirty="0"/>
              <a:t>Summary and Conclusion</a:t>
            </a:r>
          </a:p>
        </p:txBody>
      </p:sp>
      <p:sp>
        <p:nvSpPr>
          <p:cNvPr id="3" name="Content Placeholder 2"/>
          <p:cNvSpPr>
            <a:spLocks noGrp="1"/>
          </p:cNvSpPr>
          <p:nvPr>
            <p:ph idx="1"/>
          </p:nvPr>
        </p:nvSpPr>
        <p:spPr>
          <a:xfrm>
            <a:off x="457200" y="1143000"/>
            <a:ext cx="8229600" cy="5638800"/>
          </a:xfrm>
          <a:solidFill>
            <a:schemeClr val="tx1">
              <a:lumMod val="50000"/>
            </a:schemeClr>
          </a:solidFill>
        </p:spPr>
        <p:txBody>
          <a:bodyPr>
            <a:normAutofit fontScale="47500" lnSpcReduction="20000"/>
          </a:bodyPr>
          <a:lstStyle/>
          <a:p>
            <a:pPr marL="0" indent="0" algn="just">
              <a:lnSpc>
                <a:spcPct val="115000"/>
              </a:lnSpc>
              <a:spcBef>
                <a:spcPts val="0"/>
              </a:spcBef>
              <a:spcAft>
                <a:spcPts val="1000"/>
              </a:spcAft>
              <a:buNone/>
            </a:pPr>
            <a:r>
              <a:rPr lang="en-US" sz="4600" b="1" dirty="0">
                <a:solidFill>
                  <a:schemeClr val="accent1">
                    <a:lumMod val="60000"/>
                    <a:lumOff val="40000"/>
                  </a:schemeClr>
                </a:solidFill>
                <a:effectLst>
                  <a:outerShdw blurRad="38100" dist="38100" dir="2700000" algn="tl">
                    <a:srgbClr val="000000">
                      <a:alpha val="43137"/>
                    </a:srgbClr>
                  </a:outerShdw>
                </a:effectLst>
              </a:rPr>
              <a:t>This event was the 4th live event for SPRHC in 2018. This is the 3rd largest wildfire in Colorado history at 108,045 acres.</a:t>
            </a:r>
          </a:p>
          <a:p>
            <a:pPr marL="0" indent="0" algn="just">
              <a:lnSpc>
                <a:spcPct val="115000"/>
              </a:lnSpc>
              <a:spcBef>
                <a:spcPts val="0"/>
              </a:spcBef>
              <a:spcAft>
                <a:spcPts val="1000"/>
              </a:spcAft>
              <a:buNone/>
            </a:pPr>
            <a:endParaRPr lang="en-US" sz="4600" b="1" dirty="0">
              <a:solidFill>
                <a:schemeClr val="accent1">
                  <a:lumMod val="60000"/>
                  <a:lumOff val="40000"/>
                </a:schemeClr>
              </a:solidFill>
              <a:effectLst>
                <a:outerShdw blurRad="38100" dist="38100" dir="2700000" algn="tl">
                  <a:srgbClr val="000000">
                    <a:alpha val="43137"/>
                  </a:srgbClr>
                </a:outerShdw>
              </a:effectLst>
            </a:endParaRPr>
          </a:p>
          <a:p>
            <a:pPr marL="0" indent="0" algn="just">
              <a:lnSpc>
                <a:spcPct val="115000"/>
              </a:lnSpc>
              <a:spcBef>
                <a:spcPts val="0"/>
              </a:spcBef>
              <a:spcAft>
                <a:spcPts val="1000"/>
              </a:spcAft>
              <a:buNone/>
            </a:pPr>
            <a:r>
              <a:rPr lang="en-US" sz="4600" b="1" dirty="0">
                <a:solidFill>
                  <a:schemeClr val="accent1">
                    <a:lumMod val="60000"/>
                    <a:lumOff val="40000"/>
                  </a:schemeClr>
                </a:solidFill>
                <a:effectLst>
                  <a:outerShdw blurRad="38100" dist="38100" dir="2700000" algn="tl">
                    <a:srgbClr val="000000">
                      <a:alpha val="43137"/>
                    </a:srgbClr>
                  </a:outerShdw>
                </a:effectLst>
              </a:rPr>
              <a:t>The decision to evacuate our facility was a very difficult decision. The financial impact to the facility, employees and the community were all brought to the table for discussion. In the end, the Command Team, without hesitation, believe that this was the only option for the safety and wellbeing of our residents and patients.</a:t>
            </a:r>
          </a:p>
          <a:p>
            <a:pPr marL="0" indent="0" algn="just">
              <a:lnSpc>
                <a:spcPct val="115000"/>
              </a:lnSpc>
              <a:spcBef>
                <a:spcPts val="0"/>
              </a:spcBef>
              <a:spcAft>
                <a:spcPts val="1000"/>
              </a:spcAft>
              <a:buNone/>
            </a:pPr>
            <a:endParaRPr lang="en-US" sz="4600" b="1" dirty="0">
              <a:solidFill>
                <a:schemeClr val="accent1">
                  <a:lumMod val="60000"/>
                  <a:lumOff val="40000"/>
                </a:schemeClr>
              </a:solidFill>
              <a:effectLst>
                <a:outerShdw blurRad="38100" dist="38100" dir="2700000" algn="tl">
                  <a:srgbClr val="000000">
                    <a:alpha val="43137"/>
                  </a:srgbClr>
                </a:outerShdw>
              </a:effectLst>
            </a:endParaRPr>
          </a:p>
          <a:p>
            <a:pPr marL="0" indent="0" algn="just">
              <a:lnSpc>
                <a:spcPct val="115000"/>
              </a:lnSpc>
              <a:spcBef>
                <a:spcPts val="0"/>
              </a:spcBef>
              <a:spcAft>
                <a:spcPts val="1000"/>
              </a:spcAft>
              <a:buNone/>
            </a:pPr>
            <a:r>
              <a:rPr lang="en-US" sz="4600" b="1" dirty="0">
                <a:solidFill>
                  <a:schemeClr val="accent1">
                    <a:lumMod val="60000"/>
                    <a:lumOff val="40000"/>
                  </a:schemeClr>
                </a:solidFill>
                <a:effectLst>
                  <a:outerShdw blurRad="38100" dist="38100" dir="2700000" algn="tl">
                    <a:srgbClr val="000000">
                      <a:alpha val="43137"/>
                    </a:srgbClr>
                  </a:outerShdw>
                </a:effectLst>
              </a:rPr>
              <a:t>It also cannot be overstated that 18 years of exercises and real life events have prepared us to execute this event in a calm and orderly manner. We will continue to exercise different scenarios and events to ensure we are as prepared as we can possibly be.</a:t>
            </a:r>
            <a:endParaRPr lang="en-US" sz="4600" b="1" dirty="0">
              <a:solidFill>
                <a:schemeClr val="accent1">
                  <a:lumMod val="60000"/>
                  <a:lumOff val="40000"/>
                </a:schemeClr>
              </a:solidFill>
              <a:effectLst>
                <a:outerShdw blurRad="38100" dist="38100" dir="2700000" algn="tl">
                  <a:srgbClr val="000000">
                    <a:alpha val="43137"/>
                  </a:srgbClr>
                </a:outerShdw>
              </a:effectLst>
              <a:latin typeface="Calibri"/>
              <a:ea typeface="Calibri"/>
              <a:cs typeface="Times New Roman"/>
            </a:endParaRPr>
          </a:p>
          <a:p>
            <a:endParaRPr lang="en-US" dirty="0"/>
          </a:p>
        </p:txBody>
      </p:sp>
    </p:spTree>
    <p:extLst>
      <p:ext uri="{BB962C8B-B14F-4D97-AF65-F5344CB8AC3E}">
        <p14:creationId xmlns:p14="http://schemas.microsoft.com/office/powerpoint/2010/main" val="381839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a:xfrm>
            <a:off x="494489" y="1186774"/>
            <a:ext cx="8229600" cy="4909226"/>
          </a:xfrm>
          <a:solidFill>
            <a:schemeClr val="tx1">
              <a:lumMod val="50000"/>
            </a:schemeClr>
          </a:solidFill>
        </p:spPr>
        <p:txBody>
          <a:bodyPr anchor="ctr">
            <a:normAutofit/>
          </a:bodyPr>
          <a:lstStyle/>
          <a:p>
            <a:pPr marL="137160" indent="0" algn="ctr">
              <a:buNone/>
            </a:pPr>
            <a:r>
              <a:rPr lang="en-US" sz="7600" b="1" dirty="0">
                <a:solidFill>
                  <a:schemeClr val="accent1">
                    <a:lumMod val="60000"/>
                    <a:lumOff val="40000"/>
                  </a:schemeClr>
                </a:solidFill>
                <a:effectLst>
                  <a:outerShdw blurRad="38100" dist="38100" dir="2700000" algn="tl">
                    <a:srgbClr val="000000">
                      <a:alpha val="43137"/>
                    </a:srgbClr>
                  </a:outerShdw>
                </a:effectLst>
              </a:rPr>
              <a:t>??? Questions ???</a:t>
            </a:r>
          </a:p>
        </p:txBody>
      </p:sp>
    </p:spTree>
    <p:extLst>
      <p:ext uri="{BB962C8B-B14F-4D97-AF65-F5344CB8AC3E}">
        <p14:creationId xmlns:p14="http://schemas.microsoft.com/office/powerpoint/2010/main" val="4201645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dirty="0"/>
              <a:t>So It Begins</a:t>
            </a:r>
          </a:p>
        </p:txBody>
      </p:sp>
      <p:sp>
        <p:nvSpPr>
          <p:cNvPr id="3" name="Content Placeholder 2"/>
          <p:cNvSpPr>
            <a:spLocks noGrp="1"/>
          </p:cNvSpPr>
          <p:nvPr>
            <p:ph idx="1"/>
          </p:nvPr>
        </p:nvSpPr>
        <p:spPr>
          <a:solidFill>
            <a:schemeClr val="tx1">
              <a:lumMod val="50000"/>
            </a:schemeClr>
          </a:solidFill>
        </p:spPr>
        <p:txBody>
          <a:bodyPr/>
          <a:lstStyle/>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Fire started on Wednesday June 27</a:t>
            </a:r>
            <a:r>
              <a:rPr lang="en-US" b="1" baseline="30000" dirty="0">
                <a:solidFill>
                  <a:schemeClr val="accent1">
                    <a:lumMod val="60000"/>
                    <a:lumOff val="40000"/>
                  </a:schemeClr>
                </a:solidFill>
                <a:effectLst>
                  <a:outerShdw blurRad="38100" dist="38100" dir="2700000" algn="tl">
                    <a:srgbClr val="000000">
                      <a:alpha val="43137"/>
                    </a:srgbClr>
                  </a:outerShdw>
                </a:effectLst>
              </a:rPr>
              <a:t>th</a:t>
            </a:r>
            <a:r>
              <a:rPr lang="en-US" b="1" dirty="0">
                <a:solidFill>
                  <a:schemeClr val="accent1">
                    <a:lumMod val="60000"/>
                    <a:lumOff val="40000"/>
                  </a:schemeClr>
                </a:solidFill>
                <a:effectLst>
                  <a:outerShdw blurRad="38100" dist="38100" dir="2700000" algn="tl">
                    <a:srgbClr val="000000">
                      <a:alpha val="43137"/>
                    </a:srgbClr>
                  </a:outerShdw>
                </a:effectLst>
              </a:rPr>
              <a:t>, 2018 at approximately 2:30 pm. Human caused.</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Fire location was on the West face of the Sangre de Christo Mountain Range.</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Costilla County was responding with multiple agencies and resources. </a:t>
            </a:r>
          </a:p>
          <a:p>
            <a:pPr>
              <a:buFont typeface="Wingdings" pitchFamily="2" charset="2"/>
              <a:buChar char="Ø"/>
            </a:pPr>
            <a:r>
              <a:rPr lang="en-US" b="1" dirty="0">
                <a:solidFill>
                  <a:schemeClr val="accent1">
                    <a:lumMod val="60000"/>
                    <a:lumOff val="40000"/>
                  </a:schemeClr>
                </a:solidFill>
                <a:effectLst>
                  <a:outerShdw blurRad="38100" dist="38100" dir="2700000" algn="tl">
                    <a:srgbClr val="000000">
                      <a:alpha val="43137"/>
                    </a:srgbClr>
                  </a:outerShdw>
                </a:effectLst>
              </a:rPr>
              <a:t>La Veta Fire Protection District was on stand-by.</a:t>
            </a:r>
          </a:p>
        </p:txBody>
      </p:sp>
    </p:spTree>
    <p:extLst>
      <p:ext uri="{BB962C8B-B14F-4D97-AF65-F5344CB8AC3E}">
        <p14:creationId xmlns:p14="http://schemas.microsoft.com/office/powerpoint/2010/main" val="7483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dirty="0"/>
              <a:t>Contact Information</a:t>
            </a:r>
          </a:p>
        </p:txBody>
      </p:sp>
      <p:sp>
        <p:nvSpPr>
          <p:cNvPr id="3" name="Content Placeholder 2"/>
          <p:cNvSpPr>
            <a:spLocks noGrp="1"/>
          </p:cNvSpPr>
          <p:nvPr>
            <p:ph idx="1"/>
          </p:nvPr>
        </p:nvSpPr>
        <p:spPr>
          <a:solidFill>
            <a:schemeClr val="tx1">
              <a:lumMod val="50000"/>
            </a:schemeClr>
          </a:solidFill>
        </p:spPr>
        <p:txBody>
          <a:bodyPr/>
          <a:lstStyle/>
          <a:p>
            <a:pPr marL="137160" indent="0">
              <a:buNone/>
            </a:pPr>
            <a:r>
              <a:rPr lang="en-US" b="1" dirty="0">
                <a:solidFill>
                  <a:schemeClr val="accent1">
                    <a:lumMod val="60000"/>
                    <a:lumOff val="40000"/>
                  </a:schemeClr>
                </a:solidFill>
                <a:effectLst>
                  <a:outerShdw blurRad="38100" dist="38100" dir="2700000" algn="tl">
                    <a:srgbClr val="000000">
                      <a:alpha val="43137"/>
                    </a:srgbClr>
                  </a:outerShdw>
                </a:effectLst>
              </a:rPr>
              <a:t>Dave McGraw, Director of Safety and Emergency Preparedness and Response</a:t>
            </a:r>
          </a:p>
          <a:p>
            <a:pPr marL="137160" indent="0">
              <a:buNone/>
            </a:pPr>
            <a:endParaRPr lang="en-US" dirty="0">
              <a:effectLst>
                <a:outerShdw blurRad="38100" dist="38100" dir="2700000" algn="tl">
                  <a:srgbClr val="000000">
                    <a:alpha val="43137"/>
                  </a:srgbClr>
                </a:outerShdw>
              </a:effectLst>
            </a:endParaRPr>
          </a:p>
          <a:p>
            <a:pPr marL="137160" indent="0">
              <a:buNone/>
            </a:pPr>
            <a:r>
              <a:rPr lang="en-US" b="1" dirty="0">
                <a:solidFill>
                  <a:schemeClr val="accent1">
                    <a:lumMod val="60000"/>
                    <a:lumOff val="40000"/>
                  </a:schemeClr>
                </a:solidFill>
                <a:effectLst>
                  <a:outerShdw blurRad="38100" dist="38100" dir="2700000" algn="tl">
                    <a:srgbClr val="000000">
                      <a:alpha val="43137"/>
                    </a:srgbClr>
                  </a:outerShdw>
                </a:effectLst>
              </a:rPr>
              <a:t>Spanish Peaks Regional Health Center</a:t>
            </a:r>
          </a:p>
          <a:p>
            <a:pPr marL="137160" indent="0">
              <a:buNone/>
            </a:pPr>
            <a:r>
              <a:rPr lang="en-US" b="1" dirty="0">
                <a:solidFill>
                  <a:schemeClr val="accent1">
                    <a:lumMod val="60000"/>
                    <a:lumOff val="40000"/>
                  </a:schemeClr>
                </a:solidFill>
                <a:effectLst>
                  <a:outerShdw blurRad="38100" dist="38100" dir="2700000" algn="tl">
                    <a:srgbClr val="000000">
                      <a:alpha val="43137"/>
                    </a:srgbClr>
                  </a:outerShdw>
                </a:effectLst>
              </a:rPr>
              <a:t>23500 U.S. Hwy 160, Walsenburg, CO  81089</a:t>
            </a:r>
          </a:p>
          <a:p>
            <a:pPr marL="137160" indent="0">
              <a:buNone/>
            </a:pPr>
            <a:endParaRPr lang="en-US" dirty="0">
              <a:effectLst>
                <a:outerShdw blurRad="38100" dist="38100" dir="2700000" algn="tl">
                  <a:srgbClr val="000000">
                    <a:alpha val="43137"/>
                  </a:srgbClr>
                </a:outerShdw>
              </a:effectLst>
            </a:endParaRPr>
          </a:p>
          <a:p>
            <a:pPr marL="137160" indent="0">
              <a:buNone/>
            </a:pPr>
            <a:r>
              <a:rPr lang="en-US" b="1" dirty="0">
                <a:solidFill>
                  <a:schemeClr val="accent1">
                    <a:lumMod val="60000"/>
                    <a:lumOff val="40000"/>
                  </a:schemeClr>
                </a:solidFill>
                <a:effectLst>
                  <a:outerShdw blurRad="38100" dist="38100" dir="2700000" algn="tl">
                    <a:srgbClr val="000000">
                      <a:alpha val="43137"/>
                    </a:srgbClr>
                  </a:outerShdw>
                </a:effectLst>
              </a:rPr>
              <a:t>E-mail: </a:t>
            </a:r>
            <a:r>
              <a:rPr lang="en-US" b="1" dirty="0">
                <a:effectLst>
                  <a:outerShdw blurRad="38100" dist="38100" dir="2700000" algn="tl">
                    <a:srgbClr val="000000">
                      <a:alpha val="43137"/>
                    </a:srgbClr>
                  </a:outerShdw>
                </a:effectLst>
                <a:hlinkClick r:id="rId3"/>
              </a:rPr>
              <a:t>dmcgraw@sprhc.org</a:t>
            </a:r>
            <a:endParaRPr lang="en-US" b="1" dirty="0">
              <a:effectLst>
                <a:outerShdw blurRad="38100" dist="38100" dir="2700000" algn="tl">
                  <a:srgbClr val="000000">
                    <a:alpha val="43137"/>
                  </a:srgbClr>
                </a:outerShdw>
              </a:effectLst>
            </a:endParaRPr>
          </a:p>
          <a:p>
            <a:pPr marL="137160" indent="0">
              <a:buNone/>
            </a:pPr>
            <a:endParaRPr lang="en-US" dirty="0">
              <a:effectLst>
                <a:outerShdw blurRad="38100" dist="38100" dir="2700000" algn="tl">
                  <a:srgbClr val="000000">
                    <a:alpha val="43137"/>
                  </a:srgbClr>
                </a:outerShdw>
              </a:effectLst>
            </a:endParaRPr>
          </a:p>
          <a:p>
            <a:pPr marL="137160" indent="0">
              <a:buNone/>
            </a:pPr>
            <a:r>
              <a:rPr lang="en-US" b="1" dirty="0">
                <a:solidFill>
                  <a:schemeClr val="accent1">
                    <a:lumMod val="60000"/>
                    <a:lumOff val="40000"/>
                  </a:schemeClr>
                </a:solidFill>
                <a:effectLst>
                  <a:outerShdw blurRad="38100" dist="38100" dir="2700000" algn="tl">
                    <a:srgbClr val="000000">
                      <a:alpha val="43137"/>
                    </a:srgbClr>
                  </a:outerShdw>
                </a:effectLst>
              </a:rPr>
              <a:t>Phone: 719-738-5145</a:t>
            </a:r>
          </a:p>
        </p:txBody>
      </p:sp>
    </p:spTree>
    <p:extLst>
      <p:ext uri="{BB962C8B-B14F-4D97-AF65-F5344CB8AC3E}">
        <p14:creationId xmlns:p14="http://schemas.microsoft.com/office/powerpoint/2010/main" val="1369408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dirty="0"/>
              <a:t>June 27, 2018 – 10:30 pm</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057400"/>
            <a:ext cx="4495800" cy="4495799"/>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057400"/>
            <a:ext cx="4495800" cy="4495798"/>
          </a:xfrm>
        </p:spPr>
      </p:pic>
    </p:spTree>
    <p:extLst>
      <p:ext uri="{BB962C8B-B14F-4D97-AF65-F5344CB8AC3E}">
        <p14:creationId xmlns:p14="http://schemas.microsoft.com/office/powerpoint/2010/main" val="769524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10" y="99985"/>
            <a:ext cx="7962090" cy="914400"/>
          </a:xfrm>
          <a:solidFill>
            <a:schemeClr val="bg2"/>
          </a:solidFill>
        </p:spPr>
        <p:txBody>
          <a:bodyPr anchor="ctr">
            <a:normAutofit/>
          </a:bodyPr>
          <a:lstStyle/>
          <a:p>
            <a:r>
              <a:rPr lang="en-US" sz="2400" dirty="0"/>
              <a:t>SPRHC Incident Command Center Open June 28, 9:00 am</a:t>
            </a:r>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1058" r="11058"/>
          <a:stretch>
            <a:fillRect/>
          </a:stretch>
        </p:blipFill>
        <p:spPr>
          <a:xfrm>
            <a:off x="685800" y="2667000"/>
            <a:ext cx="7848600" cy="3962400"/>
          </a:xfrm>
        </p:spPr>
      </p:pic>
      <p:sp>
        <p:nvSpPr>
          <p:cNvPr id="5" name="Text Placeholder 4"/>
          <p:cNvSpPr>
            <a:spLocks noGrp="1"/>
          </p:cNvSpPr>
          <p:nvPr>
            <p:ph type="body" sz="half" idx="2"/>
          </p:nvPr>
        </p:nvSpPr>
        <p:spPr>
          <a:xfrm>
            <a:off x="648510" y="1166786"/>
            <a:ext cx="7962090" cy="1347813"/>
          </a:xfrm>
          <a:solidFill>
            <a:schemeClr val="tx1">
              <a:lumMod val="50000"/>
            </a:schemeClr>
          </a:solidFill>
        </p:spPr>
        <p:txBody>
          <a:bodyPr>
            <a:normAutofit fontScale="92500" lnSpcReduction="20000"/>
          </a:bodyPr>
          <a:lstStyle/>
          <a:p>
            <a:pPr marL="342900" indent="-342900" algn="l">
              <a:buFont typeface="Wingdings" pitchFamily="2" charset="2"/>
              <a:buChar char="Ø"/>
            </a:pPr>
            <a:r>
              <a:rPr lang="en-US" sz="2400" b="1" dirty="0">
                <a:solidFill>
                  <a:schemeClr val="accent1">
                    <a:lumMod val="60000"/>
                    <a:lumOff val="40000"/>
                  </a:schemeClr>
                </a:solidFill>
                <a:effectLst>
                  <a:outerShdw blurRad="38100" dist="38100" dir="2700000" algn="tl">
                    <a:srgbClr val="000000">
                      <a:alpha val="43137"/>
                    </a:srgbClr>
                  </a:outerShdw>
                </a:effectLst>
              </a:rPr>
              <a:t>IC briefing and assignments made. Management team briefing at the same time.</a:t>
            </a:r>
          </a:p>
          <a:p>
            <a:pPr marL="342900" indent="-342900" algn="l">
              <a:buFont typeface="Wingdings" pitchFamily="2" charset="2"/>
              <a:buChar char="Ø"/>
            </a:pPr>
            <a:r>
              <a:rPr lang="en-US" sz="2400" b="1" dirty="0">
                <a:solidFill>
                  <a:schemeClr val="accent1">
                    <a:lumMod val="60000"/>
                    <a:lumOff val="40000"/>
                  </a:schemeClr>
                </a:solidFill>
                <a:effectLst>
                  <a:outerShdw blurRad="38100" dist="38100" dir="2700000" algn="tl">
                    <a:srgbClr val="000000">
                      <a:alpha val="43137"/>
                    </a:srgbClr>
                  </a:outerShdw>
                </a:effectLst>
              </a:rPr>
              <a:t>Began to monitor situation and make initial preparations for the possibility of evacuation.</a:t>
            </a:r>
          </a:p>
        </p:txBody>
      </p:sp>
    </p:spTree>
    <p:extLst>
      <p:ext uri="{BB962C8B-B14F-4D97-AF65-F5344CB8AC3E}">
        <p14:creationId xmlns:p14="http://schemas.microsoft.com/office/powerpoint/2010/main" val="105892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7924800" cy="522288"/>
          </a:xfrm>
          <a:solidFill>
            <a:schemeClr val="bg2"/>
          </a:solidFill>
        </p:spPr>
        <p:txBody>
          <a:bodyPr anchor="ctr">
            <a:normAutofit/>
          </a:bodyPr>
          <a:lstStyle/>
          <a:p>
            <a:r>
              <a:rPr lang="en-US" sz="2800" dirty="0"/>
              <a:t>Evacuation Stage 1 – June 28, 2:30 pm</a:t>
            </a:r>
          </a:p>
        </p:txBody>
      </p:sp>
      <p:pic>
        <p:nvPicPr>
          <p:cNvPr id="4" name="Content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1638300" y="2514600"/>
            <a:ext cx="5791200" cy="4191000"/>
          </a:xfrm>
        </p:spPr>
      </p:pic>
      <p:sp>
        <p:nvSpPr>
          <p:cNvPr id="3" name="Content Placeholder 2"/>
          <p:cNvSpPr>
            <a:spLocks noGrp="1"/>
          </p:cNvSpPr>
          <p:nvPr>
            <p:ph type="body" sz="half" idx="2"/>
          </p:nvPr>
        </p:nvSpPr>
        <p:spPr>
          <a:xfrm>
            <a:off x="1638300" y="685800"/>
            <a:ext cx="5829300" cy="1752600"/>
          </a:xfrm>
          <a:solidFill>
            <a:schemeClr val="tx1">
              <a:lumMod val="50000"/>
            </a:schemeClr>
          </a:solidFill>
        </p:spPr>
        <p:txBody>
          <a:bodyPr>
            <a:normAutofit/>
          </a:bodyPr>
          <a:lstStyle/>
          <a:p>
            <a:pPr marL="342900" indent="-342900" algn="l">
              <a:buFont typeface="Wingdings" pitchFamily="2" charset="2"/>
              <a:buChar char="Ø"/>
            </a:pPr>
            <a:r>
              <a:rPr lang="en-US" sz="2000" b="1" dirty="0">
                <a:solidFill>
                  <a:schemeClr val="accent1">
                    <a:lumMod val="60000"/>
                    <a:lumOff val="40000"/>
                  </a:schemeClr>
                </a:solidFill>
                <a:effectLst>
                  <a:outerShdw blurRad="38100" dist="38100" dir="2700000" algn="tl">
                    <a:srgbClr val="000000">
                      <a:alpha val="43137"/>
                    </a:srgbClr>
                  </a:outerShdw>
                </a:effectLst>
              </a:rPr>
              <a:t>Smoke worsening throughout the day.</a:t>
            </a:r>
          </a:p>
          <a:p>
            <a:pPr marL="342900" indent="-342900" algn="l">
              <a:buFont typeface="Wingdings" pitchFamily="2" charset="2"/>
              <a:buChar char="Ø"/>
            </a:pPr>
            <a:r>
              <a:rPr lang="en-US" sz="2000" b="1" dirty="0">
                <a:solidFill>
                  <a:schemeClr val="accent1">
                    <a:lumMod val="60000"/>
                    <a:lumOff val="40000"/>
                  </a:schemeClr>
                </a:solidFill>
                <a:effectLst>
                  <a:outerShdw blurRad="38100" dist="38100" dir="2700000" algn="tl">
                    <a:srgbClr val="000000">
                      <a:alpha val="43137"/>
                    </a:srgbClr>
                  </a:outerShdw>
                </a:effectLst>
              </a:rPr>
              <a:t>Operational Period 2 - Decided to evacuate our most sensitive patients and residents.</a:t>
            </a:r>
          </a:p>
          <a:p>
            <a:pPr marL="342900" indent="-342900" algn="l">
              <a:buFont typeface="Wingdings" pitchFamily="2" charset="2"/>
              <a:buChar char="Ø"/>
            </a:pPr>
            <a:r>
              <a:rPr lang="en-US" sz="2000" b="1" dirty="0">
                <a:solidFill>
                  <a:schemeClr val="accent1">
                    <a:lumMod val="60000"/>
                    <a:lumOff val="40000"/>
                  </a:schemeClr>
                </a:solidFill>
                <a:effectLst>
                  <a:outerShdw blurRad="38100" dist="38100" dir="2700000" algn="tl">
                    <a:srgbClr val="000000">
                      <a:alpha val="43137"/>
                    </a:srgbClr>
                  </a:outerShdw>
                </a:effectLst>
              </a:rPr>
              <a:t>5 total were evacuated during the afternoon and evening of the 28</a:t>
            </a:r>
            <a:r>
              <a:rPr lang="en-US" sz="2000" b="1" baseline="30000" dirty="0">
                <a:solidFill>
                  <a:schemeClr val="accent1">
                    <a:lumMod val="60000"/>
                    <a:lumOff val="40000"/>
                  </a:schemeClr>
                </a:solidFill>
                <a:effectLst>
                  <a:outerShdw blurRad="38100" dist="38100" dir="2700000" algn="tl">
                    <a:srgbClr val="000000">
                      <a:alpha val="43137"/>
                    </a:srgbClr>
                  </a:outerShdw>
                </a:effectLst>
              </a:rPr>
              <a:t>th</a:t>
            </a:r>
            <a:r>
              <a:rPr lang="en-US" sz="2000" b="1" dirty="0">
                <a:solidFill>
                  <a:schemeClr val="accent1">
                    <a:lumMod val="60000"/>
                    <a:lumOff val="40000"/>
                  </a:schemeClr>
                </a:solidFill>
                <a:effectLst>
                  <a:outerShdw blurRad="38100" dist="38100" dir="2700000" algn="tl">
                    <a:srgbClr val="000000">
                      <a:alpha val="43137"/>
                    </a:srgbClr>
                  </a:outerShdw>
                </a:effectLst>
              </a:rPr>
              <a:t>.</a:t>
            </a:r>
          </a:p>
          <a:p>
            <a:endParaRPr lang="en-US" dirty="0"/>
          </a:p>
        </p:txBody>
      </p:sp>
    </p:spTree>
    <p:extLst>
      <p:ext uri="{BB962C8B-B14F-4D97-AF65-F5344CB8AC3E}">
        <p14:creationId xmlns:p14="http://schemas.microsoft.com/office/powerpoint/2010/main" val="266067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81"/>
            <a:ext cx="8229600" cy="1143000"/>
          </a:xfrm>
          <a:solidFill>
            <a:schemeClr val="bg2"/>
          </a:solidFill>
        </p:spPr>
        <p:txBody>
          <a:bodyPr>
            <a:normAutofit fontScale="90000"/>
          </a:bodyPr>
          <a:lstStyle/>
          <a:p>
            <a:r>
              <a:rPr lang="en-US" dirty="0"/>
              <a:t>Topping Out - June 28, 5:30 pm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219200"/>
            <a:ext cx="8839200" cy="5562600"/>
          </a:xfrm>
        </p:spPr>
      </p:pic>
    </p:spTree>
    <p:extLst>
      <p:ext uri="{BB962C8B-B14F-4D97-AF65-F5344CB8AC3E}">
        <p14:creationId xmlns:p14="http://schemas.microsoft.com/office/powerpoint/2010/main" val="3214934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086600" cy="522288"/>
          </a:xfrm>
          <a:solidFill>
            <a:schemeClr val="bg2"/>
          </a:solidFill>
        </p:spPr>
        <p:txBody>
          <a:bodyPr anchor="ctr">
            <a:noAutofit/>
          </a:bodyPr>
          <a:lstStyle/>
          <a:p>
            <a:r>
              <a:rPr lang="en-US" sz="3200" dirty="0"/>
              <a:t>Over The Top – June 28, 6:00 pm</a:t>
            </a:r>
          </a:p>
        </p:txBody>
      </p:sp>
      <p:pic>
        <p:nvPicPr>
          <p:cNvPr id="4" name="Content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t="1852" b="1852"/>
          <a:stretch>
            <a:fillRect/>
          </a:stretch>
        </p:blipFill>
        <p:spPr>
          <a:xfrm>
            <a:off x="304800" y="2133600"/>
            <a:ext cx="8534400" cy="4495800"/>
          </a:xfrm>
        </p:spPr>
      </p:pic>
      <p:sp>
        <p:nvSpPr>
          <p:cNvPr id="5" name="Text Placeholder 4"/>
          <p:cNvSpPr>
            <a:spLocks noGrp="1"/>
          </p:cNvSpPr>
          <p:nvPr>
            <p:ph type="body" sz="half" idx="2"/>
          </p:nvPr>
        </p:nvSpPr>
        <p:spPr>
          <a:xfrm>
            <a:off x="1828800" y="762000"/>
            <a:ext cx="5486400" cy="1219200"/>
          </a:xfrm>
          <a:solidFill>
            <a:schemeClr val="tx1">
              <a:lumMod val="50000"/>
            </a:schemeClr>
          </a:solidFill>
        </p:spPr>
        <p:txBody>
          <a:bodyPr>
            <a:normAutofit lnSpcReduction="10000"/>
          </a:bodyPr>
          <a:lstStyle/>
          <a:p>
            <a:pPr marL="285750" indent="-285750" algn="l">
              <a:buFont typeface="Wingdings" pitchFamily="2" charset="2"/>
              <a:buChar char="Ø"/>
            </a:pPr>
            <a:r>
              <a:rPr lang="en-US" sz="2400" b="1" dirty="0">
                <a:solidFill>
                  <a:schemeClr val="accent1">
                    <a:lumMod val="60000"/>
                    <a:lumOff val="40000"/>
                  </a:schemeClr>
                </a:solidFill>
                <a:effectLst>
                  <a:outerShdw blurRad="38100" dist="38100" dir="2700000" algn="tl">
                    <a:srgbClr val="000000">
                      <a:alpha val="43137"/>
                    </a:srgbClr>
                  </a:outerShdw>
                </a:effectLst>
              </a:rPr>
              <a:t>Began to plan for a possible second stage of evacuation</a:t>
            </a:r>
          </a:p>
          <a:p>
            <a:pPr marL="285750" indent="-285750" algn="l">
              <a:buFont typeface="Wingdings" pitchFamily="2" charset="2"/>
              <a:buChar char="Ø"/>
            </a:pPr>
            <a:r>
              <a:rPr lang="en-US" sz="2400" b="1" dirty="0">
                <a:solidFill>
                  <a:schemeClr val="accent1">
                    <a:lumMod val="60000"/>
                    <a:lumOff val="40000"/>
                  </a:schemeClr>
                </a:solidFill>
                <a:effectLst>
                  <a:outerShdw blurRad="38100" dist="38100" dir="2700000" algn="tl">
                    <a:srgbClr val="000000">
                      <a:alpha val="43137"/>
                    </a:srgbClr>
                  </a:outerShdw>
                </a:effectLst>
              </a:rPr>
              <a:t>Preparations concluded at 9:15 pm</a:t>
            </a:r>
          </a:p>
        </p:txBody>
      </p:sp>
    </p:spTree>
    <p:extLst>
      <p:ext uri="{BB962C8B-B14F-4D97-AF65-F5344CB8AC3E}">
        <p14:creationId xmlns:p14="http://schemas.microsoft.com/office/powerpoint/2010/main" val="420952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7924800" cy="522288"/>
          </a:xfrm>
          <a:solidFill>
            <a:schemeClr val="bg2"/>
          </a:solidFill>
        </p:spPr>
        <p:txBody>
          <a:bodyPr anchor="ctr">
            <a:noAutofit/>
          </a:bodyPr>
          <a:lstStyle/>
          <a:p>
            <a:r>
              <a:rPr lang="en-US" sz="3600" dirty="0"/>
              <a:t>IC Stand Down…Or Not</a:t>
            </a:r>
          </a:p>
        </p:txBody>
      </p:sp>
      <p:pic>
        <p:nvPicPr>
          <p:cNvPr id="4" name="Content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3846" r="3846"/>
          <a:stretch>
            <a:fillRect/>
          </a:stretch>
        </p:blipFill>
        <p:spPr>
          <a:xfrm>
            <a:off x="609600" y="2743200"/>
            <a:ext cx="7848600" cy="3962400"/>
          </a:xfrm>
        </p:spPr>
      </p:pic>
      <p:sp>
        <p:nvSpPr>
          <p:cNvPr id="5" name="Text Placeholder 4"/>
          <p:cNvSpPr>
            <a:spLocks noGrp="1"/>
          </p:cNvSpPr>
          <p:nvPr>
            <p:ph type="body" sz="half" idx="2"/>
          </p:nvPr>
        </p:nvSpPr>
        <p:spPr>
          <a:xfrm>
            <a:off x="609600" y="914400"/>
            <a:ext cx="7924800" cy="1447800"/>
          </a:xfrm>
          <a:solidFill>
            <a:schemeClr val="tx1">
              <a:lumMod val="50000"/>
            </a:schemeClr>
          </a:solidFill>
        </p:spPr>
        <p:txBody>
          <a:bodyPr>
            <a:normAutofit/>
          </a:bodyPr>
          <a:lstStyle/>
          <a:p>
            <a:pPr marL="285750" indent="-285750" algn="l">
              <a:buFont typeface="Wingdings" pitchFamily="2" charset="2"/>
              <a:buChar char="Ø"/>
            </a:pPr>
            <a:r>
              <a:rPr lang="en-US" sz="2000" b="1" dirty="0">
                <a:solidFill>
                  <a:schemeClr val="accent1">
                    <a:lumMod val="60000"/>
                    <a:lumOff val="40000"/>
                  </a:schemeClr>
                </a:solidFill>
                <a:effectLst>
                  <a:outerShdw blurRad="38100" dist="38100" dir="2700000" algn="tl">
                    <a:srgbClr val="000000">
                      <a:alpha val="43137"/>
                    </a:srgbClr>
                  </a:outerShdw>
                </a:effectLst>
              </a:rPr>
              <a:t>Conducted a final briefing and update. Closed out IC at 9:30 pm. </a:t>
            </a:r>
          </a:p>
          <a:p>
            <a:pPr marL="285750" indent="-285750" algn="l">
              <a:buFont typeface="Wingdings" pitchFamily="2" charset="2"/>
              <a:buChar char="Ø"/>
            </a:pPr>
            <a:r>
              <a:rPr lang="en-US" sz="2000" b="1" dirty="0">
                <a:solidFill>
                  <a:schemeClr val="accent1">
                    <a:lumMod val="60000"/>
                    <a:lumOff val="40000"/>
                  </a:schemeClr>
                </a:solidFill>
                <a:effectLst>
                  <a:outerShdw blurRad="38100" dist="38100" dir="2700000" algn="tl">
                    <a:srgbClr val="000000">
                      <a:alpha val="43137"/>
                    </a:srgbClr>
                  </a:outerShdw>
                </a:effectLst>
              </a:rPr>
              <a:t>As we were leaving the facility, things went bad very rapidly. </a:t>
            </a:r>
          </a:p>
          <a:p>
            <a:pPr marL="285750" indent="-285750" algn="l">
              <a:buFont typeface="Wingdings" pitchFamily="2" charset="2"/>
              <a:buChar char="Ø"/>
            </a:pPr>
            <a:r>
              <a:rPr lang="en-US" sz="2000" b="1" dirty="0">
                <a:solidFill>
                  <a:schemeClr val="accent1">
                    <a:lumMod val="60000"/>
                    <a:lumOff val="40000"/>
                  </a:schemeClr>
                </a:solidFill>
                <a:effectLst>
                  <a:outerShdw blurRad="38100" dist="38100" dir="2700000" algn="tl">
                    <a:srgbClr val="000000">
                      <a:alpha val="43137"/>
                    </a:srgbClr>
                  </a:outerShdw>
                </a:effectLst>
              </a:rPr>
              <a:t>Residents and staff members were having a very difficult time breathing. </a:t>
            </a:r>
          </a:p>
          <a:p>
            <a:endParaRPr lang="en-US" dirty="0"/>
          </a:p>
          <a:p>
            <a:endParaRPr lang="en-US" dirty="0"/>
          </a:p>
        </p:txBody>
      </p:sp>
    </p:spTree>
    <p:extLst>
      <p:ext uri="{BB962C8B-B14F-4D97-AF65-F5344CB8AC3E}">
        <p14:creationId xmlns:p14="http://schemas.microsoft.com/office/powerpoint/2010/main" val="30552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3661</TotalTime>
  <Words>1341</Words>
  <Application>Microsoft Office PowerPoint</Application>
  <PresentationFormat>On-screen Show (4:3)</PresentationFormat>
  <Paragraphs>144</Paragraphs>
  <Slides>30</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Book Antiqua</vt:lpstr>
      <vt:lpstr>Calibri</vt:lpstr>
      <vt:lpstr>Lucida Sans</vt:lpstr>
      <vt:lpstr>Times New Roman</vt:lpstr>
      <vt:lpstr>Wingdings</vt:lpstr>
      <vt:lpstr>Wingdings 2</vt:lpstr>
      <vt:lpstr>Wingdings 3</vt:lpstr>
      <vt:lpstr>Apex</vt:lpstr>
      <vt:lpstr>Fire on the mountain </vt:lpstr>
      <vt:lpstr>PowerPoint Presentation</vt:lpstr>
      <vt:lpstr>So It Begins</vt:lpstr>
      <vt:lpstr>June 27, 2018 – 10:30 pm</vt:lpstr>
      <vt:lpstr>SPRHC Incident Command Center Open June 28, 9:00 am</vt:lpstr>
      <vt:lpstr>Evacuation Stage 1 – June 28, 2:30 pm</vt:lpstr>
      <vt:lpstr>Topping Out - June 28, 5:30 pm</vt:lpstr>
      <vt:lpstr>Over The Top – June 28, 6:00 pm</vt:lpstr>
      <vt:lpstr>IC Stand Down…Or Not</vt:lpstr>
      <vt:lpstr>Evacuation Stage 2 June 28 </vt:lpstr>
      <vt:lpstr>2nd Evacuation Picture Tracking for Each Vehicle</vt:lpstr>
      <vt:lpstr>Incident Command Prep for Stage 3 Evacuation</vt:lpstr>
      <vt:lpstr>Nursing Staff Briefing</vt:lpstr>
      <vt:lpstr>Ash is Falling</vt:lpstr>
      <vt:lpstr>Evacuation Complete</vt:lpstr>
      <vt:lpstr>Why We Evacuated – 2:30 pm</vt:lpstr>
      <vt:lpstr>Why We Evacuated- 4:00 pm</vt:lpstr>
      <vt:lpstr>Operation “Bring Them Home”</vt:lpstr>
      <vt:lpstr>Operation “Bring Them Home”</vt:lpstr>
      <vt:lpstr>In the Mean Time…June 30 thru July 4</vt:lpstr>
      <vt:lpstr>In the Mean Time…cont.</vt:lpstr>
      <vt:lpstr>In the Mean Time…cont.</vt:lpstr>
      <vt:lpstr>In the Mean Time…cont.</vt:lpstr>
      <vt:lpstr>Homecoming July 5</vt:lpstr>
      <vt:lpstr>Homecoming July 6</vt:lpstr>
      <vt:lpstr>Homecoming July 7</vt:lpstr>
      <vt:lpstr>Incident Command </vt:lpstr>
      <vt:lpstr>Summary and Conclusion</vt:lpstr>
      <vt:lpstr>PowerPoint Presentation</vt:lpstr>
      <vt:lpstr>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FIRE</dc:title>
  <dc:creator>Dave McGraw</dc:creator>
  <cp:lastModifiedBy>Dave McGraw</cp:lastModifiedBy>
  <cp:revision>154</cp:revision>
  <cp:lastPrinted>2019-12-18T22:20:11Z</cp:lastPrinted>
  <dcterms:created xsi:type="dcterms:W3CDTF">2018-08-01T13:49:37Z</dcterms:created>
  <dcterms:modified xsi:type="dcterms:W3CDTF">2019-12-19T17:37:59Z</dcterms:modified>
</cp:coreProperties>
</file>