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0" r:id="rId1"/>
  </p:sldMasterIdLst>
  <p:notesMasterIdLst>
    <p:notesMasterId r:id="rId14"/>
  </p:notesMasterIdLst>
  <p:sldIdLst>
    <p:sldId id="256" r:id="rId2"/>
    <p:sldId id="257" r:id="rId3"/>
    <p:sldId id="291" r:id="rId4"/>
    <p:sldId id="274" r:id="rId5"/>
    <p:sldId id="290" r:id="rId6"/>
    <p:sldId id="277" r:id="rId7"/>
    <p:sldId id="263" r:id="rId8"/>
    <p:sldId id="292" r:id="rId9"/>
    <p:sldId id="286" r:id="rId10"/>
    <p:sldId id="293" r:id="rId11"/>
    <p:sldId id="287" r:id="rId12"/>
    <p:sldId id="29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CBD453-DDE9-4527-9CB6-52AD6A30D082}" v="3" dt="2022-07-28T16:58:46.2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5" d="100"/>
          <a:sy n="75" d="100"/>
        </p:scale>
        <p:origin x="902" y="43"/>
      </p:cViewPr>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 Kaus" userId="222153ee88ea3c10" providerId="LiveId" clId="{58CBD453-DDE9-4527-9CB6-52AD6A30D082}"/>
    <pc:docChg chg="undo custSel addSld delSld modSld sldOrd">
      <pc:chgData name="Kris Kaus" userId="222153ee88ea3c10" providerId="LiveId" clId="{58CBD453-DDE9-4527-9CB6-52AD6A30D082}" dt="2022-08-04T16:49:07.382" v="3397" actId="2696"/>
      <pc:docMkLst>
        <pc:docMk/>
      </pc:docMkLst>
      <pc:sldChg chg="modSp mod">
        <pc:chgData name="Kris Kaus" userId="222153ee88ea3c10" providerId="LiveId" clId="{58CBD453-DDE9-4527-9CB6-52AD6A30D082}" dt="2022-07-28T16:26:51.715" v="65" actId="313"/>
        <pc:sldMkLst>
          <pc:docMk/>
          <pc:sldMk cId="3166118139" sldId="256"/>
        </pc:sldMkLst>
        <pc:spChg chg="mod">
          <ac:chgData name="Kris Kaus" userId="222153ee88ea3c10" providerId="LiveId" clId="{58CBD453-DDE9-4527-9CB6-52AD6A30D082}" dt="2022-07-28T16:26:43.117" v="64" actId="20577"/>
          <ac:spMkLst>
            <pc:docMk/>
            <pc:sldMk cId="3166118139" sldId="256"/>
            <ac:spMk id="2" creationId="{5B7AF604-5B49-4296-9AC3-4C97F3B18AC3}"/>
          </ac:spMkLst>
        </pc:spChg>
        <pc:spChg chg="mod">
          <ac:chgData name="Kris Kaus" userId="222153ee88ea3c10" providerId="LiveId" clId="{58CBD453-DDE9-4527-9CB6-52AD6A30D082}" dt="2022-07-28T16:26:51.715" v="65" actId="313"/>
          <ac:spMkLst>
            <pc:docMk/>
            <pc:sldMk cId="3166118139" sldId="256"/>
            <ac:spMk id="3" creationId="{AF1017EA-0FC8-4199-BE7A-D8ACDDEA5420}"/>
          </ac:spMkLst>
        </pc:spChg>
      </pc:sldChg>
      <pc:sldChg chg="modSp mod">
        <pc:chgData name="Kris Kaus" userId="222153ee88ea3c10" providerId="LiveId" clId="{58CBD453-DDE9-4527-9CB6-52AD6A30D082}" dt="2022-08-03T17:59:50.037" v="2816" actId="255"/>
        <pc:sldMkLst>
          <pc:docMk/>
          <pc:sldMk cId="2954017683" sldId="257"/>
        </pc:sldMkLst>
        <pc:spChg chg="mod">
          <ac:chgData name="Kris Kaus" userId="222153ee88ea3c10" providerId="LiveId" clId="{58CBD453-DDE9-4527-9CB6-52AD6A30D082}" dt="2022-08-03T17:59:50.037" v="2816" actId="255"/>
          <ac:spMkLst>
            <pc:docMk/>
            <pc:sldMk cId="2954017683" sldId="257"/>
            <ac:spMk id="3" creationId="{581D693E-ADDF-452A-BF65-AEBC2312AC06}"/>
          </ac:spMkLst>
        </pc:spChg>
        <pc:spChg chg="mod">
          <ac:chgData name="Kris Kaus" userId="222153ee88ea3c10" providerId="LiveId" clId="{58CBD453-DDE9-4527-9CB6-52AD6A30D082}" dt="2022-07-28T17:23:43.504" v="1986" actId="20577"/>
          <ac:spMkLst>
            <pc:docMk/>
            <pc:sldMk cId="2954017683" sldId="257"/>
            <ac:spMk id="4" creationId="{3759F860-D223-44FC-9894-939D462E236A}"/>
          </ac:spMkLst>
        </pc:spChg>
      </pc:sldChg>
      <pc:sldChg chg="del">
        <pc:chgData name="Kris Kaus" userId="222153ee88ea3c10" providerId="LiveId" clId="{58CBD453-DDE9-4527-9CB6-52AD6A30D082}" dt="2022-07-28T17:17:15.178" v="1733" actId="2696"/>
        <pc:sldMkLst>
          <pc:docMk/>
          <pc:sldMk cId="1186508952" sldId="259"/>
        </pc:sldMkLst>
      </pc:sldChg>
      <pc:sldChg chg="modSp mod">
        <pc:chgData name="Kris Kaus" userId="222153ee88ea3c10" providerId="LiveId" clId="{58CBD453-DDE9-4527-9CB6-52AD6A30D082}" dt="2022-08-03T18:08:46.991" v="3238" actId="255"/>
        <pc:sldMkLst>
          <pc:docMk/>
          <pc:sldMk cId="4049003833" sldId="263"/>
        </pc:sldMkLst>
        <pc:spChg chg="mod">
          <ac:chgData name="Kris Kaus" userId="222153ee88ea3c10" providerId="LiveId" clId="{58CBD453-DDE9-4527-9CB6-52AD6A30D082}" dt="2022-07-28T16:49:13.556" v="982" actId="20577"/>
          <ac:spMkLst>
            <pc:docMk/>
            <pc:sldMk cId="4049003833" sldId="263"/>
            <ac:spMk id="2" creationId="{D5381159-6AC2-469D-86AB-3E6B375A50E2}"/>
          </ac:spMkLst>
        </pc:spChg>
        <pc:spChg chg="mod">
          <ac:chgData name="Kris Kaus" userId="222153ee88ea3c10" providerId="LiveId" clId="{58CBD453-DDE9-4527-9CB6-52AD6A30D082}" dt="2022-07-28T17:25:47.801" v="2067" actId="20577"/>
          <ac:spMkLst>
            <pc:docMk/>
            <pc:sldMk cId="4049003833" sldId="263"/>
            <ac:spMk id="4" creationId="{1AD6400C-D971-445D-A9FB-E5C8C61D3C4C}"/>
          </ac:spMkLst>
        </pc:spChg>
        <pc:spChg chg="mod">
          <ac:chgData name="Kris Kaus" userId="222153ee88ea3c10" providerId="LiveId" clId="{58CBD453-DDE9-4527-9CB6-52AD6A30D082}" dt="2022-08-03T18:08:46.991" v="3238" actId="255"/>
          <ac:spMkLst>
            <pc:docMk/>
            <pc:sldMk cId="4049003833" sldId="263"/>
            <ac:spMk id="7" creationId="{081595CA-C892-4B27-8BFA-E935AAD76B59}"/>
          </ac:spMkLst>
        </pc:spChg>
      </pc:sldChg>
      <pc:sldChg chg="modSp del mod">
        <pc:chgData name="Kris Kaus" userId="222153ee88ea3c10" providerId="LiveId" clId="{58CBD453-DDE9-4527-9CB6-52AD6A30D082}" dt="2022-08-04T16:49:07.382" v="3397" actId="2696"/>
        <pc:sldMkLst>
          <pc:docMk/>
          <pc:sldMk cId="2441502811" sldId="264"/>
        </pc:sldMkLst>
        <pc:spChg chg="mod">
          <ac:chgData name="Kris Kaus" userId="222153ee88ea3c10" providerId="LiveId" clId="{58CBD453-DDE9-4527-9CB6-52AD6A30D082}" dt="2022-07-28T17:29:05.783" v="2216" actId="20577"/>
          <ac:spMkLst>
            <pc:docMk/>
            <pc:sldMk cId="2441502811" sldId="264"/>
            <ac:spMk id="4" creationId="{849B8D02-9A24-4E07-A42D-68A884FD2CE4}"/>
          </ac:spMkLst>
        </pc:spChg>
      </pc:sldChg>
      <pc:sldChg chg="modSp mod">
        <pc:chgData name="Kris Kaus" userId="222153ee88ea3c10" providerId="LiveId" clId="{58CBD453-DDE9-4527-9CB6-52AD6A30D082}" dt="2022-08-03T18:07:26.629" v="3235" actId="6549"/>
        <pc:sldMkLst>
          <pc:docMk/>
          <pc:sldMk cId="2902238202" sldId="274"/>
        </pc:sldMkLst>
        <pc:spChg chg="mod">
          <ac:chgData name="Kris Kaus" userId="222153ee88ea3c10" providerId="LiveId" clId="{58CBD453-DDE9-4527-9CB6-52AD6A30D082}" dt="2022-07-28T17:24:42.756" v="2018" actId="20577"/>
          <ac:spMkLst>
            <pc:docMk/>
            <pc:sldMk cId="2902238202" sldId="274"/>
            <ac:spMk id="7" creationId="{00000000-0000-0000-0000-000000000000}"/>
          </ac:spMkLst>
        </pc:spChg>
        <pc:spChg chg="mod">
          <ac:chgData name="Kris Kaus" userId="222153ee88ea3c10" providerId="LiveId" clId="{58CBD453-DDE9-4527-9CB6-52AD6A30D082}" dt="2022-08-03T18:07:26.629" v="3235" actId="6549"/>
          <ac:spMkLst>
            <pc:docMk/>
            <pc:sldMk cId="2902238202" sldId="274"/>
            <ac:spMk id="10" creationId="{00000000-0000-0000-0000-000000000000}"/>
          </ac:spMkLst>
        </pc:spChg>
      </pc:sldChg>
      <pc:sldChg chg="modSp mod">
        <pc:chgData name="Kris Kaus" userId="222153ee88ea3c10" providerId="LiveId" clId="{58CBD453-DDE9-4527-9CB6-52AD6A30D082}" dt="2022-08-03T18:08:33.538" v="3237" actId="255"/>
        <pc:sldMkLst>
          <pc:docMk/>
          <pc:sldMk cId="827982601" sldId="277"/>
        </pc:sldMkLst>
        <pc:spChg chg="mod">
          <ac:chgData name="Kris Kaus" userId="222153ee88ea3c10" providerId="LiveId" clId="{58CBD453-DDE9-4527-9CB6-52AD6A30D082}" dt="2022-07-28T16:48:50.591" v="969" actId="20577"/>
          <ac:spMkLst>
            <pc:docMk/>
            <pc:sldMk cId="827982601" sldId="277"/>
            <ac:spMk id="2" creationId="{00000000-0000-0000-0000-000000000000}"/>
          </ac:spMkLst>
        </pc:spChg>
        <pc:spChg chg="mod">
          <ac:chgData name="Kris Kaus" userId="222153ee88ea3c10" providerId="LiveId" clId="{58CBD453-DDE9-4527-9CB6-52AD6A30D082}" dt="2022-08-03T18:08:33.538" v="3237" actId="255"/>
          <ac:spMkLst>
            <pc:docMk/>
            <pc:sldMk cId="827982601" sldId="277"/>
            <ac:spMk id="3" creationId="{00000000-0000-0000-0000-000000000000}"/>
          </ac:spMkLst>
        </pc:spChg>
        <pc:spChg chg="mod">
          <ac:chgData name="Kris Kaus" userId="222153ee88ea3c10" providerId="LiveId" clId="{58CBD453-DDE9-4527-9CB6-52AD6A30D082}" dt="2022-07-28T17:25:16.258" v="2051" actId="20577"/>
          <ac:spMkLst>
            <pc:docMk/>
            <pc:sldMk cId="827982601" sldId="277"/>
            <ac:spMk id="4" creationId="{00000000-0000-0000-0000-000000000000}"/>
          </ac:spMkLst>
        </pc:spChg>
      </pc:sldChg>
      <pc:sldChg chg="modSp mod">
        <pc:chgData name="Kris Kaus" userId="222153ee88ea3c10" providerId="LiveId" clId="{58CBD453-DDE9-4527-9CB6-52AD6A30D082}" dt="2022-08-03T18:08:59.146" v="3239" actId="255"/>
        <pc:sldMkLst>
          <pc:docMk/>
          <pc:sldMk cId="1814516568" sldId="286"/>
        </pc:sldMkLst>
        <pc:spChg chg="mod">
          <ac:chgData name="Kris Kaus" userId="222153ee88ea3c10" providerId="LiveId" clId="{58CBD453-DDE9-4527-9CB6-52AD6A30D082}" dt="2022-07-28T17:08:48.661" v="1553" actId="20577"/>
          <ac:spMkLst>
            <pc:docMk/>
            <pc:sldMk cId="1814516568" sldId="286"/>
            <ac:spMk id="2" creationId="{44AB6667-C42A-4259-9B4D-D3AAF41568A5}"/>
          </ac:spMkLst>
        </pc:spChg>
        <pc:spChg chg="mod">
          <ac:chgData name="Kris Kaus" userId="222153ee88ea3c10" providerId="LiveId" clId="{58CBD453-DDE9-4527-9CB6-52AD6A30D082}" dt="2022-08-03T18:08:59.146" v="3239" actId="255"/>
          <ac:spMkLst>
            <pc:docMk/>
            <pc:sldMk cId="1814516568" sldId="286"/>
            <ac:spMk id="3" creationId="{3E3E9697-EDCD-4EAB-94EA-B555F7410CA7}"/>
          </ac:spMkLst>
        </pc:spChg>
        <pc:spChg chg="mod">
          <ac:chgData name="Kris Kaus" userId="222153ee88ea3c10" providerId="LiveId" clId="{58CBD453-DDE9-4527-9CB6-52AD6A30D082}" dt="2022-07-28T17:28:11.842" v="2150" actId="20577"/>
          <ac:spMkLst>
            <pc:docMk/>
            <pc:sldMk cId="1814516568" sldId="286"/>
            <ac:spMk id="4" creationId="{878F1C4C-2783-4E51-A808-4B36F8EE8A55}"/>
          </ac:spMkLst>
        </pc:spChg>
      </pc:sldChg>
      <pc:sldChg chg="modSp mod">
        <pc:chgData name="Kris Kaus" userId="222153ee88ea3c10" providerId="LiveId" clId="{58CBD453-DDE9-4527-9CB6-52AD6A30D082}" dt="2022-08-04T16:26:30.397" v="3258" actId="113"/>
        <pc:sldMkLst>
          <pc:docMk/>
          <pc:sldMk cId="2620461980" sldId="287"/>
        </pc:sldMkLst>
        <pc:spChg chg="mod">
          <ac:chgData name="Kris Kaus" userId="222153ee88ea3c10" providerId="LiveId" clId="{58CBD453-DDE9-4527-9CB6-52AD6A30D082}" dt="2022-08-04T16:26:30.397" v="3258" actId="113"/>
          <ac:spMkLst>
            <pc:docMk/>
            <pc:sldMk cId="2620461980" sldId="287"/>
            <ac:spMk id="3" creationId="{F34542E9-7600-4537-80D9-3F869EA1D97E}"/>
          </ac:spMkLst>
        </pc:spChg>
        <pc:spChg chg="mod">
          <ac:chgData name="Kris Kaus" userId="222153ee88ea3c10" providerId="LiveId" clId="{58CBD453-DDE9-4527-9CB6-52AD6A30D082}" dt="2022-07-28T17:29:38.032" v="2217" actId="1076"/>
          <ac:spMkLst>
            <pc:docMk/>
            <pc:sldMk cId="2620461980" sldId="287"/>
            <ac:spMk id="4" creationId="{BEEC1005-7011-4A78-9A3F-D7F797D0A4BF}"/>
          </ac:spMkLst>
        </pc:spChg>
      </pc:sldChg>
      <pc:sldChg chg="modSp del mod">
        <pc:chgData name="Kris Kaus" userId="222153ee88ea3c10" providerId="LiveId" clId="{58CBD453-DDE9-4527-9CB6-52AD6A30D082}" dt="2022-07-28T17:32:20.815" v="2218" actId="2696"/>
        <pc:sldMkLst>
          <pc:docMk/>
          <pc:sldMk cId="1507870616" sldId="289"/>
        </pc:sldMkLst>
        <pc:spChg chg="mod">
          <ac:chgData name="Kris Kaus" userId="222153ee88ea3c10" providerId="LiveId" clId="{58CBD453-DDE9-4527-9CB6-52AD6A30D082}" dt="2022-07-28T17:28:53.837" v="2200" actId="20577"/>
          <ac:spMkLst>
            <pc:docMk/>
            <pc:sldMk cId="1507870616" sldId="289"/>
            <ac:spMk id="4" creationId="{1328AFCB-306B-44B6-9B55-ACB4A590C745}"/>
          </ac:spMkLst>
        </pc:spChg>
      </pc:sldChg>
      <pc:sldChg chg="modSp mod">
        <pc:chgData name="Kris Kaus" userId="222153ee88ea3c10" providerId="LiveId" clId="{58CBD453-DDE9-4527-9CB6-52AD6A30D082}" dt="2022-07-28T17:24:54.229" v="2034" actId="20577"/>
        <pc:sldMkLst>
          <pc:docMk/>
          <pc:sldMk cId="1655104823" sldId="290"/>
        </pc:sldMkLst>
        <pc:spChg chg="mod">
          <ac:chgData name="Kris Kaus" userId="222153ee88ea3c10" providerId="LiveId" clId="{58CBD453-DDE9-4527-9CB6-52AD6A30D082}" dt="2022-07-28T17:24:54.229" v="2034" actId="20577"/>
          <ac:spMkLst>
            <pc:docMk/>
            <pc:sldMk cId="1655104823" sldId="290"/>
            <ac:spMk id="4" creationId="{A798DFD0-28EE-4796-8591-01080FD07B50}"/>
          </ac:spMkLst>
        </pc:spChg>
      </pc:sldChg>
      <pc:sldChg chg="modSp new mod">
        <pc:chgData name="Kris Kaus" userId="222153ee88ea3c10" providerId="LiveId" clId="{58CBD453-DDE9-4527-9CB6-52AD6A30D082}" dt="2022-08-03T17:58:57.538" v="2811" actId="20577"/>
        <pc:sldMkLst>
          <pc:docMk/>
          <pc:sldMk cId="2229898662" sldId="291"/>
        </pc:sldMkLst>
        <pc:spChg chg="mod">
          <ac:chgData name="Kris Kaus" userId="222153ee88ea3c10" providerId="LiveId" clId="{58CBD453-DDE9-4527-9CB6-52AD6A30D082}" dt="2022-07-21T18:38:41.845" v="30" actId="20577"/>
          <ac:spMkLst>
            <pc:docMk/>
            <pc:sldMk cId="2229898662" sldId="291"/>
            <ac:spMk id="2" creationId="{67E3559B-B87E-837E-A676-F8B84FD94801}"/>
          </ac:spMkLst>
        </pc:spChg>
        <pc:spChg chg="mod">
          <ac:chgData name="Kris Kaus" userId="222153ee88ea3c10" providerId="LiveId" clId="{58CBD453-DDE9-4527-9CB6-52AD6A30D082}" dt="2022-08-03T17:58:57.538" v="2811" actId="20577"/>
          <ac:spMkLst>
            <pc:docMk/>
            <pc:sldMk cId="2229898662" sldId="291"/>
            <ac:spMk id="3" creationId="{2AAC58F8-4833-61E4-6C42-0EDA455F3202}"/>
          </ac:spMkLst>
        </pc:spChg>
        <pc:spChg chg="mod">
          <ac:chgData name="Kris Kaus" userId="222153ee88ea3c10" providerId="LiveId" clId="{58CBD453-DDE9-4527-9CB6-52AD6A30D082}" dt="2022-07-28T17:24:31.032" v="2002" actId="20577"/>
          <ac:spMkLst>
            <pc:docMk/>
            <pc:sldMk cId="2229898662" sldId="291"/>
            <ac:spMk id="4" creationId="{9CDA45AF-9D5E-4C4F-AD68-6A7454D0C644}"/>
          </ac:spMkLst>
        </pc:spChg>
      </pc:sldChg>
      <pc:sldChg chg="addSp delSp modSp add mod">
        <pc:chgData name="Kris Kaus" userId="222153ee88ea3c10" providerId="LiveId" clId="{58CBD453-DDE9-4527-9CB6-52AD6A30D082}" dt="2022-08-03T18:08:22.724" v="3236" actId="255"/>
        <pc:sldMkLst>
          <pc:docMk/>
          <pc:sldMk cId="1221835697" sldId="292"/>
        </pc:sldMkLst>
        <pc:spChg chg="mod">
          <ac:chgData name="Kris Kaus" userId="222153ee88ea3c10" providerId="LiveId" clId="{58CBD453-DDE9-4527-9CB6-52AD6A30D082}" dt="2022-07-28T17:26:03.028" v="2083" actId="20577"/>
          <ac:spMkLst>
            <pc:docMk/>
            <pc:sldMk cId="1221835697" sldId="292"/>
            <ac:spMk id="4" creationId="{1AD6400C-D971-445D-A9FB-E5C8C61D3C4C}"/>
          </ac:spMkLst>
        </pc:spChg>
        <pc:spChg chg="mod">
          <ac:chgData name="Kris Kaus" userId="222153ee88ea3c10" providerId="LiveId" clId="{58CBD453-DDE9-4527-9CB6-52AD6A30D082}" dt="2022-08-03T18:08:22.724" v="3236" actId="255"/>
          <ac:spMkLst>
            <pc:docMk/>
            <pc:sldMk cId="1221835697" sldId="292"/>
            <ac:spMk id="7" creationId="{081595CA-C892-4B27-8BFA-E935AAD76B59}"/>
          </ac:spMkLst>
        </pc:spChg>
        <pc:graphicFrameChg chg="add del mod modGraphic">
          <ac:chgData name="Kris Kaus" userId="222153ee88ea3c10" providerId="LiveId" clId="{58CBD453-DDE9-4527-9CB6-52AD6A30D082}" dt="2022-07-28T17:01:43.352" v="1509" actId="478"/>
          <ac:graphicFrameMkLst>
            <pc:docMk/>
            <pc:sldMk cId="1221835697" sldId="292"/>
            <ac:graphicFrameMk id="3" creationId="{C8A6CC8C-CF14-9A4E-F6D4-910F5852EC43}"/>
          </ac:graphicFrameMkLst>
        </pc:graphicFrameChg>
      </pc:sldChg>
      <pc:sldChg chg="modSp add mod ord">
        <pc:chgData name="Kris Kaus" userId="222153ee88ea3c10" providerId="LiveId" clId="{58CBD453-DDE9-4527-9CB6-52AD6A30D082}" dt="2022-08-03T18:09:17.338" v="3242" actId="313"/>
        <pc:sldMkLst>
          <pc:docMk/>
          <pc:sldMk cId="1357141746" sldId="293"/>
        </pc:sldMkLst>
        <pc:spChg chg="mod">
          <ac:chgData name="Kris Kaus" userId="222153ee88ea3c10" providerId="LiveId" clId="{58CBD453-DDE9-4527-9CB6-52AD6A30D082}" dt="2022-07-28T17:19:47.745" v="1795" actId="20577"/>
          <ac:spMkLst>
            <pc:docMk/>
            <pc:sldMk cId="1357141746" sldId="293"/>
            <ac:spMk id="2" creationId="{D5381159-6AC2-469D-86AB-3E6B375A50E2}"/>
          </ac:spMkLst>
        </pc:spChg>
        <pc:spChg chg="mod">
          <ac:chgData name="Kris Kaus" userId="222153ee88ea3c10" providerId="LiveId" clId="{58CBD453-DDE9-4527-9CB6-52AD6A30D082}" dt="2022-07-28T17:28:24.388" v="2168" actId="20577"/>
          <ac:spMkLst>
            <pc:docMk/>
            <pc:sldMk cId="1357141746" sldId="293"/>
            <ac:spMk id="4" creationId="{1AD6400C-D971-445D-A9FB-E5C8C61D3C4C}"/>
          </ac:spMkLst>
        </pc:spChg>
        <pc:spChg chg="mod">
          <ac:chgData name="Kris Kaus" userId="222153ee88ea3c10" providerId="LiveId" clId="{58CBD453-DDE9-4527-9CB6-52AD6A30D082}" dt="2022-08-03T18:09:17.338" v="3242" actId="313"/>
          <ac:spMkLst>
            <pc:docMk/>
            <pc:sldMk cId="1357141746" sldId="293"/>
            <ac:spMk id="7" creationId="{081595CA-C892-4B27-8BFA-E935AAD76B59}"/>
          </ac:spMkLst>
        </pc:spChg>
      </pc:sldChg>
      <pc:sldChg chg="modSp new mod">
        <pc:chgData name="Kris Kaus" userId="222153ee88ea3c10" providerId="LiveId" clId="{58CBD453-DDE9-4527-9CB6-52AD6A30D082}" dt="2022-08-04T16:45:38.170" v="3396" actId="6549"/>
        <pc:sldMkLst>
          <pc:docMk/>
          <pc:sldMk cId="4012097760" sldId="294"/>
        </pc:sldMkLst>
        <pc:spChg chg="mod">
          <ac:chgData name="Kris Kaus" userId="222153ee88ea3c10" providerId="LiveId" clId="{58CBD453-DDE9-4527-9CB6-52AD6A30D082}" dt="2022-08-04T16:42:46.908" v="3316" actId="20577"/>
          <ac:spMkLst>
            <pc:docMk/>
            <pc:sldMk cId="4012097760" sldId="294"/>
            <ac:spMk id="2" creationId="{EFAF4A3C-3CB5-BF2D-2D24-E8437B874F12}"/>
          </ac:spMkLst>
        </pc:spChg>
        <pc:spChg chg="mod">
          <ac:chgData name="Kris Kaus" userId="222153ee88ea3c10" providerId="LiveId" clId="{58CBD453-DDE9-4527-9CB6-52AD6A30D082}" dt="2022-08-04T16:45:38.170" v="3396" actId="6549"/>
          <ac:spMkLst>
            <pc:docMk/>
            <pc:sldMk cId="4012097760" sldId="294"/>
            <ac:spMk id="3" creationId="{D0DDCDD5-1968-712B-4118-9309CCEFD8A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D8F4B-45CD-4609-A1B9-A2C0EA57969C}"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F3024D-3C7D-4B58-86B9-94649AA6D232}" type="slidenum">
              <a:rPr lang="en-US" smtClean="0"/>
              <a:t>‹#›</a:t>
            </a:fld>
            <a:endParaRPr lang="en-US"/>
          </a:p>
        </p:txBody>
      </p:sp>
    </p:spTree>
    <p:extLst>
      <p:ext uri="{BB962C8B-B14F-4D97-AF65-F5344CB8AC3E}">
        <p14:creationId xmlns:p14="http://schemas.microsoft.com/office/powerpoint/2010/main" val="2009171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F3024D-3C7D-4B58-86B9-94649AA6D232}" type="slidenum">
              <a:rPr lang="en-US" smtClean="0"/>
              <a:t>4</a:t>
            </a:fld>
            <a:endParaRPr lang="en-US"/>
          </a:p>
        </p:txBody>
      </p:sp>
    </p:spTree>
    <p:extLst>
      <p:ext uri="{BB962C8B-B14F-4D97-AF65-F5344CB8AC3E}">
        <p14:creationId xmlns:p14="http://schemas.microsoft.com/office/powerpoint/2010/main" val="2180690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F3024D-3C7D-4B58-86B9-94649AA6D232}" type="slidenum">
              <a:rPr lang="en-US" smtClean="0"/>
              <a:t>7</a:t>
            </a:fld>
            <a:endParaRPr lang="en-US"/>
          </a:p>
        </p:txBody>
      </p:sp>
    </p:spTree>
    <p:extLst>
      <p:ext uri="{BB962C8B-B14F-4D97-AF65-F5344CB8AC3E}">
        <p14:creationId xmlns:p14="http://schemas.microsoft.com/office/powerpoint/2010/main" val="829414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F3024D-3C7D-4B58-86B9-94649AA6D232}" type="slidenum">
              <a:rPr lang="en-US" smtClean="0"/>
              <a:t>8</a:t>
            </a:fld>
            <a:endParaRPr lang="en-US"/>
          </a:p>
        </p:txBody>
      </p:sp>
    </p:spTree>
    <p:extLst>
      <p:ext uri="{BB962C8B-B14F-4D97-AF65-F5344CB8AC3E}">
        <p14:creationId xmlns:p14="http://schemas.microsoft.com/office/powerpoint/2010/main" val="1998600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F3024D-3C7D-4B58-86B9-94649AA6D232}" type="slidenum">
              <a:rPr lang="en-US" smtClean="0"/>
              <a:t>10</a:t>
            </a:fld>
            <a:endParaRPr lang="en-US"/>
          </a:p>
        </p:txBody>
      </p:sp>
    </p:spTree>
    <p:extLst>
      <p:ext uri="{BB962C8B-B14F-4D97-AF65-F5344CB8AC3E}">
        <p14:creationId xmlns:p14="http://schemas.microsoft.com/office/powerpoint/2010/main" val="1572235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1E226B89-C6E7-4196-94B0-CB9E957E8510}" type="datetime1">
              <a:rPr lang="en-US" smtClean="0"/>
              <a:t>8/4/2022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617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2C95-CDF0-4909-906A-04683C4F1396}" type="datetime1">
              <a:rPr lang="en-US" smtClean="0"/>
              <a:t>8/4/2022</a:t>
            </a:fld>
            <a:endParaRPr lang="en-US" dirty="0"/>
          </a:p>
        </p:txBody>
      </p:sp>
      <p:sp>
        <p:nvSpPr>
          <p:cNvPr id="5" name="Footer Placeholder 4"/>
          <p:cNvSpPr>
            <a:spLocks noGrp="1"/>
          </p:cNvSpPr>
          <p:nvPr>
            <p:ph type="ftr" sz="quarter" idx="11"/>
          </p:nvPr>
        </p:nvSpPr>
        <p:spPr/>
        <p:txBody>
          <a:body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317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25BB90CC-3CEC-41D0-9EC0-EC405B7ADF53}" type="datetime1">
              <a:rPr lang="en-US" smtClean="0"/>
              <a:t>8/4/2022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3646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533708-40D5-44B1-AE50-54F5B0635B50}" type="datetime1">
              <a:rPr lang="en-US" smtClean="0"/>
              <a:t>8/4/2022</a:t>
            </a:fld>
            <a:endParaRPr lang="en-US" dirty="0"/>
          </a:p>
        </p:txBody>
      </p:sp>
      <p:sp>
        <p:nvSpPr>
          <p:cNvPr id="5" name="Footer Placeholder 4"/>
          <p:cNvSpPr>
            <a:spLocks noGrp="1"/>
          </p:cNvSpPr>
          <p:nvPr>
            <p:ph type="ftr" sz="quarter" idx="11"/>
          </p:nvPr>
        </p:nvSpPr>
        <p:spPr/>
        <p:txBody>
          <a:body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2824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193BE8F7-F0EE-400A-813E-593E36468879}" type="datetime1">
              <a:rPr lang="en-US" smtClean="0"/>
              <a:t>8/4/2022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Metro Health and Medical Coalition - Community Protest Exercise</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29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D720E-BB99-446A-8404-DFDD2A815ACF}" type="datetime1">
              <a:rPr lang="en-US" smtClean="0"/>
              <a:t>8/4/2022</a:t>
            </a:fld>
            <a:endParaRPr lang="en-US" dirty="0"/>
          </a:p>
        </p:txBody>
      </p:sp>
      <p:sp>
        <p:nvSpPr>
          <p:cNvPr id="6" name="Footer Placeholder 5"/>
          <p:cNvSpPr>
            <a:spLocks noGrp="1"/>
          </p:cNvSpPr>
          <p:nvPr>
            <p:ph type="ftr" sz="quarter" idx="11"/>
          </p:nvPr>
        </p:nvSpPr>
        <p:spPr/>
        <p:txBody>
          <a:bodyPr/>
          <a:lstStyle/>
          <a:p>
            <a:r>
              <a:rPr lang="en-US"/>
              <a:t>Metro Health and Medical Coalition - Community Protest Exercise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8833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DDAD0A-5794-49D5-96ED-0A1E3A1DD284}" type="datetime1">
              <a:rPr lang="en-US" smtClean="0"/>
              <a:t>8/4/2022</a:t>
            </a:fld>
            <a:endParaRPr lang="en-US" dirty="0"/>
          </a:p>
        </p:txBody>
      </p:sp>
      <p:sp>
        <p:nvSpPr>
          <p:cNvPr id="8" name="Footer Placeholder 7"/>
          <p:cNvSpPr>
            <a:spLocks noGrp="1"/>
          </p:cNvSpPr>
          <p:nvPr>
            <p:ph type="ftr" sz="quarter" idx="11"/>
          </p:nvPr>
        </p:nvSpPr>
        <p:spPr/>
        <p:txBody>
          <a:bodyPr/>
          <a:lstStyle/>
          <a:p>
            <a:r>
              <a:rPr lang="en-US"/>
              <a:t>Metro Health and Medical Coalition - Community Protest Exercise</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7593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BC0AB4D-3DE5-448E-898E-6BB228C8CAF1}" type="datetime1">
              <a:rPr lang="en-US" smtClean="0"/>
              <a:t>8/4/2022</a:t>
            </a:fld>
            <a:endParaRPr lang="en-US" dirty="0"/>
          </a:p>
        </p:txBody>
      </p:sp>
      <p:sp>
        <p:nvSpPr>
          <p:cNvPr id="4" name="Footer Placeholder 3"/>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480884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6B70F-215B-4E9E-BF87-6A1F451C9D0E}" type="datetime1">
              <a:rPr lang="en-US" smtClean="0"/>
              <a:t>8/4/2022</a:t>
            </a:fld>
            <a:endParaRPr lang="en-US" dirty="0"/>
          </a:p>
        </p:txBody>
      </p:sp>
      <p:sp>
        <p:nvSpPr>
          <p:cNvPr id="3" name="Footer Placeholder 2"/>
          <p:cNvSpPr>
            <a:spLocks noGrp="1"/>
          </p:cNvSpPr>
          <p:nvPr>
            <p:ph type="ftr" sz="quarter" idx="11"/>
          </p:nvPr>
        </p:nvSpPr>
        <p:spPr/>
        <p:txBody>
          <a:bodyPr/>
          <a:lstStyle/>
          <a:p>
            <a:r>
              <a:rPr lang="en-US"/>
              <a:t>Metro Health and Medical Coalition - Community Protest Exercise</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895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F282A94-07DE-4181-A168-7125AD0AE72E}" type="datetime1">
              <a:rPr lang="en-US" smtClean="0"/>
              <a:t>8/4/2022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Metro Health and Medical Coalition - Community Protest Exercise</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364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48A5EB-378F-47EB-9F7E-E52863B07401}" type="datetime1">
              <a:rPr lang="en-US" smtClean="0"/>
              <a:t>8/4/2022</a:t>
            </a:fld>
            <a:endParaRPr lang="en-US" dirty="0"/>
          </a:p>
        </p:txBody>
      </p:sp>
      <p:sp>
        <p:nvSpPr>
          <p:cNvPr id="6" name="Footer Placeholder 5"/>
          <p:cNvSpPr>
            <a:spLocks noGrp="1"/>
          </p:cNvSpPr>
          <p:nvPr>
            <p:ph type="ftr" sz="quarter" idx="11"/>
          </p:nvPr>
        </p:nvSpPr>
        <p:spPr/>
        <p:txBody>
          <a:bodyPr/>
          <a:lstStyle/>
          <a:p>
            <a:r>
              <a:rPr lang="en-US"/>
              <a:t>Metro Health and Medical Coalition - Community Protest Exercise</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0557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CE46AB5-06A7-43D2-9BAC-9EA1C76EEB76}" type="datetime1">
              <a:rPr lang="en-US" smtClean="0"/>
              <a:t>8/4/2022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a:t>Metro Health and Medical Coalition - Community Protest Exercise</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65476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AF604-5B49-4296-9AC3-4C97F3B18AC3}"/>
              </a:ext>
            </a:extLst>
          </p:cNvPr>
          <p:cNvSpPr>
            <a:spLocks noGrp="1"/>
          </p:cNvSpPr>
          <p:nvPr>
            <p:ph type="ctrTitle"/>
          </p:nvPr>
        </p:nvSpPr>
        <p:spPr>
          <a:xfrm>
            <a:off x="581191" y="889803"/>
            <a:ext cx="10993549" cy="1475013"/>
          </a:xfrm>
        </p:spPr>
        <p:txBody>
          <a:bodyPr>
            <a:normAutofit/>
          </a:bodyPr>
          <a:lstStyle/>
          <a:p>
            <a:pPr algn="ctr"/>
            <a:r>
              <a:rPr lang="en-US" b="1" dirty="0"/>
              <a:t>Regional Exercise</a:t>
            </a:r>
            <a:br>
              <a:rPr lang="en-US" dirty="0"/>
            </a:br>
            <a:r>
              <a:rPr lang="en-US" dirty="0"/>
              <a:t>power struggle</a:t>
            </a:r>
          </a:p>
        </p:txBody>
      </p:sp>
      <p:sp>
        <p:nvSpPr>
          <p:cNvPr id="3" name="Subtitle 2">
            <a:extLst>
              <a:ext uri="{FF2B5EF4-FFF2-40B4-BE49-F238E27FC236}">
                <a16:creationId xmlns:a16="http://schemas.microsoft.com/office/drawing/2014/main" id="{AF1017EA-0FC8-4199-BE7A-D8ACDDEA5420}"/>
              </a:ext>
            </a:extLst>
          </p:cNvPr>
          <p:cNvSpPr>
            <a:spLocks noGrp="1"/>
          </p:cNvSpPr>
          <p:nvPr>
            <p:ph type="subTitle" idx="1"/>
          </p:nvPr>
        </p:nvSpPr>
        <p:spPr>
          <a:xfrm>
            <a:off x="581194" y="2364816"/>
            <a:ext cx="10993546" cy="590321"/>
          </a:xfrm>
        </p:spPr>
        <p:txBody>
          <a:bodyPr>
            <a:normAutofit fontScale="92500" lnSpcReduction="20000"/>
          </a:bodyPr>
          <a:lstStyle/>
          <a:p>
            <a:pPr algn="ctr"/>
            <a:r>
              <a:rPr lang="en-US" dirty="0"/>
              <a:t>Kris Kaus and Emily Moilanen, Metro Regional Healthcare Preparedness Coordinators</a:t>
            </a:r>
          </a:p>
          <a:p>
            <a:pPr algn="ctr"/>
            <a:r>
              <a:rPr lang="en-US" dirty="0"/>
              <a:t>August 4, 2022</a:t>
            </a:r>
          </a:p>
        </p:txBody>
      </p:sp>
      <p:pic>
        <p:nvPicPr>
          <p:cNvPr id="1026" name="Picture 2" descr="The Metro Health &amp; Medical Preparedness Coalition">
            <a:extLst>
              <a:ext uri="{FF2B5EF4-FFF2-40B4-BE49-F238E27FC236}">
                <a16:creationId xmlns:a16="http://schemas.microsoft.com/office/drawing/2014/main" id="{009EC1B6-B14C-4566-AB51-A1A98854FD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7709" y="4135794"/>
            <a:ext cx="3436581"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6118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81159-6AC2-469D-86AB-3E6B375A50E2}"/>
              </a:ext>
            </a:extLst>
          </p:cNvPr>
          <p:cNvSpPr>
            <a:spLocks noGrp="1"/>
          </p:cNvSpPr>
          <p:nvPr>
            <p:ph type="title"/>
          </p:nvPr>
        </p:nvSpPr>
        <p:spPr/>
        <p:txBody>
          <a:bodyPr/>
          <a:lstStyle/>
          <a:p>
            <a:r>
              <a:rPr lang="en-US" dirty="0"/>
              <a:t>Module 3:  minor flooding</a:t>
            </a:r>
          </a:p>
        </p:txBody>
      </p:sp>
      <p:sp>
        <p:nvSpPr>
          <p:cNvPr id="4" name="Footer Placeholder 3">
            <a:extLst>
              <a:ext uri="{FF2B5EF4-FFF2-40B4-BE49-F238E27FC236}">
                <a16:creationId xmlns:a16="http://schemas.microsoft.com/office/drawing/2014/main" id="{1AD6400C-D971-445D-A9FB-E5C8C61D3C4C}"/>
              </a:ext>
            </a:extLst>
          </p:cNvPr>
          <p:cNvSpPr>
            <a:spLocks noGrp="1"/>
          </p:cNvSpPr>
          <p:nvPr>
            <p:ph type="ftr" sz="quarter" idx="11"/>
          </p:nvPr>
        </p:nvSpPr>
        <p:spPr/>
        <p:txBody>
          <a:bodyPr/>
          <a:lstStyle/>
          <a:p>
            <a:r>
              <a:rPr lang="en-US" dirty="0"/>
              <a:t>Metro Health and Medical Coalition – power struggle Exercise</a:t>
            </a:r>
          </a:p>
        </p:txBody>
      </p:sp>
      <p:sp>
        <p:nvSpPr>
          <p:cNvPr id="5" name="Slide Number Placeholder 4">
            <a:extLst>
              <a:ext uri="{FF2B5EF4-FFF2-40B4-BE49-F238E27FC236}">
                <a16:creationId xmlns:a16="http://schemas.microsoft.com/office/drawing/2014/main" id="{41D802F1-A941-4DE3-9AF7-F402AE44DEB7}"/>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7" name="Content Placeholder 6">
            <a:extLst>
              <a:ext uri="{FF2B5EF4-FFF2-40B4-BE49-F238E27FC236}">
                <a16:creationId xmlns:a16="http://schemas.microsoft.com/office/drawing/2014/main" id="{081595CA-C892-4B27-8BFA-E935AAD76B59}"/>
              </a:ext>
            </a:extLst>
          </p:cNvPr>
          <p:cNvSpPr>
            <a:spLocks noGrp="1"/>
          </p:cNvSpPr>
          <p:nvPr>
            <p:ph idx="1"/>
          </p:nvPr>
        </p:nvSpPr>
        <p:spPr>
          <a:xfrm>
            <a:off x="469433" y="1966972"/>
            <a:ext cx="11029615" cy="3918799"/>
          </a:xfrm>
        </p:spPr>
        <p:txBody>
          <a:bodyPr>
            <a:normAutofit fontScale="70000" lnSpcReduction="20000"/>
          </a:bodyPr>
          <a:lstStyle/>
          <a:p>
            <a:pPr marL="0" indent="0">
              <a:buNone/>
            </a:pPr>
            <a:r>
              <a:rPr lang="en-US" sz="3200" b="1" dirty="0"/>
              <a:t>Message Inject:</a:t>
            </a:r>
          </a:p>
          <a:p>
            <a:pPr marL="0" indent="0">
              <a:buNone/>
            </a:pPr>
            <a:endParaRPr lang="en-US" sz="2300" b="1" dirty="0"/>
          </a:p>
          <a:p>
            <a:pPr marL="0" indent="0">
              <a:buNone/>
            </a:pPr>
            <a:r>
              <a:rPr lang="en-US" sz="2300" b="1" dirty="0"/>
              <a:t>THIS IS AN EXERCISE.  </a:t>
            </a:r>
          </a:p>
          <a:p>
            <a:pPr marL="0" indent="0">
              <a:buNone/>
            </a:pPr>
            <a:endParaRPr lang="en-US" sz="2300" b="1" dirty="0"/>
          </a:p>
          <a:p>
            <a:pPr marL="233363" indent="-233363">
              <a:buNone/>
            </a:pPr>
            <a:r>
              <a:rPr lang="en-US" sz="4500" b="1" dirty="0">
                <a:solidFill>
                  <a:srgbClr val="FF0000"/>
                </a:solidFill>
              </a:rPr>
              <a:t>“The power has been restored to your facility/client’s home. “</a:t>
            </a:r>
          </a:p>
          <a:p>
            <a:pPr marL="0" indent="0">
              <a:buNone/>
            </a:pPr>
            <a:endParaRPr lang="en-US" sz="2300" b="1" dirty="0"/>
          </a:p>
          <a:p>
            <a:pPr marL="0" indent="0">
              <a:buNone/>
            </a:pPr>
            <a:endParaRPr lang="en-US" sz="2300" dirty="0"/>
          </a:p>
          <a:p>
            <a:pPr marL="0" indent="0">
              <a:buNone/>
            </a:pPr>
            <a:endParaRPr lang="en-US" sz="2300" dirty="0"/>
          </a:p>
          <a:p>
            <a:pPr marL="0" indent="0">
              <a:buNone/>
            </a:pPr>
            <a:r>
              <a:rPr lang="en-US" sz="2900" b="1" dirty="0">
                <a:solidFill>
                  <a:srgbClr val="7030A0"/>
                </a:solidFill>
              </a:rPr>
              <a:t>Next Exercise Room Update: 3:15 pm</a:t>
            </a:r>
          </a:p>
          <a:p>
            <a:pPr marL="0" indent="0">
              <a:buNone/>
            </a:pPr>
            <a:endParaRPr lang="en-US" dirty="0"/>
          </a:p>
        </p:txBody>
      </p:sp>
    </p:spTree>
    <p:extLst>
      <p:ext uri="{BB962C8B-B14F-4D97-AF65-F5344CB8AC3E}">
        <p14:creationId xmlns:p14="http://schemas.microsoft.com/office/powerpoint/2010/main" val="1357141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14517-0361-4752-93CB-32DB6AA16B71}"/>
              </a:ext>
            </a:extLst>
          </p:cNvPr>
          <p:cNvSpPr>
            <a:spLocks noGrp="1"/>
          </p:cNvSpPr>
          <p:nvPr>
            <p:ph type="title"/>
          </p:nvPr>
        </p:nvSpPr>
        <p:spPr>
          <a:xfrm>
            <a:off x="581192" y="702156"/>
            <a:ext cx="11029616" cy="1013800"/>
          </a:xfrm>
        </p:spPr>
        <p:txBody>
          <a:bodyPr>
            <a:normAutofit/>
          </a:bodyPr>
          <a:lstStyle/>
          <a:p>
            <a:r>
              <a:rPr lang="en-US" dirty="0"/>
              <a:t>End of exercise play</a:t>
            </a:r>
          </a:p>
        </p:txBody>
      </p:sp>
      <p:sp>
        <p:nvSpPr>
          <p:cNvPr id="11" name="Rectangle 10">
            <a:extLst>
              <a:ext uri="{FF2B5EF4-FFF2-40B4-BE49-F238E27FC236}">
                <a16:creationId xmlns:a16="http://schemas.microsoft.com/office/drawing/2014/main" id="{2E32075D-9299-4657-87D7-B9987B7FDE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0169A28-914F-40CB-892F-4CC5E8C08499}"/>
              </a:ext>
            </a:extLst>
          </p:cNvPr>
          <p:cNvPicPr>
            <a:picLocks noChangeAspect="1"/>
          </p:cNvPicPr>
          <p:nvPr/>
        </p:nvPicPr>
        <p:blipFill rotWithShape="1">
          <a:blip r:embed="rId2"/>
          <a:srcRect l="12685" r="18243" b="2"/>
          <a:stretch/>
        </p:blipFill>
        <p:spPr>
          <a:xfrm>
            <a:off x="657225" y="2361056"/>
            <a:ext cx="4962525" cy="3649219"/>
          </a:xfrm>
          <a:prstGeom prst="rect">
            <a:avLst/>
          </a:prstGeom>
        </p:spPr>
      </p:pic>
      <p:sp>
        <p:nvSpPr>
          <p:cNvPr id="3" name="Content Placeholder 2">
            <a:extLst>
              <a:ext uri="{FF2B5EF4-FFF2-40B4-BE49-F238E27FC236}">
                <a16:creationId xmlns:a16="http://schemas.microsoft.com/office/drawing/2014/main" id="{F34542E9-7600-4537-80D9-3F869EA1D97E}"/>
              </a:ext>
            </a:extLst>
          </p:cNvPr>
          <p:cNvSpPr>
            <a:spLocks noGrp="1"/>
          </p:cNvSpPr>
          <p:nvPr>
            <p:ph idx="1"/>
          </p:nvPr>
        </p:nvSpPr>
        <p:spPr>
          <a:xfrm>
            <a:off x="6335805" y="2180496"/>
            <a:ext cx="5275001" cy="4045683"/>
          </a:xfrm>
        </p:spPr>
        <p:txBody>
          <a:bodyPr>
            <a:normAutofit/>
          </a:bodyPr>
          <a:lstStyle/>
          <a:p>
            <a:r>
              <a:rPr lang="en-US" altLang="en-US" b="1" dirty="0"/>
              <a:t>Congratulations,</a:t>
            </a:r>
            <a:r>
              <a:rPr lang="en-US" altLang="en-US" dirty="0"/>
              <a:t> the exercise is now completed!</a:t>
            </a:r>
          </a:p>
          <a:p>
            <a:r>
              <a:rPr lang="en-US" altLang="en-US" dirty="0"/>
              <a:t>Next steps: </a:t>
            </a:r>
          </a:p>
          <a:p>
            <a:pPr lvl="1"/>
            <a:r>
              <a:rPr lang="en-US" altLang="en-US" dirty="0"/>
              <a:t>The hot wash can now begin at your facility.  It is a chance to debrief at your facility on strengths and gaps identified.</a:t>
            </a:r>
          </a:p>
          <a:p>
            <a:pPr lvl="1"/>
            <a:r>
              <a:rPr lang="en-US" altLang="en-US" dirty="0"/>
              <a:t>Please remember to fill out your exercise participation feedback survey (</a:t>
            </a:r>
            <a:r>
              <a:rPr lang="en-US" altLang="en-US" b="1" dirty="0"/>
              <a:t>one per facility</a:t>
            </a:r>
            <a:r>
              <a:rPr lang="en-US" altLang="en-US" dirty="0"/>
              <a:t>).</a:t>
            </a:r>
          </a:p>
          <a:p>
            <a:pPr lvl="1"/>
            <a:r>
              <a:rPr lang="en-US" dirty="0"/>
              <a:t>After Action Report/Improvement Plan</a:t>
            </a:r>
          </a:p>
          <a:p>
            <a:pPr marL="0" indent="0">
              <a:buNone/>
            </a:pPr>
            <a:endParaRPr lang="en-US" b="1" dirty="0"/>
          </a:p>
          <a:p>
            <a:pPr marL="0" indent="0" algn="ctr">
              <a:buNone/>
            </a:pPr>
            <a:r>
              <a:rPr lang="en-US" sz="2400" b="1" dirty="0">
                <a:solidFill>
                  <a:srgbClr val="7030A0"/>
                </a:solidFill>
              </a:rPr>
              <a:t>THANK YOU FOR PARTICIPATING!!</a:t>
            </a:r>
          </a:p>
        </p:txBody>
      </p:sp>
      <p:sp>
        <p:nvSpPr>
          <p:cNvPr id="4" name="Footer Placeholder 3">
            <a:extLst>
              <a:ext uri="{FF2B5EF4-FFF2-40B4-BE49-F238E27FC236}">
                <a16:creationId xmlns:a16="http://schemas.microsoft.com/office/drawing/2014/main" id="{BEEC1005-7011-4A78-9A3F-D7F797D0A4BF}"/>
              </a:ext>
            </a:extLst>
          </p:cNvPr>
          <p:cNvSpPr>
            <a:spLocks noGrp="1"/>
          </p:cNvSpPr>
          <p:nvPr>
            <p:ph type="ftr" sz="quarter" idx="11"/>
          </p:nvPr>
        </p:nvSpPr>
        <p:spPr>
          <a:xfrm>
            <a:off x="581192" y="6325594"/>
            <a:ext cx="6917210" cy="365125"/>
          </a:xfrm>
        </p:spPr>
        <p:txBody>
          <a:bodyPr>
            <a:normAutofit/>
          </a:bodyPr>
          <a:lstStyle/>
          <a:p>
            <a:pPr>
              <a:spcAft>
                <a:spcPts val="600"/>
              </a:spcAft>
            </a:pPr>
            <a:r>
              <a:rPr lang="en-US" dirty="0"/>
              <a:t>Metro Health and Medical Coalition – power struggle Exercise</a:t>
            </a:r>
          </a:p>
        </p:txBody>
      </p:sp>
      <p:sp>
        <p:nvSpPr>
          <p:cNvPr id="5" name="Slide Number Placeholder 4">
            <a:extLst>
              <a:ext uri="{FF2B5EF4-FFF2-40B4-BE49-F238E27FC236}">
                <a16:creationId xmlns:a16="http://schemas.microsoft.com/office/drawing/2014/main" id="{7BB59546-FF45-47DD-BD5F-67051E778BAC}"/>
              </a:ext>
            </a:extLst>
          </p:cNvPr>
          <p:cNvSpPr>
            <a:spLocks noGrp="1"/>
          </p:cNvSpPr>
          <p:nvPr>
            <p:ph type="sldNum" sz="quarter" idx="12"/>
          </p:nvPr>
        </p:nvSpPr>
        <p:spPr>
          <a:xfrm>
            <a:off x="10558300" y="6400800"/>
            <a:ext cx="1052508" cy="365125"/>
          </a:xfrm>
        </p:spPr>
        <p:txBody>
          <a:bodyPr>
            <a:normAutofit/>
          </a:bodyPr>
          <a:lstStyle/>
          <a:p>
            <a:pPr>
              <a:spcAft>
                <a:spcPts val="600"/>
              </a:spcAft>
            </a:pPr>
            <a:fld id="{D57F1E4F-1CFF-5643-939E-217C01CDF565}" type="slidenum">
              <a:rPr lang="en-US" smtClean="0"/>
              <a:pPr>
                <a:spcAft>
                  <a:spcPts val="600"/>
                </a:spcAft>
              </a:pPr>
              <a:t>11</a:t>
            </a:fld>
            <a:endParaRPr lang="en-US"/>
          </a:p>
        </p:txBody>
      </p:sp>
      <p:sp>
        <p:nvSpPr>
          <p:cNvPr id="7" name="TextBox 6">
            <a:extLst>
              <a:ext uri="{FF2B5EF4-FFF2-40B4-BE49-F238E27FC236}">
                <a16:creationId xmlns:a16="http://schemas.microsoft.com/office/drawing/2014/main" id="{D69EEAE8-74A5-4873-AF0A-279C8F184436}"/>
              </a:ext>
            </a:extLst>
          </p:cNvPr>
          <p:cNvSpPr txBox="1"/>
          <p:nvPr/>
        </p:nvSpPr>
        <p:spPr>
          <a:xfrm>
            <a:off x="4836173" y="5995347"/>
            <a:ext cx="1130710" cy="230832"/>
          </a:xfrm>
          <a:prstGeom prst="rect">
            <a:avLst/>
          </a:prstGeom>
          <a:noFill/>
        </p:spPr>
        <p:txBody>
          <a:bodyPr wrap="square" rtlCol="0">
            <a:spAutoFit/>
          </a:bodyPr>
          <a:lstStyle/>
          <a:p>
            <a:r>
              <a:rPr lang="en-US" sz="900" dirty="0"/>
              <a:t>Source: Ubets.com</a:t>
            </a:r>
          </a:p>
        </p:txBody>
      </p:sp>
    </p:spTree>
    <p:extLst>
      <p:ext uri="{BB962C8B-B14F-4D97-AF65-F5344CB8AC3E}">
        <p14:creationId xmlns:p14="http://schemas.microsoft.com/office/powerpoint/2010/main" val="2620461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F4A3C-3CB5-BF2D-2D24-E8437B874F12}"/>
              </a:ext>
            </a:extLst>
          </p:cNvPr>
          <p:cNvSpPr>
            <a:spLocks noGrp="1"/>
          </p:cNvSpPr>
          <p:nvPr>
            <p:ph type="title"/>
          </p:nvPr>
        </p:nvSpPr>
        <p:spPr/>
        <p:txBody>
          <a:bodyPr/>
          <a:lstStyle/>
          <a:p>
            <a:r>
              <a:rPr lang="en-US" dirty="0"/>
              <a:t>Hot Wash Guide – Suggested topics of discussion</a:t>
            </a:r>
          </a:p>
        </p:txBody>
      </p:sp>
      <p:sp>
        <p:nvSpPr>
          <p:cNvPr id="3" name="Content Placeholder 2">
            <a:extLst>
              <a:ext uri="{FF2B5EF4-FFF2-40B4-BE49-F238E27FC236}">
                <a16:creationId xmlns:a16="http://schemas.microsoft.com/office/drawing/2014/main" id="{D0DDCDD5-1968-712B-4118-9309CCEFD8A2}"/>
              </a:ext>
            </a:extLst>
          </p:cNvPr>
          <p:cNvSpPr>
            <a:spLocks noGrp="1"/>
          </p:cNvSpPr>
          <p:nvPr>
            <p:ph idx="1"/>
          </p:nvPr>
        </p:nvSpPr>
        <p:spPr/>
        <p:txBody>
          <a:bodyPr>
            <a:normAutofit/>
          </a:bodyPr>
          <a:lstStyle/>
          <a:p>
            <a:pPr marL="0" indent="0">
              <a:buNone/>
            </a:pPr>
            <a:r>
              <a:rPr lang="en-US" sz="1800" b="1" i="1" dirty="0">
                <a:effectLst/>
                <a:latin typeface="Calibri" panose="020F0502020204030204" pitchFamily="34" charset="0"/>
                <a:ea typeface="Times New Roman" panose="02020603050405020304" pitchFamily="18" charset="0"/>
              </a:rPr>
              <a:t>Instructions: </a:t>
            </a:r>
            <a:r>
              <a:rPr lang="en-US" sz="1800" i="1" dirty="0">
                <a:effectLst/>
                <a:latin typeface="Calibri" panose="020F0502020204030204" pitchFamily="34" charset="0"/>
                <a:ea typeface="Times New Roman" panose="02020603050405020304" pitchFamily="18" charset="0"/>
              </a:rPr>
              <a:t>The post-exercise hotwash takes place immediately following the exercise. It should last no more than 30 minutes. The hotwash is </a:t>
            </a:r>
            <a:r>
              <a:rPr lang="en-US" sz="1800" b="1" i="1" dirty="0">
                <a:effectLst/>
                <a:latin typeface="Calibri" panose="020F0502020204030204" pitchFamily="34" charset="0"/>
                <a:ea typeface="Times New Roman" panose="02020603050405020304" pitchFamily="18" charset="0"/>
              </a:rPr>
              <a:t>led by the site Controller </a:t>
            </a:r>
            <a:r>
              <a:rPr lang="en-US" sz="1800" i="1" dirty="0">
                <a:effectLst/>
                <a:latin typeface="Calibri" panose="020F0502020204030204" pitchFamily="34" charset="0"/>
                <a:ea typeface="Times New Roman" panose="02020603050405020304" pitchFamily="18" charset="0"/>
              </a:rPr>
              <a:t>and includes exercise players, evaluators, and observers. This is an opportunity to debrief on lessons learned during the exercise. Players may share feedback on exercise performance and the Evaluator may ask for clarifications about what they observed. </a:t>
            </a:r>
          </a:p>
          <a:p>
            <a:pPr marL="0" indent="0">
              <a:buNone/>
            </a:pPr>
            <a:endParaRPr lang="en-US" sz="1800" i="1" dirty="0">
              <a:effectLst/>
              <a:latin typeface="Calibri" panose="020F0502020204030204" pitchFamily="34" charset="0"/>
              <a:ea typeface="Times New Roman" panose="02020603050405020304" pitchFamily="18" charset="0"/>
            </a:endParaRPr>
          </a:p>
          <a:p>
            <a:r>
              <a:rPr lang="en-US" sz="1800" b="1" dirty="0">
                <a:effectLst/>
                <a:latin typeface="Calibri" panose="020F0502020204030204" pitchFamily="34" charset="0"/>
                <a:ea typeface="Times New Roman" panose="02020603050405020304" pitchFamily="18" charset="0"/>
                <a:cs typeface="Calibri" panose="020F0502020204030204" pitchFamily="34" charset="0"/>
              </a:rPr>
              <a:t>Based on the exercise today, identify and document the top 3 issues and/or areas at your agency that need improvement.</a:t>
            </a:r>
            <a:r>
              <a:rPr lang="en-US" sz="1800" u="none" strike="noStrike" dirty="0">
                <a:effectLst/>
                <a:latin typeface="Calibri" panose="020F0502020204030204" pitchFamily="34" charset="0"/>
                <a:ea typeface="Times New Roman" panose="02020603050405020304" pitchFamily="18" charset="0"/>
                <a:cs typeface="Calibri" panose="020F0502020204030204" pitchFamily="34" charset="0"/>
              </a:rPr>
              <a:t> </a:t>
            </a:r>
            <a:endParaRPr lang="en-US" u="none" strike="noStrike" dirty="0">
              <a:latin typeface="Calibri" panose="020F0502020204030204" pitchFamily="34" charset="0"/>
              <a:ea typeface="Times New Roman" panose="02020603050405020304" pitchFamily="18" charset="0"/>
              <a:cs typeface="Calibri" panose="020F0502020204030204" pitchFamily="34" charset="0"/>
            </a:endParaRPr>
          </a:p>
          <a:p>
            <a:r>
              <a:rPr lang="en-US" sz="1800" b="1" dirty="0">
                <a:effectLst/>
                <a:latin typeface="Calibri" panose="020F0502020204030204" pitchFamily="34" charset="0"/>
                <a:ea typeface="Times New Roman" panose="02020603050405020304" pitchFamily="18" charset="0"/>
                <a:cs typeface="Calibri" panose="020F0502020204030204" pitchFamily="34" charset="0"/>
              </a:rPr>
              <a:t>Based on the exercise today, identify and document 3 strengths or best practices that were identified.</a:t>
            </a:r>
            <a:endParaRPr lang="en-US" dirty="0">
              <a:latin typeface="Calibri" panose="020F0502020204030204" pitchFamily="34" charset="0"/>
              <a:ea typeface="Times New Roman" panose="02020603050405020304" pitchFamily="18" charset="0"/>
              <a:cs typeface="Calibri" panose="020F0502020204030204" pitchFamily="34" charset="0"/>
            </a:endParaRPr>
          </a:p>
          <a:p>
            <a:r>
              <a:rPr lang="en-US" sz="1800" b="1" dirty="0">
                <a:effectLst/>
                <a:latin typeface="Calibri" panose="020F0502020204030204" pitchFamily="34" charset="0"/>
                <a:ea typeface="Times New Roman" panose="02020603050405020304" pitchFamily="18" charset="0"/>
                <a:cs typeface="Calibri" panose="020F0502020204030204" pitchFamily="34" charset="0"/>
              </a:rPr>
              <a:t>Given the above strengths and areas of improvement, identify </a:t>
            </a:r>
            <a:r>
              <a:rPr lang="en-US" sz="1800" b="1">
                <a:effectLst/>
                <a:latin typeface="Calibri" panose="020F0502020204030204" pitchFamily="34" charset="0"/>
                <a:ea typeface="Times New Roman" panose="02020603050405020304" pitchFamily="18" charset="0"/>
                <a:cs typeface="Calibri" panose="020F0502020204030204" pitchFamily="34" charset="0"/>
              </a:rPr>
              <a:t>and document any equipment needed or  training </a:t>
            </a:r>
            <a:r>
              <a:rPr lang="en-US" sz="1800" b="1" dirty="0">
                <a:effectLst/>
                <a:latin typeface="Calibri" panose="020F0502020204030204" pitchFamily="34" charset="0"/>
                <a:ea typeface="Times New Roman" panose="02020603050405020304" pitchFamily="18" charset="0"/>
                <a:cs typeface="Calibri" panose="020F0502020204030204" pitchFamily="34" charset="0"/>
              </a:rPr>
              <a:t>or plans/procedures that should be reviewed, revised, or developed.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endParaRPr lang="en-US" dirty="0"/>
          </a:p>
        </p:txBody>
      </p:sp>
      <p:sp>
        <p:nvSpPr>
          <p:cNvPr id="4" name="Footer Placeholder 3">
            <a:extLst>
              <a:ext uri="{FF2B5EF4-FFF2-40B4-BE49-F238E27FC236}">
                <a16:creationId xmlns:a16="http://schemas.microsoft.com/office/drawing/2014/main" id="{99AAD31A-2565-765B-003D-B146633B2C8F}"/>
              </a:ext>
            </a:extLst>
          </p:cNvPr>
          <p:cNvSpPr>
            <a:spLocks noGrp="1"/>
          </p:cNvSpPr>
          <p:nvPr>
            <p:ph type="ftr" sz="quarter" idx="11"/>
          </p:nvPr>
        </p:nvSpPr>
        <p:spPr/>
        <p:txBody>
          <a:bodyPr/>
          <a:lstStyle/>
          <a:p>
            <a:r>
              <a:rPr lang="en-US"/>
              <a:t>Metro Health and Medical Coalition - Community Protest Exercise</a:t>
            </a:r>
            <a:endParaRPr lang="en-US" dirty="0"/>
          </a:p>
        </p:txBody>
      </p:sp>
      <p:sp>
        <p:nvSpPr>
          <p:cNvPr id="5" name="Slide Number Placeholder 4">
            <a:extLst>
              <a:ext uri="{FF2B5EF4-FFF2-40B4-BE49-F238E27FC236}">
                <a16:creationId xmlns:a16="http://schemas.microsoft.com/office/drawing/2014/main" id="{09CE75E9-EF4C-CACC-E441-5EE9AF1793AF}"/>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4012097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EB4F7-96DE-4D1B-BBA3-9117CC579A35}"/>
              </a:ext>
            </a:extLst>
          </p:cNvPr>
          <p:cNvSpPr>
            <a:spLocks noGrp="1"/>
          </p:cNvSpPr>
          <p:nvPr>
            <p:ph type="title"/>
          </p:nvPr>
        </p:nvSpPr>
        <p:spPr/>
        <p:txBody>
          <a:bodyPr/>
          <a:lstStyle/>
          <a:p>
            <a:r>
              <a:rPr lang="en-US" dirty="0"/>
              <a:t>Welcome and Introductions</a:t>
            </a:r>
          </a:p>
        </p:txBody>
      </p:sp>
      <p:sp>
        <p:nvSpPr>
          <p:cNvPr id="3" name="Content Placeholder 2">
            <a:extLst>
              <a:ext uri="{FF2B5EF4-FFF2-40B4-BE49-F238E27FC236}">
                <a16:creationId xmlns:a16="http://schemas.microsoft.com/office/drawing/2014/main" id="{581D693E-ADDF-452A-BF65-AEBC2312AC06}"/>
              </a:ext>
            </a:extLst>
          </p:cNvPr>
          <p:cNvSpPr>
            <a:spLocks noGrp="1"/>
          </p:cNvSpPr>
          <p:nvPr>
            <p:ph idx="1"/>
          </p:nvPr>
        </p:nvSpPr>
        <p:spPr>
          <a:xfrm>
            <a:off x="581192" y="2557712"/>
            <a:ext cx="11029615" cy="1742575"/>
          </a:xfrm>
        </p:spPr>
        <p:txBody>
          <a:bodyPr>
            <a:normAutofit/>
          </a:bodyPr>
          <a:lstStyle/>
          <a:p>
            <a:r>
              <a:rPr lang="en-US" sz="2400" b="1" dirty="0">
                <a:solidFill>
                  <a:srgbClr val="444444"/>
                </a:solidFill>
                <a:latin typeface="Century Gothic" panose="020B0502020202020204" pitchFamily="34" charset="0"/>
              </a:rPr>
              <a:t>Welcome to exercise day!</a:t>
            </a:r>
          </a:p>
          <a:p>
            <a:r>
              <a:rPr lang="en-US" sz="2000" dirty="0">
                <a:solidFill>
                  <a:srgbClr val="444444"/>
                </a:solidFill>
                <a:latin typeface="Century Gothic" panose="020B0502020202020204" pitchFamily="34" charset="0"/>
              </a:rPr>
              <a:t>Lead Controller for the exercise:  Emily Moilanen, Metro RHPC</a:t>
            </a:r>
          </a:p>
          <a:p>
            <a:r>
              <a:rPr lang="en-US" sz="2000" dirty="0">
                <a:solidFill>
                  <a:srgbClr val="444444"/>
                </a:solidFill>
                <a:latin typeface="Century Gothic" panose="020B0502020202020204" pitchFamily="34" charset="0"/>
              </a:rPr>
              <a:t>Exercise Director: Kris Kaus, Metro RHPC</a:t>
            </a:r>
          </a:p>
          <a:p>
            <a:endParaRPr lang="en-US" sz="2000" dirty="0">
              <a:solidFill>
                <a:srgbClr val="444444"/>
              </a:solidFill>
              <a:latin typeface="Century Gothic" panose="020B0502020202020204" pitchFamily="34" charset="0"/>
            </a:endParaRPr>
          </a:p>
          <a:p>
            <a:pPr marL="0" indent="0">
              <a:buNone/>
            </a:pPr>
            <a:endParaRPr lang="en-US" sz="2000" dirty="0"/>
          </a:p>
        </p:txBody>
      </p:sp>
      <p:sp>
        <p:nvSpPr>
          <p:cNvPr id="4" name="Footer Placeholder 3">
            <a:extLst>
              <a:ext uri="{FF2B5EF4-FFF2-40B4-BE49-F238E27FC236}">
                <a16:creationId xmlns:a16="http://schemas.microsoft.com/office/drawing/2014/main" id="{3759F860-D223-44FC-9894-939D462E236A}"/>
              </a:ext>
            </a:extLst>
          </p:cNvPr>
          <p:cNvSpPr>
            <a:spLocks noGrp="1"/>
          </p:cNvSpPr>
          <p:nvPr>
            <p:ph type="ftr" sz="quarter" idx="11"/>
          </p:nvPr>
        </p:nvSpPr>
        <p:spPr/>
        <p:txBody>
          <a:bodyPr/>
          <a:lstStyle/>
          <a:p>
            <a:r>
              <a:rPr lang="en-US" dirty="0"/>
              <a:t>Metro Health and Medical Coalition – POWER STRUGGLE EXERCISE</a:t>
            </a:r>
          </a:p>
        </p:txBody>
      </p:sp>
      <p:sp>
        <p:nvSpPr>
          <p:cNvPr id="5" name="Slide Number Placeholder 4">
            <a:extLst>
              <a:ext uri="{FF2B5EF4-FFF2-40B4-BE49-F238E27FC236}">
                <a16:creationId xmlns:a16="http://schemas.microsoft.com/office/drawing/2014/main" id="{BC5B4DB2-8D5C-4166-8D41-86A597C5576D}"/>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95401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3559B-B87E-837E-A676-F8B84FD94801}"/>
              </a:ext>
            </a:extLst>
          </p:cNvPr>
          <p:cNvSpPr>
            <a:spLocks noGrp="1"/>
          </p:cNvSpPr>
          <p:nvPr>
            <p:ph type="title"/>
          </p:nvPr>
        </p:nvSpPr>
        <p:spPr/>
        <p:txBody>
          <a:bodyPr/>
          <a:lstStyle/>
          <a:p>
            <a:r>
              <a:rPr lang="en-US" dirty="0"/>
              <a:t>Exercise Planning Team members</a:t>
            </a:r>
          </a:p>
        </p:txBody>
      </p:sp>
      <p:sp>
        <p:nvSpPr>
          <p:cNvPr id="3" name="Content Placeholder 2">
            <a:extLst>
              <a:ext uri="{FF2B5EF4-FFF2-40B4-BE49-F238E27FC236}">
                <a16:creationId xmlns:a16="http://schemas.microsoft.com/office/drawing/2014/main" id="{2AAC58F8-4833-61E4-6C42-0EDA455F3202}"/>
              </a:ext>
            </a:extLst>
          </p:cNvPr>
          <p:cNvSpPr>
            <a:spLocks noGrp="1"/>
          </p:cNvSpPr>
          <p:nvPr>
            <p:ph idx="1"/>
          </p:nvPr>
        </p:nvSpPr>
        <p:spPr>
          <a:xfrm>
            <a:off x="581192" y="2434600"/>
            <a:ext cx="11029615" cy="3882336"/>
          </a:xfrm>
        </p:spPr>
        <p:txBody>
          <a:bodyPr>
            <a:normAutofit fontScale="92500" lnSpcReduction="20000"/>
          </a:bodyPr>
          <a:lstStyle/>
          <a:p>
            <a:pPr marL="0" indent="0">
              <a:buNone/>
            </a:pPr>
            <a:r>
              <a:rPr lang="en-US" sz="2200" dirty="0"/>
              <a:t>We want to say a big </a:t>
            </a:r>
            <a:r>
              <a:rPr lang="en-US" sz="2200" b="1" dirty="0">
                <a:solidFill>
                  <a:srgbClr val="7030A0"/>
                </a:solidFill>
              </a:rPr>
              <a:t>THANK YOU </a:t>
            </a:r>
            <a:r>
              <a:rPr lang="en-US" sz="2200" dirty="0"/>
              <a:t>to our planning team members:</a:t>
            </a:r>
          </a:p>
          <a:p>
            <a:r>
              <a:rPr lang="en-US" b="1" dirty="0"/>
              <a:t>Kim Perez</a:t>
            </a:r>
            <a:r>
              <a:rPr lang="en-US" dirty="0"/>
              <a:t>, Our Lady of Peace, Hospice</a:t>
            </a:r>
          </a:p>
          <a:p>
            <a:r>
              <a:rPr lang="en-US" b="1" dirty="0"/>
              <a:t>Michelle Nettesheim</a:t>
            </a:r>
            <a:r>
              <a:rPr lang="en-US" dirty="0"/>
              <a:t>, HealthPartners, Hospice</a:t>
            </a:r>
          </a:p>
          <a:p>
            <a:r>
              <a:rPr lang="en-US" b="1" dirty="0"/>
              <a:t>Sara Burley</a:t>
            </a:r>
            <a:r>
              <a:rPr lang="en-US" dirty="0"/>
              <a:t>, Pediatric Home Services, Home Care</a:t>
            </a:r>
          </a:p>
          <a:p>
            <a:r>
              <a:rPr lang="en-US" b="1" dirty="0"/>
              <a:t>Beth Oslund</a:t>
            </a:r>
            <a:r>
              <a:rPr lang="en-US" dirty="0"/>
              <a:t>, Accra, Home Care</a:t>
            </a:r>
          </a:p>
          <a:p>
            <a:r>
              <a:rPr lang="en-US" b="1" dirty="0"/>
              <a:t>Shelly Starry</a:t>
            </a:r>
            <a:r>
              <a:rPr lang="en-US" dirty="0"/>
              <a:t>,  Allina, Home Care and Clinics</a:t>
            </a:r>
          </a:p>
          <a:p>
            <a:r>
              <a:rPr lang="en-US" b="1" dirty="0"/>
              <a:t>Pam Hayle</a:t>
            </a:r>
            <a:r>
              <a:rPr lang="en-US" dirty="0"/>
              <a:t>, Cassia, Long Term Care</a:t>
            </a:r>
          </a:p>
          <a:p>
            <a:r>
              <a:rPr lang="en-US" b="1" dirty="0"/>
              <a:t>Rod </a:t>
            </a:r>
            <a:r>
              <a:rPr lang="en-US" b="1" dirty="0" err="1"/>
              <a:t>Topp</a:t>
            </a:r>
            <a:r>
              <a:rPr lang="en-US" dirty="0"/>
              <a:t>, Benedictine Living Community, Long Term Care</a:t>
            </a:r>
          </a:p>
          <a:p>
            <a:r>
              <a:rPr lang="en-US" b="1" dirty="0"/>
              <a:t>Emily Moilanen</a:t>
            </a:r>
            <a:r>
              <a:rPr lang="en-US" dirty="0"/>
              <a:t>, Metro Coalition, RHPC – Lead Planner</a:t>
            </a:r>
          </a:p>
          <a:p>
            <a:r>
              <a:rPr lang="en-US" b="1" dirty="0"/>
              <a:t>Carol Christians, </a:t>
            </a:r>
            <a:r>
              <a:rPr lang="en-US" dirty="0"/>
              <a:t>Metro Coalition, Principal Office Specialist</a:t>
            </a:r>
          </a:p>
          <a:p>
            <a:r>
              <a:rPr lang="en-US" b="1" dirty="0"/>
              <a:t>Kris Kaus</a:t>
            </a:r>
            <a:r>
              <a:rPr lang="en-US" dirty="0"/>
              <a:t>, Metro Coalition, RHPC – Exercise Director</a:t>
            </a:r>
          </a:p>
          <a:p>
            <a:endParaRPr lang="en-US" dirty="0"/>
          </a:p>
          <a:p>
            <a:endParaRPr lang="en-US" dirty="0"/>
          </a:p>
        </p:txBody>
      </p:sp>
      <p:sp>
        <p:nvSpPr>
          <p:cNvPr id="4" name="Footer Placeholder 3">
            <a:extLst>
              <a:ext uri="{FF2B5EF4-FFF2-40B4-BE49-F238E27FC236}">
                <a16:creationId xmlns:a16="http://schemas.microsoft.com/office/drawing/2014/main" id="{9CDA45AF-9D5E-4C4F-AD68-6A7454D0C644}"/>
              </a:ext>
            </a:extLst>
          </p:cNvPr>
          <p:cNvSpPr>
            <a:spLocks noGrp="1"/>
          </p:cNvSpPr>
          <p:nvPr>
            <p:ph type="ftr" sz="quarter" idx="11"/>
          </p:nvPr>
        </p:nvSpPr>
        <p:spPr/>
        <p:txBody>
          <a:bodyPr/>
          <a:lstStyle/>
          <a:p>
            <a:r>
              <a:rPr lang="en-US" dirty="0"/>
              <a:t>Metro Health and Medical Coalition – POWER STRUGGLE Exercise</a:t>
            </a:r>
          </a:p>
        </p:txBody>
      </p:sp>
      <p:sp>
        <p:nvSpPr>
          <p:cNvPr id="5" name="Slide Number Placeholder 4">
            <a:extLst>
              <a:ext uri="{FF2B5EF4-FFF2-40B4-BE49-F238E27FC236}">
                <a16:creationId xmlns:a16="http://schemas.microsoft.com/office/drawing/2014/main" id="{4D8E2EC7-9DA1-4CD1-E535-6B072E7395F4}"/>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22989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Exercise Logistics	</a:t>
            </a:r>
          </a:p>
        </p:txBody>
      </p:sp>
      <p:sp>
        <p:nvSpPr>
          <p:cNvPr id="10" name="Content Placeholder 9"/>
          <p:cNvSpPr>
            <a:spLocks noGrp="1"/>
          </p:cNvSpPr>
          <p:nvPr>
            <p:ph idx="1"/>
          </p:nvPr>
        </p:nvSpPr>
        <p:spPr>
          <a:xfrm>
            <a:off x="581192" y="2028096"/>
            <a:ext cx="11029615" cy="4056628"/>
          </a:xfrm>
        </p:spPr>
        <p:txBody>
          <a:bodyPr anchor="t">
            <a:normAutofit/>
          </a:bodyPr>
          <a:lstStyle/>
          <a:p>
            <a:r>
              <a:rPr lang="en-US" sz="2000" dirty="0"/>
              <a:t>Exercise Length:  3 hours </a:t>
            </a:r>
          </a:p>
          <a:p>
            <a:pPr lvl="1"/>
            <a:r>
              <a:rPr lang="en-US" sz="1800" dirty="0"/>
              <a:t>Exercise Play: 1300 – 1600</a:t>
            </a:r>
          </a:p>
          <a:p>
            <a:pPr lvl="2"/>
            <a:r>
              <a:rPr lang="en-US" sz="1600" dirty="0"/>
              <a:t>Hotwash (at facility site): 1530 - 1600</a:t>
            </a:r>
          </a:p>
          <a:p>
            <a:r>
              <a:rPr lang="en-US" sz="2000" dirty="0"/>
              <a:t>Integrated venue:  Virtual exercise room through Zoom and your on-site location:</a:t>
            </a:r>
          </a:p>
          <a:p>
            <a:pPr lvl="1"/>
            <a:r>
              <a:rPr lang="en-US" sz="1800" dirty="0"/>
              <a:t>The zoom room will remain open throughout the exercise.  </a:t>
            </a:r>
          </a:p>
          <a:p>
            <a:pPr lvl="2"/>
            <a:r>
              <a:rPr lang="en-US" sz="1600" dirty="0"/>
              <a:t>You will be muted, therefore please use the “Q&amp;A” function in the Zoom Room for any questions throughout the exercise.</a:t>
            </a:r>
          </a:p>
          <a:p>
            <a:pPr lvl="1"/>
            <a:r>
              <a:rPr lang="en-US" sz="1800" dirty="0"/>
              <a:t>You will be given scenario updates throughout the exercise from the Exercise Director.</a:t>
            </a:r>
          </a:p>
          <a:p>
            <a:pPr lvl="2"/>
            <a:r>
              <a:rPr lang="en-US" sz="1600" dirty="0"/>
              <a:t>Site Controllers please refer to your MSEL and ensure you are monitoring exercise flow and are back for each module’s injects/updates.  Time will go fast!</a:t>
            </a:r>
          </a:p>
          <a:p>
            <a:pPr lvl="1"/>
            <a:r>
              <a:rPr lang="en-US" sz="1800" dirty="0"/>
              <a:t>Times may adjust during the flow of the exercise.</a:t>
            </a:r>
          </a:p>
        </p:txBody>
      </p:sp>
      <p:sp>
        <p:nvSpPr>
          <p:cNvPr id="7" name="Footer Placeholder 6"/>
          <p:cNvSpPr>
            <a:spLocks noGrp="1"/>
          </p:cNvSpPr>
          <p:nvPr>
            <p:ph type="ftr" sz="quarter" idx="11"/>
          </p:nvPr>
        </p:nvSpPr>
        <p:spPr/>
        <p:txBody>
          <a:bodyPr/>
          <a:lstStyle/>
          <a:p>
            <a:r>
              <a:rPr lang="en-US" dirty="0"/>
              <a:t>Metro Health and Medical Coalition – POWER STRUGGLE Exercise</a:t>
            </a:r>
          </a:p>
        </p:txBody>
      </p:sp>
      <p:sp>
        <p:nvSpPr>
          <p:cNvPr id="8" name="Slide Number Placeholder 7"/>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902238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71B260-DFC0-4AA3-8F4F-7B84CAC1DFF8}"/>
              </a:ext>
            </a:extLst>
          </p:cNvPr>
          <p:cNvSpPr>
            <a:spLocks noGrp="1"/>
          </p:cNvSpPr>
          <p:nvPr>
            <p:ph idx="1"/>
          </p:nvPr>
        </p:nvSpPr>
        <p:spPr>
          <a:xfrm>
            <a:off x="581192" y="2180496"/>
            <a:ext cx="11029615" cy="2676639"/>
          </a:xfrm>
        </p:spPr>
        <p:txBody>
          <a:bodyPr>
            <a:normAutofit/>
          </a:bodyPr>
          <a:lstStyle/>
          <a:p>
            <a:pPr marL="0" indent="0" algn="ctr">
              <a:buNone/>
            </a:pPr>
            <a:r>
              <a:rPr lang="en-US" sz="6000" b="1" dirty="0">
                <a:ln w="22225">
                  <a:solidFill>
                    <a:schemeClr val="accent2"/>
                  </a:solidFill>
                  <a:prstDash val="solid"/>
                </a:ln>
                <a:solidFill>
                  <a:schemeClr val="accent2">
                    <a:lumMod val="40000"/>
                    <a:lumOff val="60000"/>
                  </a:schemeClr>
                </a:solidFill>
              </a:rPr>
              <a:t>EXERCISE BEGINS</a:t>
            </a:r>
          </a:p>
        </p:txBody>
      </p:sp>
      <p:sp>
        <p:nvSpPr>
          <p:cNvPr id="4" name="Footer Placeholder 3">
            <a:extLst>
              <a:ext uri="{FF2B5EF4-FFF2-40B4-BE49-F238E27FC236}">
                <a16:creationId xmlns:a16="http://schemas.microsoft.com/office/drawing/2014/main" id="{A798DFD0-28EE-4796-8591-01080FD07B50}"/>
              </a:ext>
            </a:extLst>
          </p:cNvPr>
          <p:cNvSpPr>
            <a:spLocks noGrp="1"/>
          </p:cNvSpPr>
          <p:nvPr>
            <p:ph type="ftr" sz="quarter" idx="11"/>
          </p:nvPr>
        </p:nvSpPr>
        <p:spPr/>
        <p:txBody>
          <a:bodyPr/>
          <a:lstStyle/>
          <a:p>
            <a:r>
              <a:rPr lang="en-US" dirty="0"/>
              <a:t>Metro Health and Medical Coalition – POWER STRUGGLE Exercise</a:t>
            </a:r>
          </a:p>
        </p:txBody>
      </p:sp>
      <p:sp>
        <p:nvSpPr>
          <p:cNvPr id="5" name="Slide Number Placeholder 4">
            <a:extLst>
              <a:ext uri="{FF2B5EF4-FFF2-40B4-BE49-F238E27FC236}">
                <a16:creationId xmlns:a16="http://schemas.microsoft.com/office/drawing/2014/main" id="{B2C3391F-5AC6-40EB-B2F4-422A92C8E965}"/>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65510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1:  Severe weather</a:t>
            </a:r>
          </a:p>
        </p:txBody>
      </p:sp>
      <p:sp>
        <p:nvSpPr>
          <p:cNvPr id="3" name="Content Placeholder 2"/>
          <p:cNvSpPr>
            <a:spLocks noGrp="1"/>
          </p:cNvSpPr>
          <p:nvPr>
            <p:ph idx="1"/>
          </p:nvPr>
        </p:nvSpPr>
        <p:spPr>
          <a:xfrm>
            <a:off x="581192" y="1983850"/>
            <a:ext cx="11029615" cy="3836846"/>
          </a:xfrm>
        </p:spPr>
        <p:txBody>
          <a:bodyPr anchor="t">
            <a:normAutofit/>
          </a:bodyPr>
          <a:lstStyle/>
          <a:p>
            <a:pPr marL="0" indent="0">
              <a:buNone/>
            </a:pPr>
            <a:r>
              <a:rPr lang="en-US" sz="2000" b="1" dirty="0">
                <a:effectLst/>
                <a:latin typeface="Gill Sans MT" panose="020B0502020104020203" pitchFamily="34" charset="0"/>
                <a:ea typeface="Times New Roman" panose="02020603050405020304" pitchFamily="18" charset="0"/>
              </a:rPr>
              <a:t>August 4, 2022 (Thursday): 1:00 </a:t>
            </a:r>
            <a:r>
              <a:rPr lang="en-US" sz="2000" b="1" dirty="0">
                <a:latin typeface="Gill Sans MT" panose="020B0502020104020203" pitchFamily="34" charset="0"/>
                <a:ea typeface="Times New Roman" panose="02020603050405020304" pitchFamily="18" charset="0"/>
              </a:rPr>
              <a:t>p</a:t>
            </a:r>
            <a:r>
              <a:rPr lang="en-US" sz="2000" b="1" dirty="0">
                <a:effectLst/>
                <a:latin typeface="Gill Sans MT" panose="020B0502020104020203" pitchFamily="34" charset="0"/>
                <a:ea typeface="Times New Roman" panose="02020603050405020304" pitchFamily="18" charset="0"/>
              </a:rPr>
              <a:t>m</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i="1" dirty="0">
                <a:effectLst/>
                <a:latin typeface="Calibri" panose="020F0502020204030204" pitchFamily="34" charset="0"/>
                <a:ea typeface="Calibri" panose="020F0502020204030204" pitchFamily="34" charset="0"/>
                <a:cs typeface="Times New Roman" panose="02020603050405020304" pitchFamily="18" charset="0"/>
              </a:rPr>
              <a:t>Local news channels are reporting damage to buildings and downed powerlines in cities along the western boarder of Minnesota. The news reports warn that high winds, large hail, and heavy rain from this slow-moving storm front will be moving into the metro area within the hour.  Your area is under a Severe Thunderstorm Watch.  The current temps are in the high 90’s with high humidity.  </a:t>
            </a:r>
          </a:p>
          <a:p>
            <a:pPr marL="0" indent="0">
              <a:buNone/>
            </a:pPr>
            <a:endParaRPr lang="en-US" dirty="0">
              <a:solidFill>
                <a:srgbClr val="FF0000"/>
              </a:solidFill>
              <a:effectLst/>
              <a:latin typeface="Calibri" panose="020F0502020204030204" pitchFamily="34" charset="0"/>
              <a:ea typeface="Calibri" panose="020F0502020204030204" pitchFamily="34" charset="0"/>
            </a:endParaRPr>
          </a:p>
          <a:p>
            <a:pPr marL="0" indent="0">
              <a:buNone/>
            </a:pPr>
            <a:r>
              <a:rPr lang="en-US" sz="2000" b="1" dirty="0">
                <a:solidFill>
                  <a:srgbClr val="7030A0"/>
                </a:solidFill>
                <a:effectLst/>
                <a:latin typeface="Gill Sans MT" panose="020B0502020104020203" pitchFamily="34" charset="0"/>
                <a:ea typeface="Calibri" panose="020F0502020204030204" pitchFamily="34" charset="0"/>
              </a:rPr>
              <a:t>Next Exercise Room Update: 1:30 pm</a:t>
            </a:r>
          </a:p>
        </p:txBody>
      </p:sp>
      <p:sp>
        <p:nvSpPr>
          <p:cNvPr id="4" name="Footer Placeholder 3"/>
          <p:cNvSpPr>
            <a:spLocks noGrp="1"/>
          </p:cNvSpPr>
          <p:nvPr>
            <p:ph type="ftr" sz="quarter" idx="11"/>
          </p:nvPr>
        </p:nvSpPr>
        <p:spPr/>
        <p:txBody>
          <a:bodyPr/>
          <a:lstStyle/>
          <a:p>
            <a:r>
              <a:rPr lang="en-US" dirty="0"/>
              <a:t>Metro Health and Medical Coalition – Power struggle Exercise</a:t>
            </a:r>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827982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81159-6AC2-469D-86AB-3E6B375A50E2}"/>
              </a:ext>
            </a:extLst>
          </p:cNvPr>
          <p:cNvSpPr>
            <a:spLocks noGrp="1"/>
          </p:cNvSpPr>
          <p:nvPr>
            <p:ph type="title"/>
          </p:nvPr>
        </p:nvSpPr>
        <p:spPr/>
        <p:txBody>
          <a:bodyPr/>
          <a:lstStyle/>
          <a:p>
            <a:r>
              <a:rPr lang="en-US" dirty="0"/>
              <a:t>Module 2:  Loss of power</a:t>
            </a:r>
          </a:p>
        </p:txBody>
      </p:sp>
      <p:sp>
        <p:nvSpPr>
          <p:cNvPr id="4" name="Footer Placeholder 3">
            <a:extLst>
              <a:ext uri="{FF2B5EF4-FFF2-40B4-BE49-F238E27FC236}">
                <a16:creationId xmlns:a16="http://schemas.microsoft.com/office/drawing/2014/main" id="{1AD6400C-D971-445D-A9FB-E5C8C61D3C4C}"/>
              </a:ext>
            </a:extLst>
          </p:cNvPr>
          <p:cNvSpPr>
            <a:spLocks noGrp="1"/>
          </p:cNvSpPr>
          <p:nvPr>
            <p:ph type="ftr" sz="quarter" idx="11"/>
          </p:nvPr>
        </p:nvSpPr>
        <p:spPr/>
        <p:txBody>
          <a:bodyPr/>
          <a:lstStyle/>
          <a:p>
            <a:r>
              <a:rPr lang="en-US" dirty="0"/>
              <a:t>Metro Health and Medical Coalition – power struggle Exercise</a:t>
            </a:r>
          </a:p>
        </p:txBody>
      </p:sp>
      <p:sp>
        <p:nvSpPr>
          <p:cNvPr id="5" name="Slide Number Placeholder 4">
            <a:extLst>
              <a:ext uri="{FF2B5EF4-FFF2-40B4-BE49-F238E27FC236}">
                <a16:creationId xmlns:a16="http://schemas.microsoft.com/office/drawing/2014/main" id="{41D802F1-A941-4DE3-9AF7-F402AE44DEB7}"/>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7" name="Content Placeholder 6">
            <a:extLst>
              <a:ext uri="{FF2B5EF4-FFF2-40B4-BE49-F238E27FC236}">
                <a16:creationId xmlns:a16="http://schemas.microsoft.com/office/drawing/2014/main" id="{081595CA-C892-4B27-8BFA-E935AAD76B59}"/>
              </a:ext>
            </a:extLst>
          </p:cNvPr>
          <p:cNvSpPr>
            <a:spLocks noGrp="1"/>
          </p:cNvSpPr>
          <p:nvPr>
            <p:ph idx="1"/>
          </p:nvPr>
        </p:nvSpPr>
        <p:spPr>
          <a:xfrm>
            <a:off x="581193" y="1917647"/>
            <a:ext cx="11029615" cy="4320593"/>
          </a:xfrm>
        </p:spPr>
        <p:txBody>
          <a:bodyPr>
            <a:normAutofit fontScale="92500" lnSpcReduction="20000"/>
          </a:bodyPr>
          <a:lstStyle/>
          <a:p>
            <a:pPr marL="0" indent="0">
              <a:buNone/>
            </a:pPr>
            <a:r>
              <a:rPr lang="en-US" sz="2200" b="1" dirty="0"/>
              <a:t>August 4, 2022 (Thursday): 2:30 pm</a:t>
            </a:r>
          </a:p>
          <a:p>
            <a:pPr marL="0" indent="0">
              <a:buNone/>
            </a:pPr>
            <a:r>
              <a:rPr lang="en-US" sz="2200" i="1" dirty="0">
                <a:effectLst/>
                <a:latin typeface="Calibri" panose="020F0502020204030204" pitchFamily="34" charset="0"/>
                <a:ea typeface="Calibri" panose="020F0502020204030204" pitchFamily="34" charset="0"/>
                <a:cs typeface="Times New Roman" panose="02020603050405020304" pitchFamily="18" charset="0"/>
              </a:rPr>
              <a:t>You are currently under a Severe Thunderstorm Warning.  The high winds have knocked down several power lines across the metro and west central region that has resulted in loss of power to several counties including to your entire facility/client’s home.   The outside temperature remains in the high 90’s with high humidity. Local news channels are tracking the storm and storm damage.  The severe weather warning for your area remains in effect until approximately 4:00 pm for your area.   </a:t>
            </a:r>
          </a:p>
          <a:p>
            <a:pPr marL="0" indent="0">
              <a:buNone/>
            </a:pPr>
            <a:endParaRPr lang="en-US" dirty="0"/>
          </a:p>
          <a:p>
            <a:pPr marL="0" indent="0">
              <a:buNone/>
            </a:pPr>
            <a:r>
              <a:rPr lang="en-US" sz="2400" b="1" dirty="0">
                <a:solidFill>
                  <a:schemeClr val="accent1">
                    <a:lumMod val="60000"/>
                    <a:lumOff val="40000"/>
                  </a:schemeClr>
                </a:solidFill>
              </a:rPr>
              <a:t>Utility Company Inject: Xcel Energy Representatives</a:t>
            </a:r>
          </a:p>
          <a:p>
            <a:pPr marL="0" indent="0">
              <a:buNone/>
            </a:pPr>
            <a:r>
              <a:rPr lang="en-US" dirty="0">
                <a:solidFill>
                  <a:schemeClr val="tx1"/>
                </a:solidFill>
              </a:rPr>
              <a:t>Please put any questions you may have for Xcel in the “Q&amp;A” box.</a:t>
            </a:r>
          </a:p>
          <a:p>
            <a:pPr marL="0" marR="0">
              <a:spcBef>
                <a:spcPts val="0"/>
              </a:spcBef>
              <a:spcAft>
                <a:spcPts val="0"/>
              </a:spcAft>
            </a:pPr>
            <a:r>
              <a:rPr lang="en-US" sz="1900" b="1" dirty="0">
                <a:effectLst/>
                <a:latin typeface="Calibri" panose="020F0502020204030204" pitchFamily="34" charset="0"/>
                <a:ea typeface="Times New Roman" panose="02020603050405020304" pitchFamily="18" charset="0"/>
                <a:cs typeface="Calibri" panose="020F0502020204030204" pitchFamily="34" charset="0"/>
              </a:rPr>
              <a:t>Don </a:t>
            </a:r>
            <a:r>
              <a:rPr lang="en-US" sz="1900" b="1" dirty="0" err="1">
                <a:effectLst/>
                <a:latin typeface="Calibri" panose="020F0502020204030204" pitchFamily="34" charset="0"/>
                <a:ea typeface="Times New Roman" panose="02020603050405020304" pitchFamily="18" charset="0"/>
                <a:cs typeface="Calibri" panose="020F0502020204030204" pitchFamily="34" charset="0"/>
              </a:rPr>
              <a:t>Wishard</a:t>
            </a:r>
            <a:r>
              <a:rPr lang="en-US" sz="1900" dirty="0">
                <a:effectLst/>
                <a:latin typeface="Calibri" panose="020F0502020204030204" pitchFamily="34" charset="0"/>
                <a:ea typeface="Times New Roman" panose="02020603050405020304" pitchFamily="18" charset="0"/>
                <a:cs typeface="Calibri" panose="020F0502020204030204" pitchFamily="34" charset="0"/>
              </a:rPr>
              <a:t>, Operations Manager</a:t>
            </a:r>
            <a:endParaRPr lang="en-US" sz="1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900" b="1" dirty="0">
                <a:effectLst/>
                <a:latin typeface="Calibri" panose="020F0502020204030204" pitchFamily="34" charset="0"/>
                <a:ea typeface="Times New Roman" panose="02020603050405020304" pitchFamily="18" charset="0"/>
                <a:cs typeface="Calibri" panose="020F0502020204030204" pitchFamily="34" charset="0"/>
              </a:rPr>
              <a:t>Andrew Hawkins</a:t>
            </a:r>
            <a:r>
              <a:rPr lang="en-US" sz="1900" dirty="0">
                <a:effectLst/>
                <a:latin typeface="Calibri" panose="020F0502020204030204" pitchFamily="34" charset="0"/>
                <a:ea typeface="Times New Roman" panose="02020603050405020304" pitchFamily="18" charset="0"/>
                <a:cs typeface="Calibri" panose="020F0502020204030204" pitchFamily="34" charset="0"/>
              </a:rPr>
              <a:t>, Personal Accounts Supervisor</a:t>
            </a:r>
            <a:endParaRPr lang="en-US" sz="1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900" b="1" dirty="0">
                <a:effectLst/>
                <a:latin typeface="Calibri" panose="020F0502020204030204" pitchFamily="34" charset="0"/>
                <a:ea typeface="Times New Roman" panose="02020603050405020304" pitchFamily="18" charset="0"/>
                <a:cs typeface="Calibri" panose="020F0502020204030204" pitchFamily="34" charset="0"/>
              </a:rPr>
              <a:t>Tim Laughlin</a:t>
            </a:r>
            <a:r>
              <a:rPr lang="en-US" sz="1900" dirty="0">
                <a:effectLst/>
                <a:latin typeface="Calibri" panose="020F0502020204030204" pitchFamily="34" charset="0"/>
                <a:ea typeface="Times New Roman" panose="02020603050405020304" pitchFamily="18" charset="0"/>
                <a:cs typeface="Calibri" panose="020F0502020204030204" pitchFamily="34" charset="0"/>
              </a:rPr>
              <a:t>, Digital Content Manager</a:t>
            </a:r>
            <a:endParaRPr lang="en-US" sz="1900" dirty="0">
              <a:effectLst/>
              <a:latin typeface="Calibri" panose="020F0502020204030204" pitchFamily="34" charset="0"/>
              <a:ea typeface="Times New Roman" panose="02020603050405020304" pitchFamily="18" charset="0"/>
              <a:cs typeface="Times New Roman" panose="02020603050405020304" pitchFamily="18" charset="0"/>
            </a:endParaRPr>
          </a:p>
          <a:p>
            <a:pPr marL="324000" lvl="1" indent="0">
              <a:buNone/>
            </a:pPr>
            <a:endParaRPr lang="en-US" b="1" dirty="0">
              <a:solidFill>
                <a:srgbClr val="92D050"/>
              </a:solidFill>
            </a:endParaRPr>
          </a:p>
          <a:p>
            <a:pPr marL="0" indent="0">
              <a:buNone/>
            </a:pPr>
            <a:r>
              <a:rPr lang="en-US" sz="2200" b="1" dirty="0">
                <a:solidFill>
                  <a:srgbClr val="7030A0"/>
                </a:solidFill>
              </a:rPr>
              <a:t>Next Exercise Room Update: 2:20 pm</a:t>
            </a:r>
          </a:p>
        </p:txBody>
      </p:sp>
    </p:spTree>
    <p:extLst>
      <p:ext uri="{BB962C8B-B14F-4D97-AF65-F5344CB8AC3E}">
        <p14:creationId xmlns:p14="http://schemas.microsoft.com/office/powerpoint/2010/main" val="4049003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81159-6AC2-469D-86AB-3E6B375A50E2}"/>
              </a:ext>
            </a:extLst>
          </p:cNvPr>
          <p:cNvSpPr>
            <a:spLocks noGrp="1"/>
          </p:cNvSpPr>
          <p:nvPr>
            <p:ph type="title"/>
          </p:nvPr>
        </p:nvSpPr>
        <p:spPr/>
        <p:txBody>
          <a:bodyPr/>
          <a:lstStyle/>
          <a:p>
            <a:r>
              <a:rPr lang="en-US" dirty="0"/>
              <a:t>Module 2:  Loss of power</a:t>
            </a:r>
          </a:p>
        </p:txBody>
      </p:sp>
      <p:sp>
        <p:nvSpPr>
          <p:cNvPr id="4" name="Footer Placeholder 3">
            <a:extLst>
              <a:ext uri="{FF2B5EF4-FFF2-40B4-BE49-F238E27FC236}">
                <a16:creationId xmlns:a16="http://schemas.microsoft.com/office/drawing/2014/main" id="{1AD6400C-D971-445D-A9FB-E5C8C61D3C4C}"/>
              </a:ext>
            </a:extLst>
          </p:cNvPr>
          <p:cNvSpPr>
            <a:spLocks noGrp="1"/>
          </p:cNvSpPr>
          <p:nvPr>
            <p:ph type="ftr" sz="quarter" idx="11"/>
          </p:nvPr>
        </p:nvSpPr>
        <p:spPr/>
        <p:txBody>
          <a:bodyPr/>
          <a:lstStyle/>
          <a:p>
            <a:r>
              <a:rPr lang="en-US" dirty="0"/>
              <a:t>Metro Health and Medical Coalition – power struggle Exercise</a:t>
            </a:r>
          </a:p>
        </p:txBody>
      </p:sp>
      <p:sp>
        <p:nvSpPr>
          <p:cNvPr id="5" name="Slide Number Placeholder 4">
            <a:extLst>
              <a:ext uri="{FF2B5EF4-FFF2-40B4-BE49-F238E27FC236}">
                <a16:creationId xmlns:a16="http://schemas.microsoft.com/office/drawing/2014/main" id="{41D802F1-A941-4DE3-9AF7-F402AE44DEB7}"/>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
        <p:nvSpPr>
          <p:cNvPr id="7" name="Content Placeholder 6">
            <a:extLst>
              <a:ext uri="{FF2B5EF4-FFF2-40B4-BE49-F238E27FC236}">
                <a16:creationId xmlns:a16="http://schemas.microsoft.com/office/drawing/2014/main" id="{081595CA-C892-4B27-8BFA-E935AAD76B59}"/>
              </a:ext>
            </a:extLst>
          </p:cNvPr>
          <p:cNvSpPr>
            <a:spLocks noGrp="1"/>
          </p:cNvSpPr>
          <p:nvPr>
            <p:ph idx="1"/>
          </p:nvPr>
        </p:nvSpPr>
        <p:spPr>
          <a:xfrm>
            <a:off x="469433" y="1966972"/>
            <a:ext cx="11029615" cy="3918799"/>
          </a:xfrm>
        </p:spPr>
        <p:txBody>
          <a:bodyPr>
            <a:normAutofit fontScale="62500" lnSpcReduction="20000"/>
          </a:bodyPr>
          <a:lstStyle/>
          <a:p>
            <a:pPr marL="0" indent="0">
              <a:buNone/>
            </a:pPr>
            <a:r>
              <a:rPr lang="en-US" sz="3200" b="1" dirty="0"/>
              <a:t>Message Inject:</a:t>
            </a:r>
          </a:p>
          <a:p>
            <a:pPr marL="0" indent="0">
              <a:buNone/>
            </a:pPr>
            <a:endParaRPr lang="en-US" sz="2300" b="1" dirty="0"/>
          </a:p>
          <a:p>
            <a:pPr marL="0" indent="0">
              <a:buNone/>
            </a:pPr>
            <a:r>
              <a:rPr lang="en-US" sz="2300" b="1" dirty="0"/>
              <a:t>THIS IS AN EXERCISE.  </a:t>
            </a:r>
          </a:p>
          <a:p>
            <a:pPr marL="0" indent="0">
              <a:buNone/>
            </a:pPr>
            <a:endParaRPr lang="en-US" sz="2300" b="1" dirty="0"/>
          </a:p>
          <a:p>
            <a:pPr marL="0" indent="0">
              <a:buNone/>
            </a:pPr>
            <a:r>
              <a:rPr lang="en-US" sz="4500" b="1" dirty="0">
                <a:solidFill>
                  <a:srgbClr val="FF0000"/>
                </a:solidFill>
              </a:rPr>
              <a:t>“Xcel is reporting that power to your area/client’s home is not expected to be restored for at least 24-48 hours, maybe longer. “</a:t>
            </a:r>
          </a:p>
          <a:p>
            <a:pPr marL="0" indent="0">
              <a:buNone/>
            </a:pPr>
            <a:endParaRPr lang="en-US" sz="2300" b="1" dirty="0"/>
          </a:p>
          <a:p>
            <a:pPr marL="0" indent="0">
              <a:buNone/>
            </a:pPr>
            <a:endParaRPr lang="en-US" sz="2300" dirty="0"/>
          </a:p>
          <a:p>
            <a:pPr marL="0" indent="0">
              <a:buNone/>
            </a:pPr>
            <a:endParaRPr lang="en-US" sz="2300" dirty="0"/>
          </a:p>
          <a:p>
            <a:pPr marL="0" indent="0">
              <a:buNone/>
            </a:pPr>
            <a:r>
              <a:rPr lang="en-US" sz="3200" b="1" dirty="0">
                <a:solidFill>
                  <a:srgbClr val="7030A0"/>
                </a:solidFill>
              </a:rPr>
              <a:t>Next Exercise Room Update: 2:20 pm</a:t>
            </a:r>
          </a:p>
          <a:p>
            <a:pPr marL="0" indent="0">
              <a:buNone/>
            </a:pPr>
            <a:endParaRPr lang="en-US" dirty="0"/>
          </a:p>
        </p:txBody>
      </p:sp>
    </p:spTree>
    <p:extLst>
      <p:ext uri="{BB962C8B-B14F-4D97-AF65-F5344CB8AC3E}">
        <p14:creationId xmlns:p14="http://schemas.microsoft.com/office/powerpoint/2010/main" val="1221835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B6667-C42A-4259-9B4D-D3AAF41568A5}"/>
              </a:ext>
            </a:extLst>
          </p:cNvPr>
          <p:cNvSpPr>
            <a:spLocks noGrp="1"/>
          </p:cNvSpPr>
          <p:nvPr>
            <p:ph type="title"/>
          </p:nvPr>
        </p:nvSpPr>
        <p:spPr/>
        <p:txBody>
          <a:bodyPr/>
          <a:lstStyle/>
          <a:p>
            <a:r>
              <a:rPr lang="en-US" dirty="0"/>
              <a:t>Module 3:  MINOR flooding</a:t>
            </a:r>
          </a:p>
        </p:txBody>
      </p:sp>
      <p:sp>
        <p:nvSpPr>
          <p:cNvPr id="3" name="Content Placeholder 2">
            <a:extLst>
              <a:ext uri="{FF2B5EF4-FFF2-40B4-BE49-F238E27FC236}">
                <a16:creationId xmlns:a16="http://schemas.microsoft.com/office/drawing/2014/main" id="{3E3E9697-EDCD-4EAB-94EA-B555F7410CA7}"/>
              </a:ext>
            </a:extLst>
          </p:cNvPr>
          <p:cNvSpPr>
            <a:spLocks noGrp="1"/>
          </p:cNvSpPr>
          <p:nvPr>
            <p:ph idx="1"/>
          </p:nvPr>
        </p:nvSpPr>
        <p:spPr>
          <a:xfrm>
            <a:off x="581192" y="1842564"/>
            <a:ext cx="11029615" cy="4474371"/>
          </a:xfrm>
        </p:spPr>
        <p:txBody>
          <a:bodyPr>
            <a:normAutofit/>
          </a:bodyPr>
          <a:lstStyle/>
          <a:p>
            <a:pPr marL="0" indent="0">
              <a:buNone/>
            </a:pPr>
            <a:r>
              <a:rPr lang="en-US" sz="2000" b="1" dirty="0"/>
              <a:t>August 5, 2022 (Friday): 10:00 am</a:t>
            </a:r>
          </a:p>
          <a:p>
            <a:pPr marL="0" indent="0">
              <a:buNone/>
            </a:pPr>
            <a:endParaRPr lang="en-US" sz="800" b="1" dirty="0"/>
          </a:p>
          <a:p>
            <a:pPr marL="0" marR="0" indent="0">
              <a:lnSpc>
                <a:spcPct val="107000"/>
              </a:lnSpc>
              <a:spcBef>
                <a:spcPts val="0"/>
              </a:spcBef>
              <a:spcAft>
                <a:spcPts val="800"/>
              </a:spcAft>
              <a:buNone/>
            </a:pPr>
            <a:r>
              <a:rPr lang="en-US" sz="2000" i="1" dirty="0">
                <a:latin typeface="Calibri" panose="020F0502020204030204" pitchFamily="34" charset="0"/>
                <a:ea typeface="Calibri" panose="020F0502020204030204" pitchFamily="34" charset="0"/>
                <a:cs typeface="Times New Roman" panose="02020603050405020304" pitchFamily="18" charset="0"/>
              </a:rPr>
              <a:t>Heavy</a:t>
            </a:r>
            <a:r>
              <a:rPr lang="en-US" sz="2000" i="1" dirty="0">
                <a:effectLst/>
                <a:latin typeface="Calibri" panose="020F0502020204030204" pitchFamily="34" charset="0"/>
                <a:ea typeface="Calibri" panose="020F0502020204030204" pitchFamily="34" charset="0"/>
                <a:cs typeface="Times New Roman" panose="02020603050405020304" pitchFamily="18" charset="0"/>
              </a:rPr>
              <a:t> rain continues to fall and has caused water to leak into your facility in a subset of patient rooms/into your client’s home.  The </a:t>
            </a:r>
            <a:r>
              <a:rPr lang="en-US" sz="2000" i="1" dirty="0">
                <a:latin typeface="Calibri" panose="020F0502020204030204" pitchFamily="34" charset="0"/>
                <a:ea typeface="Calibri" panose="020F0502020204030204" pitchFamily="34" charset="0"/>
                <a:cs typeface="Times New Roman" panose="02020603050405020304" pitchFamily="18" charset="0"/>
              </a:rPr>
              <a:t>flooding in the building/client’s home,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in addition to the continued power outage and rising temps, may be pointing to a potential evacuation situation.</a:t>
            </a:r>
          </a:p>
          <a:p>
            <a:pPr marL="0" indent="0">
              <a:buNone/>
            </a:pPr>
            <a:endParaRPr lang="en-US" sz="1900" dirty="0"/>
          </a:p>
          <a:p>
            <a:pPr marL="0" indent="0">
              <a:buNone/>
            </a:pPr>
            <a:r>
              <a:rPr lang="en-US" sz="1900" b="1" dirty="0">
                <a:solidFill>
                  <a:schemeClr val="accent1">
                    <a:lumMod val="60000"/>
                    <a:lumOff val="40000"/>
                  </a:schemeClr>
                </a:solidFill>
              </a:rPr>
              <a:t>Durable Medical Equipment Inject: Ryan Anderson, Distribution Manager, Corner Home Medical</a:t>
            </a:r>
          </a:p>
          <a:p>
            <a:r>
              <a:rPr lang="en-US" dirty="0">
                <a:solidFill>
                  <a:schemeClr val="tx1"/>
                </a:solidFill>
              </a:rPr>
              <a:t>Please put any questions you may have for Ryan Anderson in the “Q&amp;A” box.</a:t>
            </a:r>
          </a:p>
          <a:p>
            <a:pPr marL="0" indent="0">
              <a:buNone/>
            </a:pPr>
            <a:endParaRPr lang="en-US" sz="1900" b="1" dirty="0">
              <a:solidFill>
                <a:srgbClr val="92D050"/>
              </a:solidFill>
            </a:endParaRPr>
          </a:p>
          <a:p>
            <a:pPr marL="0" indent="0">
              <a:buNone/>
            </a:pPr>
            <a:r>
              <a:rPr lang="en-US" sz="2000" b="1" dirty="0">
                <a:solidFill>
                  <a:srgbClr val="7030A0"/>
                </a:solidFill>
              </a:rPr>
              <a:t>Next Exercise Room Update: 3:15 pm</a:t>
            </a:r>
          </a:p>
        </p:txBody>
      </p:sp>
      <p:sp>
        <p:nvSpPr>
          <p:cNvPr id="4" name="Footer Placeholder 3">
            <a:extLst>
              <a:ext uri="{FF2B5EF4-FFF2-40B4-BE49-F238E27FC236}">
                <a16:creationId xmlns:a16="http://schemas.microsoft.com/office/drawing/2014/main" id="{878F1C4C-2783-4E51-A808-4B36F8EE8A55}"/>
              </a:ext>
            </a:extLst>
          </p:cNvPr>
          <p:cNvSpPr>
            <a:spLocks noGrp="1"/>
          </p:cNvSpPr>
          <p:nvPr>
            <p:ph type="ftr" sz="quarter" idx="11"/>
          </p:nvPr>
        </p:nvSpPr>
        <p:spPr/>
        <p:txBody>
          <a:bodyPr/>
          <a:lstStyle/>
          <a:p>
            <a:r>
              <a:rPr lang="en-US" dirty="0"/>
              <a:t>Metro Health and Medical Coalition – power struggle Exercise</a:t>
            </a:r>
          </a:p>
        </p:txBody>
      </p:sp>
      <p:sp>
        <p:nvSpPr>
          <p:cNvPr id="5" name="Slide Number Placeholder 4">
            <a:extLst>
              <a:ext uri="{FF2B5EF4-FFF2-40B4-BE49-F238E27FC236}">
                <a16:creationId xmlns:a16="http://schemas.microsoft.com/office/drawing/2014/main" id="{58226D6B-6A3E-41CE-9FF8-4FB531F3B1B2}"/>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81451656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1126</TotalTime>
  <Words>1049</Words>
  <Application>Microsoft Office PowerPoint</Application>
  <PresentationFormat>Widescreen</PresentationFormat>
  <Paragraphs>117</Paragraphs>
  <Slides>12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Century Gothic</vt:lpstr>
      <vt:lpstr>Gill Sans MT</vt:lpstr>
      <vt:lpstr>Wingdings 2</vt:lpstr>
      <vt:lpstr>Dividend</vt:lpstr>
      <vt:lpstr>Regional Exercise power struggle</vt:lpstr>
      <vt:lpstr>Welcome and Introductions</vt:lpstr>
      <vt:lpstr>Exercise Planning Team members</vt:lpstr>
      <vt:lpstr>Exercise Logistics </vt:lpstr>
      <vt:lpstr>PowerPoint Presentation</vt:lpstr>
      <vt:lpstr>Module 1:  Severe weather</vt:lpstr>
      <vt:lpstr>Module 2:  Loss of power</vt:lpstr>
      <vt:lpstr>Module 2:  Loss of power</vt:lpstr>
      <vt:lpstr>Module 3:  MINOR flooding</vt:lpstr>
      <vt:lpstr>Module 3:  minor flooding</vt:lpstr>
      <vt:lpstr>End of exercise play</vt:lpstr>
      <vt:lpstr>Hot Wash Guide – Suggested topics of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Exercise Basics</dc:title>
  <dc:creator>Kris Kaus</dc:creator>
  <cp:lastModifiedBy>Kris Kaus</cp:lastModifiedBy>
  <cp:revision>8</cp:revision>
  <dcterms:created xsi:type="dcterms:W3CDTF">2021-08-18T15:23:14Z</dcterms:created>
  <dcterms:modified xsi:type="dcterms:W3CDTF">2022-08-04T16:49:18Z</dcterms:modified>
</cp:coreProperties>
</file>