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19"/>
  </p:notesMasterIdLst>
  <p:handoutMasterIdLst>
    <p:handoutMasterId r:id="rId20"/>
  </p:handoutMasterIdLst>
  <p:sldIdLst>
    <p:sldId id="946" r:id="rId6"/>
    <p:sldId id="949" r:id="rId7"/>
    <p:sldId id="953" r:id="rId8"/>
    <p:sldId id="952" r:id="rId9"/>
    <p:sldId id="951" r:id="rId10"/>
    <p:sldId id="950" r:id="rId11"/>
    <p:sldId id="959" r:id="rId12"/>
    <p:sldId id="955" r:id="rId13"/>
    <p:sldId id="947" r:id="rId14"/>
    <p:sldId id="956" r:id="rId15"/>
    <p:sldId id="948" r:id="rId16"/>
    <p:sldId id="267" r:id="rId17"/>
    <p:sldId id="958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D6EDFF"/>
    <a:srgbClr val="99D1FF"/>
    <a:srgbClr val="78BE21"/>
    <a:srgbClr val="000000"/>
    <a:srgbClr val="E8E8E8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6383" autoAdjust="0"/>
  </p:normalViewPr>
  <p:slideViewPr>
    <p:cSldViewPr snapToGrid="0">
      <p:cViewPr varScale="1">
        <p:scale>
          <a:sx n="120" d="100"/>
          <a:sy n="120" d="100"/>
        </p:scale>
        <p:origin x="132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6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2808E-72B0-4FF6-96EA-D7FF6FBE7FC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891902-C04D-4010-A461-1486D4F0C833}">
      <dgm:prSet phldrT="[Text]"/>
      <dgm:spPr>
        <a:solidFill>
          <a:schemeClr val="tx1">
            <a:lumMod val="25000"/>
            <a:lumOff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Information &amp; Education</a:t>
          </a:r>
        </a:p>
      </dgm:t>
    </dgm:pt>
    <dgm:pt modelId="{756723F2-7942-4894-A87C-6DBD94CED899}" type="parTrans" cxnId="{2680D62E-66A9-4DE2-9816-7D0FAF1148EF}">
      <dgm:prSet/>
      <dgm:spPr/>
      <dgm:t>
        <a:bodyPr/>
        <a:lstStyle/>
        <a:p>
          <a:endParaRPr lang="en-US"/>
        </a:p>
      </dgm:t>
    </dgm:pt>
    <dgm:pt modelId="{AF3C0D77-46CD-43E7-9547-95345827A595}" type="sibTrans" cxnId="{2680D62E-66A9-4DE2-9816-7D0FAF1148EF}">
      <dgm:prSet/>
      <dgm:spPr/>
      <dgm:t>
        <a:bodyPr/>
        <a:lstStyle/>
        <a:p>
          <a:endParaRPr lang="en-US"/>
        </a:p>
      </dgm:t>
    </dgm:pt>
    <dgm:pt modelId="{C7FFEB37-B9C0-4C94-B8F8-E5F958BB56A4}">
      <dgm:prSet phldrT="[Text]"/>
      <dgm:spPr>
        <a:solidFill>
          <a:schemeClr val="tx1">
            <a:lumMod val="10000"/>
            <a:lumOff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Self-Awareness &amp; </a:t>
          </a:r>
        </a:p>
        <a:p>
          <a:r>
            <a:rPr lang="en-US" b="1" dirty="0"/>
            <a:t>Self-Nurture</a:t>
          </a:r>
        </a:p>
      </dgm:t>
    </dgm:pt>
    <dgm:pt modelId="{645D31DC-F054-4888-8743-34A90C2F4E33}" type="parTrans" cxnId="{76E91ED0-5CAD-4A93-968C-954EFB3BE39C}">
      <dgm:prSet/>
      <dgm:spPr/>
      <dgm:t>
        <a:bodyPr/>
        <a:lstStyle/>
        <a:p>
          <a:endParaRPr lang="en-US"/>
        </a:p>
      </dgm:t>
    </dgm:pt>
    <dgm:pt modelId="{2A748247-BD2E-4B07-BCE7-BBF88C078B04}" type="sibTrans" cxnId="{76E91ED0-5CAD-4A93-968C-954EFB3BE39C}">
      <dgm:prSet/>
      <dgm:spPr/>
      <dgm:t>
        <a:bodyPr/>
        <a:lstStyle/>
        <a:p>
          <a:endParaRPr lang="en-US"/>
        </a:p>
      </dgm:t>
    </dgm:pt>
    <dgm:pt modelId="{27F47E74-05FB-4BE6-A033-CBECD6B19482}">
      <dgm:prSet phldrT="[Text]"/>
      <dgm:spPr>
        <a:solidFill>
          <a:schemeClr val="tx1">
            <a:lumMod val="50000"/>
            <a:lumOff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Peer Support </a:t>
          </a:r>
        </a:p>
      </dgm:t>
    </dgm:pt>
    <dgm:pt modelId="{FFD1597E-F277-4F06-8355-86223057C033}" type="parTrans" cxnId="{43C93ADA-CC75-4D37-B9E2-34DD0DDD74C1}">
      <dgm:prSet/>
      <dgm:spPr/>
      <dgm:t>
        <a:bodyPr/>
        <a:lstStyle/>
        <a:p>
          <a:endParaRPr lang="en-US"/>
        </a:p>
      </dgm:t>
    </dgm:pt>
    <dgm:pt modelId="{CDFC0E9F-458A-4EBF-B28B-79687C0A0724}" type="sibTrans" cxnId="{43C93ADA-CC75-4D37-B9E2-34DD0DDD74C1}">
      <dgm:prSet/>
      <dgm:spPr/>
      <dgm:t>
        <a:bodyPr/>
        <a:lstStyle/>
        <a:p>
          <a:endParaRPr lang="en-US"/>
        </a:p>
      </dgm:t>
    </dgm:pt>
    <dgm:pt modelId="{A4D50D26-FBB0-4C98-BAAE-FE3744582C0D}">
      <dgm:prSet/>
      <dgm:spPr>
        <a:solidFill>
          <a:schemeClr val="tx1">
            <a:lumMod val="75000"/>
            <a:lumOff val="2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PFA</a:t>
          </a:r>
        </a:p>
      </dgm:t>
    </dgm:pt>
    <dgm:pt modelId="{C46449FA-54C8-45E9-952C-05C913919D1C}" type="parTrans" cxnId="{5AD4412F-4C2D-4AF3-982A-C647F6C84412}">
      <dgm:prSet/>
      <dgm:spPr/>
      <dgm:t>
        <a:bodyPr/>
        <a:lstStyle/>
        <a:p>
          <a:endParaRPr lang="en-US"/>
        </a:p>
      </dgm:t>
    </dgm:pt>
    <dgm:pt modelId="{900572E6-5DC6-4EA8-883E-BEAABC4FC48D}" type="sibTrans" cxnId="{5AD4412F-4C2D-4AF3-982A-C647F6C84412}">
      <dgm:prSet/>
      <dgm:spPr/>
      <dgm:t>
        <a:bodyPr/>
        <a:lstStyle/>
        <a:p>
          <a:endParaRPr lang="en-US"/>
        </a:p>
      </dgm:t>
    </dgm:pt>
    <dgm:pt modelId="{2CE96C9C-2B6A-4046-BCC3-06D5F4C4E8FF}">
      <dgm:prSet custT="1"/>
      <dgm:spPr>
        <a:solidFill>
          <a:schemeClr val="accent1">
            <a:lumMod val="90000"/>
            <a:lumOff val="1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Tx</a:t>
          </a:r>
        </a:p>
      </dgm:t>
    </dgm:pt>
    <dgm:pt modelId="{D75FC913-B121-4936-B807-DB4240E4C812}" type="parTrans" cxnId="{E4805E2D-D3AD-4A5B-A155-D39F9CAF7478}">
      <dgm:prSet/>
      <dgm:spPr/>
      <dgm:t>
        <a:bodyPr/>
        <a:lstStyle/>
        <a:p>
          <a:endParaRPr lang="en-US"/>
        </a:p>
      </dgm:t>
    </dgm:pt>
    <dgm:pt modelId="{77EA9898-DA90-47CC-8635-EE82757E3D22}" type="sibTrans" cxnId="{E4805E2D-D3AD-4A5B-A155-D39F9CAF7478}">
      <dgm:prSet/>
      <dgm:spPr/>
      <dgm:t>
        <a:bodyPr/>
        <a:lstStyle/>
        <a:p>
          <a:endParaRPr lang="en-US"/>
        </a:p>
      </dgm:t>
    </dgm:pt>
    <dgm:pt modelId="{624079E1-023F-4967-92C2-75C0B3B85066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SPR</a:t>
          </a:r>
        </a:p>
      </dgm:t>
    </dgm:pt>
    <dgm:pt modelId="{EBBACFD1-48A3-45BB-830F-43C344B92B08}" type="parTrans" cxnId="{CAA92A0E-D167-4CF1-80A7-D4AF4CFD6248}">
      <dgm:prSet/>
      <dgm:spPr/>
      <dgm:t>
        <a:bodyPr/>
        <a:lstStyle/>
        <a:p>
          <a:endParaRPr lang="en-US"/>
        </a:p>
      </dgm:t>
    </dgm:pt>
    <dgm:pt modelId="{F572B551-00CD-4DEA-91F8-4151686F405C}" type="sibTrans" cxnId="{CAA92A0E-D167-4CF1-80A7-D4AF4CFD6248}">
      <dgm:prSet/>
      <dgm:spPr/>
      <dgm:t>
        <a:bodyPr/>
        <a:lstStyle/>
        <a:p>
          <a:endParaRPr lang="en-US"/>
        </a:p>
      </dgm:t>
    </dgm:pt>
    <dgm:pt modelId="{1E734998-BFC0-42B3-89D9-65E3A32AE13E}" type="pres">
      <dgm:prSet presAssocID="{0DD2808E-72B0-4FF6-96EA-D7FF6FBE7FC8}" presName="Name0" presStyleCnt="0">
        <dgm:presLayoutVars>
          <dgm:dir/>
          <dgm:animLvl val="lvl"/>
          <dgm:resizeHandles val="exact"/>
        </dgm:presLayoutVars>
      </dgm:prSet>
      <dgm:spPr/>
    </dgm:pt>
    <dgm:pt modelId="{66CD1338-9826-4F14-9220-5611BF1D95F1}" type="pres">
      <dgm:prSet presAssocID="{75891902-C04D-4010-A461-1486D4F0C833}" presName="Name8" presStyleCnt="0"/>
      <dgm:spPr/>
    </dgm:pt>
    <dgm:pt modelId="{CA3A9B4C-0FF5-4EE9-AADC-9CB7DF968264}" type="pres">
      <dgm:prSet presAssocID="{75891902-C04D-4010-A461-1486D4F0C833}" presName="level" presStyleLbl="node1" presStyleIdx="0" presStyleCnt="6" custLinFactNeighborX="1983" custLinFactNeighborY="1311">
        <dgm:presLayoutVars>
          <dgm:chMax val="1"/>
          <dgm:bulletEnabled val="1"/>
        </dgm:presLayoutVars>
      </dgm:prSet>
      <dgm:spPr/>
    </dgm:pt>
    <dgm:pt modelId="{56B533FE-D8F5-4970-BBCA-6AE1CC431E2E}" type="pres">
      <dgm:prSet presAssocID="{75891902-C04D-4010-A461-1486D4F0C83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ACA30A-657E-43E0-B0DA-0EA7D4BF8776}" type="pres">
      <dgm:prSet presAssocID="{C7FFEB37-B9C0-4C94-B8F8-E5F958BB56A4}" presName="Name8" presStyleCnt="0"/>
      <dgm:spPr/>
    </dgm:pt>
    <dgm:pt modelId="{02D8BFF6-F533-43B1-938E-57AC284CF1C5}" type="pres">
      <dgm:prSet presAssocID="{C7FFEB37-B9C0-4C94-B8F8-E5F958BB56A4}" presName="level" presStyleLbl="node1" presStyleIdx="1" presStyleCnt="6">
        <dgm:presLayoutVars>
          <dgm:chMax val="1"/>
          <dgm:bulletEnabled val="1"/>
        </dgm:presLayoutVars>
      </dgm:prSet>
      <dgm:spPr/>
    </dgm:pt>
    <dgm:pt modelId="{6B9C8A2D-8586-4EA4-8311-49A86F91E3C3}" type="pres">
      <dgm:prSet presAssocID="{C7FFEB37-B9C0-4C94-B8F8-E5F958BB56A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0F064B5-1C04-4439-BB6D-14EE141864E8}" type="pres">
      <dgm:prSet presAssocID="{27F47E74-05FB-4BE6-A033-CBECD6B19482}" presName="Name8" presStyleCnt="0"/>
      <dgm:spPr/>
    </dgm:pt>
    <dgm:pt modelId="{024C1CA2-FFA4-4E01-8BBA-355CAF54187C}" type="pres">
      <dgm:prSet presAssocID="{27F47E74-05FB-4BE6-A033-CBECD6B19482}" presName="level" presStyleLbl="node1" presStyleIdx="2" presStyleCnt="6">
        <dgm:presLayoutVars>
          <dgm:chMax val="1"/>
          <dgm:bulletEnabled val="1"/>
        </dgm:presLayoutVars>
      </dgm:prSet>
      <dgm:spPr/>
    </dgm:pt>
    <dgm:pt modelId="{C47F6D56-BB56-4B68-8BD5-0E39337746FF}" type="pres">
      <dgm:prSet presAssocID="{27F47E74-05FB-4BE6-A033-CBECD6B1948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8FBE55-F155-4011-BE5E-6D4421F62794}" type="pres">
      <dgm:prSet presAssocID="{A4D50D26-FBB0-4C98-BAAE-FE3744582C0D}" presName="Name8" presStyleCnt="0"/>
      <dgm:spPr/>
    </dgm:pt>
    <dgm:pt modelId="{0127340F-5C8F-46A6-863A-DC444786B6E4}" type="pres">
      <dgm:prSet presAssocID="{A4D50D26-FBB0-4C98-BAAE-FE3744582C0D}" presName="level" presStyleLbl="node1" presStyleIdx="3" presStyleCnt="6">
        <dgm:presLayoutVars>
          <dgm:chMax val="1"/>
          <dgm:bulletEnabled val="1"/>
        </dgm:presLayoutVars>
      </dgm:prSet>
      <dgm:spPr/>
    </dgm:pt>
    <dgm:pt modelId="{CFA2FC07-9767-47F3-A754-540E636AAC6E}" type="pres">
      <dgm:prSet presAssocID="{A4D50D26-FBB0-4C98-BAAE-FE3744582C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6AF317F-0FDA-40D3-9DC5-BED049253D6D}" type="pres">
      <dgm:prSet presAssocID="{624079E1-023F-4967-92C2-75C0B3B85066}" presName="Name8" presStyleCnt="0"/>
      <dgm:spPr/>
    </dgm:pt>
    <dgm:pt modelId="{D2056CE5-FD29-439A-8D15-7C4700E72657}" type="pres">
      <dgm:prSet presAssocID="{624079E1-023F-4967-92C2-75C0B3B85066}" presName="level" presStyleLbl="node1" presStyleIdx="4" presStyleCnt="6">
        <dgm:presLayoutVars>
          <dgm:chMax val="1"/>
          <dgm:bulletEnabled val="1"/>
        </dgm:presLayoutVars>
      </dgm:prSet>
      <dgm:spPr/>
    </dgm:pt>
    <dgm:pt modelId="{C8D0DE61-99D9-44CE-B1DF-FD4FB226C712}" type="pres">
      <dgm:prSet presAssocID="{624079E1-023F-4967-92C2-75C0B3B8506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D7B5B7-E0F1-4A59-AB7C-0EDF8FE6DD82}" type="pres">
      <dgm:prSet presAssocID="{2CE96C9C-2B6A-4046-BCC3-06D5F4C4E8FF}" presName="Name8" presStyleCnt="0"/>
      <dgm:spPr/>
    </dgm:pt>
    <dgm:pt modelId="{BD30FFD7-C079-4339-9A80-8D3E93522BB3}" type="pres">
      <dgm:prSet presAssocID="{2CE96C9C-2B6A-4046-BCC3-06D5F4C4E8FF}" presName="level" presStyleLbl="node1" presStyleIdx="5" presStyleCnt="6" custScaleX="102155" custScaleY="80038" custLinFactNeighborX="-2550" custLinFactNeighborY="2622">
        <dgm:presLayoutVars>
          <dgm:chMax val="1"/>
          <dgm:bulletEnabled val="1"/>
        </dgm:presLayoutVars>
      </dgm:prSet>
      <dgm:spPr/>
    </dgm:pt>
    <dgm:pt modelId="{18E8068F-0C65-4625-86D7-A006FD10511C}" type="pres">
      <dgm:prSet presAssocID="{2CE96C9C-2B6A-4046-BCC3-06D5F4C4E8F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AA92A0E-D167-4CF1-80A7-D4AF4CFD6248}" srcId="{0DD2808E-72B0-4FF6-96EA-D7FF6FBE7FC8}" destId="{624079E1-023F-4967-92C2-75C0B3B85066}" srcOrd="4" destOrd="0" parTransId="{EBBACFD1-48A3-45BB-830F-43C344B92B08}" sibTransId="{F572B551-00CD-4DEA-91F8-4151686F405C}"/>
    <dgm:cxn modelId="{49B1941C-0F41-4142-99E7-AF03EB82C794}" type="presOf" srcId="{27F47E74-05FB-4BE6-A033-CBECD6B19482}" destId="{C47F6D56-BB56-4B68-8BD5-0E39337746FF}" srcOrd="1" destOrd="0" presId="urn:microsoft.com/office/officeart/2005/8/layout/pyramid3"/>
    <dgm:cxn modelId="{52962E26-5E75-4D2D-A264-05720BC34093}" type="presOf" srcId="{75891902-C04D-4010-A461-1486D4F0C833}" destId="{56B533FE-D8F5-4970-BBCA-6AE1CC431E2E}" srcOrd="1" destOrd="0" presId="urn:microsoft.com/office/officeart/2005/8/layout/pyramid3"/>
    <dgm:cxn modelId="{E4805E2D-D3AD-4A5B-A155-D39F9CAF7478}" srcId="{0DD2808E-72B0-4FF6-96EA-D7FF6FBE7FC8}" destId="{2CE96C9C-2B6A-4046-BCC3-06D5F4C4E8FF}" srcOrd="5" destOrd="0" parTransId="{D75FC913-B121-4936-B807-DB4240E4C812}" sibTransId="{77EA9898-DA90-47CC-8635-EE82757E3D22}"/>
    <dgm:cxn modelId="{2680D62E-66A9-4DE2-9816-7D0FAF1148EF}" srcId="{0DD2808E-72B0-4FF6-96EA-D7FF6FBE7FC8}" destId="{75891902-C04D-4010-A461-1486D4F0C833}" srcOrd="0" destOrd="0" parTransId="{756723F2-7942-4894-A87C-6DBD94CED899}" sibTransId="{AF3C0D77-46CD-43E7-9547-95345827A595}"/>
    <dgm:cxn modelId="{5AD4412F-4C2D-4AF3-982A-C647F6C84412}" srcId="{0DD2808E-72B0-4FF6-96EA-D7FF6FBE7FC8}" destId="{A4D50D26-FBB0-4C98-BAAE-FE3744582C0D}" srcOrd="3" destOrd="0" parTransId="{C46449FA-54C8-45E9-952C-05C913919D1C}" sibTransId="{900572E6-5DC6-4EA8-883E-BEAABC4FC48D}"/>
    <dgm:cxn modelId="{67E84940-A1FC-4B89-ACE7-FB1C4F8CE8AF}" type="presOf" srcId="{75891902-C04D-4010-A461-1486D4F0C833}" destId="{CA3A9B4C-0FF5-4EE9-AADC-9CB7DF968264}" srcOrd="0" destOrd="0" presId="urn:microsoft.com/office/officeart/2005/8/layout/pyramid3"/>
    <dgm:cxn modelId="{03426D51-39E5-4309-B92B-E837BC8EA6FF}" type="presOf" srcId="{0DD2808E-72B0-4FF6-96EA-D7FF6FBE7FC8}" destId="{1E734998-BFC0-42B3-89D9-65E3A32AE13E}" srcOrd="0" destOrd="0" presId="urn:microsoft.com/office/officeart/2005/8/layout/pyramid3"/>
    <dgm:cxn modelId="{1D7A2354-4331-4686-BEDE-46CC473FE2F2}" type="presOf" srcId="{2CE96C9C-2B6A-4046-BCC3-06D5F4C4E8FF}" destId="{BD30FFD7-C079-4339-9A80-8D3E93522BB3}" srcOrd="0" destOrd="0" presId="urn:microsoft.com/office/officeart/2005/8/layout/pyramid3"/>
    <dgm:cxn modelId="{4364AA8D-A537-4A6E-8651-07CD94E879F1}" type="presOf" srcId="{624079E1-023F-4967-92C2-75C0B3B85066}" destId="{D2056CE5-FD29-439A-8D15-7C4700E72657}" srcOrd="0" destOrd="0" presId="urn:microsoft.com/office/officeart/2005/8/layout/pyramid3"/>
    <dgm:cxn modelId="{B757A596-59AD-42CE-A0ED-10ABDEF32F2A}" type="presOf" srcId="{A4D50D26-FBB0-4C98-BAAE-FE3744582C0D}" destId="{0127340F-5C8F-46A6-863A-DC444786B6E4}" srcOrd="0" destOrd="0" presId="urn:microsoft.com/office/officeart/2005/8/layout/pyramid3"/>
    <dgm:cxn modelId="{6C430FA4-4C76-42A8-B482-41B45E9B640C}" type="presOf" srcId="{2CE96C9C-2B6A-4046-BCC3-06D5F4C4E8FF}" destId="{18E8068F-0C65-4625-86D7-A006FD10511C}" srcOrd="1" destOrd="0" presId="urn:microsoft.com/office/officeart/2005/8/layout/pyramid3"/>
    <dgm:cxn modelId="{E4236BA5-1E54-4E1D-B365-22923DDA6673}" type="presOf" srcId="{27F47E74-05FB-4BE6-A033-CBECD6B19482}" destId="{024C1CA2-FFA4-4E01-8BBA-355CAF54187C}" srcOrd="0" destOrd="0" presId="urn:microsoft.com/office/officeart/2005/8/layout/pyramid3"/>
    <dgm:cxn modelId="{2E04E4B7-B812-41DF-B5C6-66EFA34EA1C6}" type="presOf" srcId="{A4D50D26-FBB0-4C98-BAAE-FE3744582C0D}" destId="{CFA2FC07-9767-47F3-A754-540E636AAC6E}" srcOrd="1" destOrd="0" presId="urn:microsoft.com/office/officeart/2005/8/layout/pyramid3"/>
    <dgm:cxn modelId="{76E91ED0-5CAD-4A93-968C-954EFB3BE39C}" srcId="{0DD2808E-72B0-4FF6-96EA-D7FF6FBE7FC8}" destId="{C7FFEB37-B9C0-4C94-B8F8-E5F958BB56A4}" srcOrd="1" destOrd="0" parTransId="{645D31DC-F054-4888-8743-34A90C2F4E33}" sibTransId="{2A748247-BD2E-4B07-BCE7-BBF88C078B04}"/>
    <dgm:cxn modelId="{43C93ADA-CC75-4D37-B9E2-34DD0DDD74C1}" srcId="{0DD2808E-72B0-4FF6-96EA-D7FF6FBE7FC8}" destId="{27F47E74-05FB-4BE6-A033-CBECD6B19482}" srcOrd="2" destOrd="0" parTransId="{FFD1597E-F277-4F06-8355-86223057C033}" sibTransId="{CDFC0E9F-458A-4EBF-B28B-79687C0A0724}"/>
    <dgm:cxn modelId="{46E16CE2-B3FD-40BA-B384-1F99C059AFFA}" type="presOf" srcId="{C7FFEB37-B9C0-4C94-B8F8-E5F958BB56A4}" destId="{6B9C8A2D-8586-4EA4-8311-49A86F91E3C3}" srcOrd="1" destOrd="0" presId="urn:microsoft.com/office/officeart/2005/8/layout/pyramid3"/>
    <dgm:cxn modelId="{8DB55FE6-A1BE-453F-80C8-DC4ECED18844}" type="presOf" srcId="{C7FFEB37-B9C0-4C94-B8F8-E5F958BB56A4}" destId="{02D8BFF6-F533-43B1-938E-57AC284CF1C5}" srcOrd="0" destOrd="0" presId="urn:microsoft.com/office/officeart/2005/8/layout/pyramid3"/>
    <dgm:cxn modelId="{8C33C3E7-6F25-476D-82DD-05633F9E6324}" type="presOf" srcId="{624079E1-023F-4967-92C2-75C0B3B85066}" destId="{C8D0DE61-99D9-44CE-B1DF-FD4FB226C712}" srcOrd="1" destOrd="0" presId="urn:microsoft.com/office/officeart/2005/8/layout/pyramid3"/>
    <dgm:cxn modelId="{44CBAF7B-E199-4403-9114-E117E09DB689}" type="presParOf" srcId="{1E734998-BFC0-42B3-89D9-65E3A32AE13E}" destId="{66CD1338-9826-4F14-9220-5611BF1D95F1}" srcOrd="0" destOrd="0" presId="urn:microsoft.com/office/officeart/2005/8/layout/pyramid3"/>
    <dgm:cxn modelId="{04C1AB23-970A-49A3-8316-E292EDBFB121}" type="presParOf" srcId="{66CD1338-9826-4F14-9220-5611BF1D95F1}" destId="{CA3A9B4C-0FF5-4EE9-AADC-9CB7DF968264}" srcOrd="0" destOrd="0" presId="urn:microsoft.com/office/officeart/2005/8/layout/pyramid3"/>
    <dgm:cxn modelId="{824B7FFE-3176-4581-AA2E-F1C4929435BB}" type="presParOf" srcId="{66CD1338-9826-4F14-9220-5611BF1D95F1}" destId="{56B533FE-D8F5-4970-BBCA-6AE1CC431E2E}" srcOrd="1" destOrd="0" presId="urn:microsoft.com/office/officeart/2005/8/layout/pyramid3"/>
    <dgm:cxn modelId="{9B45EC98-87BD-40FF-91ED-23BA382BA81D}" type="presParOf" srcId="{1E734998-BFC0-42B3-89D9-65E3A32AE13E}" destId="{DCACA30A-657E-43E0-B0DA-0EA7D4BF8776}" srcOrd="1" destOrd="0" presId="urn:microsoft.com/office/officeart/2005/8/layout/pyramid3"/>
    <dgm:cxn modelId="{BDCD78FF-3BBB-4EC1-AFC0-600CD60FE5B7}" type="presParOf" srcId="{DCACA30A-657E-43E0-B0DA-0EA7D4BF8776}" destId="{02D8BFF6-F533-43B1-938E-57AC284CF1C5}" srcOrd="0" destOrd="0" presId="urn:microsoft.com/office/officeart/2005/8/layout/pyramid3"/>
    <dgm:cxn modelId="{B66830F7-AFEA-48FC-9E9C-5AA863DF9741}" type="presParOf" srcId="{DCACA30A-657E-43E0-B0DA-0EA7D4BF8776}" destId="{6B9C8A2D-8586-4EA4-8311-49A86F91E3C3}" srcOrd="1" destOrd="0" presId="urn:microsoft.com/office/officeart/2005/8/layout/pyramid3"/>
    <dgm:cxn modelId="{4C7C23AD-3A93-4D29-BDFD-0E55B876E9B1}" type="presParOf" srcId="{1E734998-BFC0-42B3-89D9-65E3A32AE13E}" destId="{00F064B5-1C04-4439-BB6D-14EE141864E8}" srcOrd="2" destOrd="0" presId="urn:microsoft.com/office/officeart/2005/8/layout/pyramid3"/>
    <dgm:cxn modelId="{6ED90DAB-15F2-4EE7-A2A8-7587E1A65F66}" type="presParOf" srcId="{00F064B5-1C04-4439-BB6D-14EE141864E8}" destId="{024C1CA2-FFA4-4E01-8BBA-355CAF54187C}" srcOrd="0" destOrd="0" presId="urn:microsoft.com/office/officeart/2005/8/layout/pyramid3"/>
    <dgm:cxn modelId="{519F01D5-DF0F-43AA-81B9-512238EFF965}" type="presParOf" srcId="{00F064B5-1C04-4439-BB6D-14EE141864E8}" destId="{C47F6D56-BB56-4B68-8BD5-0E39337746FF}" srcOrd="1" destOrd="0" presId="urn:microsoft.com/office/officeart/2005/8/layout/pyramid3"/>
    <dgm:cxn modelId="{63624B94-2A5B-48AE-87A3-B9A930528A0D}" type="presParOf" srcId="{1E734998-BFC0-42B3-89D9-65E3A32AE13E}" destId="{728FBE55-F155-4011-BE5E-6D4421F62794}" srcOrd="3" destOrd="0" presId="urn:microsoft.com/office/officeart/2005/8/layout/pyramid3"/>
    <dgm:cxn modelId="{A3ADB40B-555A-4A38-8EAD-3F90A61D8605}" type="presParOf" srcId="{728FBE55-F155-4011-BE5E-6D4421F62794}" destId="{0127340F-5C8F-46A6-863A-DC444786B6E4}" srcOrd="0" destOrd="0" presId="urn:microsoft.com/office/officeart/2005/8/layout/pyramid3"/>
    <dgm:cxn modelId="{ADF0550F-7EB9-43AB-A8F1-FED504048615}" type="presParOf" srcId="{728FBE55-F155-4011-BE5E-6D4421F62794}" destId="{CFA2FC07-9767-47F3-A754-540E636AAC6E}" srcOrd="1" destOrd="0" presId="urn:microsoft.com/office/officeart/2005/8/layout/pyramid3"/>
    <dgm:cxn modelId="{4F15D236-6A84-41F2-97E8-1EE2C2E24CDA}" type="presParOf" srcId="{1E734998-BFC0-42B3-89D9-65E3A32AE13E}" destId="{B6AF317F-0FDA-40D3-9DC5-BED049253D6D}" srcOrd="4" destOrd="0" presId="urn:microsoft.com/office/officeart/2005/8/layout/pyramid3"/>
    <dgm:cxn modelId="{02F042E3-8693-4694-BF20-E3C602893197}" type="presParOf" srcId="{B6AF317F-0FDA-40D3-9DC5-BED049253D6D}" destId="{D2056CE5-FD29-439A-8D15-7C4700E72657}" srcOrd="0" destOrd="0" presId="urn:microsoft.com/office/officeart/2005/8/layout/pyramid3"/>
    <dgm:cxn modelId="{2B972FE9-53B7-4CAC-B5A4-3E2DE8C70F49}" type="presParOf" srcId="{B6AF317F-0FDA-40D3-9DC5-BED049253D6D}" destId="{C8D0DE61-99D9-44CE-B1DF-FD4FB226C712}" srcOrd="1" destOrd="0" presId="urn:microsoft.com/office/officeart/2005/8/layout/pyramid3"/>
    <dgm:cxn modelId="{FCED389A-1A56-4753-91B9-08A44883F712}" type="presParOf" srcId="{1E734998-BFC0-42B3-89D9-65E3A32AE13E}" destId="{2BD7B5B7-E0F1-4A59-AB7C-0EDF8FE6DD82}" srcOrd="5" destOrd="0" presId="urn:microsoft.com/office/officeart/2005/8/layout/pyramid3"/>
    <dgm:cxn modelId="{C27CAA9D-70F3-4F66-B58E-BAF2D60E55D5}" type="presParOf" srcId="{2BD7B5B7-E0F1-4A59-AB7C-0EDF8FE6DD82}" destId="{BD30FFD7-C079-4339-9A80-8D3E93522BB3}" srcOrd="0" destOrd="0" presId="urn:microsoft.com/office/officeart/2005/8/layout/pyramid3"/>
    <dgm:cxn modelId="{93A51649-D4EF-4D8C-A0D1-5975D13F4E1E}" type="presParOf" srcId="{2BD7B5B7-E0F1-4A59-AB7C-0EDF8FE6DD82}" destId="{18E8068F-0C65-4625-86D7-A006FD10511C}" srcOrd="1" destOrd="0" presId="urn:microsoft.com/office/officeart/2005/8/layout/pyramid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A9B4C-0FF5-4EE9-AADC-9CB7DF968264}">
      <dsp:nvSpPr>
        <dsp:cNvPr id="0" name=""/>
        <dsp:cNvSpPr/>
      </dsp:nvSpPr>
      <dsp:spPr>
        <a:xfrm rot="10800000">
          <a:off x="0" y="10395"/>
          <a:ext cx="7094136" cy="792943"/>
        </a:xfrm>
        <a:prstGeom prst="trapezoid">
          <a:avLst>
            <a:gd name="adj" fmla="val 77121"/>
          </a:avLst>
        </a:prstGeom>
        <a:solidFill>
          <a:schemeClr val="tx1">
            <a:lumMod val="25000"/>
            <a:lumOff val="75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Information &amp; Education</a:t>
          </a:r>
        </a:p>
      </dsp:txBody>
      <dsp:txXfrm rot="-10800000">
        <a:off x="1241473" y="10395"/>
        <a:ext cx="4611189" cy="792943"/>
      </dsp:txXfrm>
    </dsp:sp>
    <dsp:sp modelId="{02D8BFF6-F533-43B1-938E-57AC284CF1C5}">
      <dsp:nvSpPr>
        <dsp:cNvPr id="0" name=""/>
        <dsp:cNvSpPr/>
      </dsp:nvSpPr>
      <dsp:spPr>
        <a:xfrm rot="10800000">
          <a:off x="611523" y="792943"/>
          <a:ext cx="5871090" cy="792943"/>
        </a:xfrm>
        <a:prstGeom prst="trapezoid">
          <a:avLst>
            <a:gd name="adj" fmla="val 77121"/>
          </a:avLst>
        </a:prstGeom>
        <a:solidFill>
          <a:schemeClr val="tx1">
            <a:lumMod val="10000"/>
            <a:lumOff val="9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Self-Awareness &amp;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Self-Nurture</a:t>
          </a:r>
        </a:p>
      </dsp:txBody>
      <dsp:txXfrm rot="-10800000">
        <a:off x="1638964" y="792943"/>
        <a:ext cx="3816208" cy="792943"/>
      </dsp:txXfrm>
    </dsp:sp>
    <dsp:sp modelId="{024C1CA2-FFA4-4E01-8BBA-355CAF54187C}">
      <dsp:nvSpPr>
        <dsp:cNvPr id="0" name=""/>
        <dsp:cNvSpPr/>
      </dsp:nvSpPr>
      <dsp:spPr>
        <a:xfrm rot="10800000">
          <a:off x="1223046" y="1585886"/>
          <a:ext cx="4648043" cy="792943"/>
        </a:xfrm>
        <a:prstGeom prst="trapezoid">
          <a:avLst>
            <a:gd name="adj" fmla="val 77121"/>
          </a:avLst>
        </a:prstGeom>
        <a:solidFill>
          <a:schemeClr val="tx1">
            <a:lumMod val="50000"/>
            <a:lumOff val="5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Peer Support </a:t>
          </a:r>
        </a:p>
      </dsp:txBody>
      <dsp:txXfrm rot="-10800000">
        <a:off x="2036454" y="1585886"/>
        <a:ext cx="3021228" cy="792943"/>
      </dsp:txXfrm>
    </dsp:sp>
    <dsp:sp modelId="{0127340F-5C8F-46A6-863A-DC444786B6E4}">
      <dsp:nvSpPr>
        <dsp:cNvPr id="0" name=""/>
        <dsp:cNvSpPr/>
      </dsp:nvSpPr>
      <dsp:spPr>
        <a:xfrm rot="10800000">
          <a:off x="1834570" y="2378829"/>
          <a:ext cx="3424996" cy="792943"/>
        </a:xfrm>
        <a:prstGeom prst="trapezoid">
          <a:avLst>
            <a:gd name="adj" fmla="val 77121"/>
          </a:avLst>
        </a:prstGeom>
        <a:solidFill>
          <a:schemeClr val="tx1">
            <a:lumMod val="75000"/>
            <a:lumOff val="25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PFA</a:t>
          </a:r>
        </a:p>
      </dsp:txBody>
      <dsp:txXfrm rot="-10800000">
        <a:off x="2433944" y="2378829"/>
        <a:ext cx="2226247" cy="792943"/>
      </dsp:txXfrm>
    </dsp:sp>
    <dsp:sp modelId="{D2056CE5-FD29-439A-8D15-7C4700E72657}">
      <dsp:nvSpPr>
        <dsp:cNvPr id="0" name=""/>
        <dsp:cNvSpPr/>
      </dsp:nvSpPr>
      <dsp:spPr>
        <a:xfrm rot="10800000">
          <a:off x="2446093" y="3171772"/>
          <a:ext cx="2201949" cy="792943"/>
        </a:xfrm>
        <a:prstGeom prst="trapezoid">
          <a:avLst>
            <a:gd name="adj" fmla="val 77121"/>
          </a:avLst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SPR</a:t>
          </a:r>
        </a:p>
      </dsp:txBody>
      <dsp:txXfrm rot="-10800000">
        <a:off x="2831434" y="3171772"/>
        <a:ext cx="1431267" cy="792943"/>
      </dsp:txXfrm>
    </dsp:sp>
    <dsp:sp modelId="{BD30FFD7-C079-4339-9A80-8D3E93522BB3}">
      <dsp:nvSpPr>
        <dsp:cNvPr id="0" name=""/>
        <dsp:cNvSpPr/>
      </dsp:nvSpPr>
      <dsp:spPr>
        <a:xfrm rot="10800000">
          <a:off x="3022107" y="3964716"/>
          <a:ext cx="999997" cy="634655"/>
        </a:xfrm>
        <a:prstGeom prst="trapezoid">
          <a:avLst>
            <a:gd name="adj" fmla="val 77121"/>
          </a:avLst>
        </a:prstGeom>
        <a:solidFill>
          <a:schemeClr val="accent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Tx</a:t>
          </a:r>
        </a:p>
      </dsp:txBody>
      <dsp:txXfrm rot="-10800000">
        <a:off x="3022107" y="3964716"/>
        <a:ext cx="999997" cy="634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5/25/2023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5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been fortunate to be able to contract for Regional Behavioral Health Coordinators since December 2021. though the CDC Workforce Grant to focus on COVID-19 Public Health Responder Recovery. While PH is our focus group, we have extended most of our recovery support services to include traditional and nontraditional COVID-19 responders. I will talk more about those services Introduce RBHCs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8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graphic displays our standard DBH intervention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9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graphic displays the post-COVID-19 Pandemic intervention model that we are using. All of these interventions are evidence-informed or evidence-base.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1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&amp; education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1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8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8" descr="Minnesota Department of Health logo">
            <a:extLst>
              <a:ext uri="{FF2B5EF4-FFF2-40B4-BE49-F238E27FC236}">
                <a16:creationId xmlns:a16="http://schemas.microsoft.com/office/drawing/2014/main" id="{42349561-5F62-42F4-B212-FA53CED7E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716" y="1836432"/>
            <a:ext cx="4544568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645813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484428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323043" y="2002884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668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8036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167477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3939360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8" descr="Minnesota Department of Health logo">
            <a:extLst>
              <a:ext uri="{FF2B5EF4-FFF2-40B4-BE49-F238E27FC236}">
                <a16:creationId xmlns:a16="http://schemas.microsoft.com/office/drawing/2014/main" id="{E8CC904E-32AE-4C9C-B9CA-A01E1294C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716" y="1836432"/>
            <a:ext cx="4544568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3" name="Graphic 5" descr="Minnesota Department of Health logo">
            <a:extLst>
              <a:ext uri="{FF2B5EF4-FFF2-40B4-BE49-F238E27FC236}">
                <a16:creationId xmlns:a16="http://schemas.microsoft.com/office/drawing/2014/main" id="{AB91618F-0F80-4130-B959-FE0C5B87D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24" y="6161606"/>
            <a:ext cx="2427390" cy="346770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8" descr="Minnesota Department of Health logo">
            <a:extLst>
              <a:ext uri="{FF2B5EF4-FFF2-40B4-BE49-F238E27FC236}">
                <a16:creationId xmlns:a16="http://schemas.microsoft.com/office/drawing/2014/main" id="{430308AB-F9FA-4CB8-AB13-ED0CD2A9F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090" y="705704"/>
            <a:ext cx="2427390" cy="346770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97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3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3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3305909" y="633187"/>
            <a:ext cx="5580183" cy="80875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Click to add title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8113" y="1755775"/>
            <a:ext cx="9434512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86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</a:extLst>
          </p:cNvPr>
          <p:cNvSpPr/>
          <p:nvPr userDrawn="1"/>
        </p:nvSpPr>
        <p:spPr bwMode="black">
          <a:xfrm>
            <a:off x="4060951" y="0"/>
            <a:ext cx="4063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4325757" y="363682"/>
            <a:ext cx="3531339" cy="2809009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</a:extLst>
          </p:cNvPr>
          <p:cNvSpPr/>
          <p:nvPr userDrawn="1"/>
        </p:nvSpPr>
        <p:spPr>
          <a:xfrm>
            <a:off x="-3048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</a:extLst>
          </p:cNvPr>
          <p:cNvSpPr/>
          <p:nvPr userDrawn="1"/>
        </p:nvSpPr>
        <p:spPr>
          <a:xfrm>
            <a:off x="8124953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</a:extLst>
          </p:cNvPr>
          <p:cNvSpPr/>
          <p:nvPr userDrawn="1"/>
        </p:nvSpPr>
        <p:spPr>
          <a:xfrm>
            <a:off x="0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</a:extLst>
          </p:cNvPr>
          <p:cNvSpPr/>
          <p:nvPr userDrawn="1"/>
        </p:nvSpPr>
        <p:spPr>
          <a:xfrm>
            <a:off x="4063999" y="342900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</a:extLst>
          </p:cNvPr>
          <p:cNvSpPr/>
          <p:nvPr userDrawn="1"/>
        </p:nvSpPr>
        <p:spPr>
          <a:xfrm>
            <a:off x="8128001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65351" y="347961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gray">
          <a:xfrm>
            <a:off x="360218" y="1683143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68035" y="293132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gray">
          <a:xfrm>
            <a:off x="8462902" y="1628314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65351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360218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10137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4405004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668035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gray">
          <a:xfrm>
            <a:off x="8462902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34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</a:extLst>
          </p:cNvPr>
          <p:cNvSpPr/>
          <p:nvPr userDrawn="1"/>
        </p:nvSpPr>
        <p:spPr>
          <a:xfrm>
            <a:off x="0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</a:extLst>
          </p:cNvPr>
          <p:cNvSpPr/>
          <p:nvPr userDrawn="1"/>
        </p:nvSpPr>
        <p:spPr>
          <a:xfrm>
            <a:off x="4062984" y="1335281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</a:extLst>
          </p:cNvPr>
          <p:cNvSpPr/>
          <p:nvPr userDrawn="1"/>
        </p:nvSpPr>
        <p:spPr>
          <a:xfrm>
            <a:off x="8125968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</a:extLst>
          </p:cNvPr>
          <p:cNvSpPr/>
          <p:nvPr userDrawn="1"/>
        </p:nvSpPr>
        <p:spPr>
          <a:xfrm>
            <a:off x="0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</a:extLst>
          </p:cNvPr>
          <p:cNvSpPr/>
          <p:nvPr userDrawn="1"/>
        </p:nvSpPr>
        <p:spPr>
          <a:xfrm>
            <a:off x="4062984" y="3176188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</a:extLst>
          </p:cNvPr>
          <p:cNvSpPr/>
          <p:nvPr userDrawn="1"/>
        </p:nvSpPr>
        <p:spPr>
          <a:xfrm>
            <a:off x="8125968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</a:extLst>
          </p:cNvPr>
          <p:cNvSpPr/>
          <p:nvPr userDrawn="1"/>
        </p:nvSpPr>
        <p:spPr>
          <a:xfrm>
            <a:off x="0" y="5017094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</a:extLst>
          </p:cNvPr>
          <p:cNvSpPr/>
          <p:nvPr userDrawn="1"/>
        </p:nvSpPr>
        <p:spPr>
          <a:xfrm>
            <a:off x="4062984" y="5017093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</a:extLst>
          </p:cNvPr>
          <p:cNvSpPr/>
          <p:nvPr userDrawn="1"/>
        </p:nvSpPr>
        <p:spPr>
          <a:xfrm>
            <a:off x="8125968" y="5017093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362" y="1588094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301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066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362" y="3447161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01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066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362" y="5242666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01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066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148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8B90B5-0ADD-4FAB-AAA7-60B10917D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3" y="-1"/>
            <a:ext cx="10876547" cy="68522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908884" y="2376739"/>
            <a:ext cx="2088682" cy="2098744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838" y="452438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1365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776001" y="450884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51508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7253" y="3743578"/>
            <a:ext cx="2746375" cy="2612772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61365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775416" y="3742023"/>
            <a:ext cx="2746375" cy="2612773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51508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53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hape&#10;&#10;Description automatically generated">
            <a:extLst>
              <a:ext uri="{FF2B5EF4-FFF2-40B4-BE49-F238E27FC236}">
                <a16:creationId xmlns:a16="http://schemas.microsoft.com/office/drawing/2014/main" id="{58A98041-598A-4B86-A4FE-CE64268EA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50440" y="401352"/>
            <a:ext cx="8467375" cy="557153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433862" y="1550632"/>
            <a:ext cx="3268003" cy="3272972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357005" y="1344489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55802" y="2718639"/>
            <a:ext cx="2746375" cy="3300984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81072" y="401352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742872" y="1788132"/>
            <a:ext cx="2811462" cy="3300014"/>
          </a:xfrm>
        </p:spPr>
        <p:txBody>
          <a:bodyPr/>
          <a:lstStyle>
            <a:lvl1pPr marL="0" indent="0">
              <a:buNone/>
              <a:defRPr b="1"/>
            </a:lvl1pPr>
            <a:lvl2pPr marL="346075" indent="-228600"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2820924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82105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</a:extLst>
          </p:cNvPr>
          <p:cNvSpPr/>
          <p:nvPr userDrawn="1"/>
        </p:nvSpPr>
        <p:spPr>
          <a:xfrm>
            <a:off x="1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</a:extLst>
          </p:cNvPr>
          <p:cNvSpPr/>
          <p:nvPr userDrawn="1"/>
        </p:nvSpPr>
        <p:spPr>
          <a:xfrm>
            <a:off x="4877349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</a:extLst>
          </p:cNvPr>
          <p:cNvSpPr/>
          <p:nvPr userDrawn="1"/>
        </p:nvSpPr>
        <p:spPr>
          <a:xfrm>
            <a:off x="9754696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</a:extLst>
          </p:cNvPr>
          <p:cNvSpPr/>
          <p:nvPr userDrawn="1"/>
        </p:nvSpPr>
        <p:spPr>
          <a:xfrm>
            <a:off x="2435850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</a:extLst>
          </p:cNvPr>
          <p:cNvSpPr/>
          <p:nvPr userDrawn="1"/>
        </p:nvSpPr>
        <p:spPr>
          <a:xfrm>
            <a:off x="7314342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99634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4193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284090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9661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525181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2486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766272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74206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Picture Placeholder 15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0117655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1" name="Text Placeholder 16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98967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Picture Placeholder 17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397289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2" name="Text Placeholder 18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4193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3" name="Picture Placeholder 19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283856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3" name="Text Placeholder 20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59661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5" name="Picture Placeholder 21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24947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4" name="Text Placeholder 22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2486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7" name="Picture Placeholder 23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766038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5" name="Text Placeholder 24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74206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9" name="Picture Placeholder 25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0115310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6" name="Text Placeholder 26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898967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62387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7" descr="Minnesota Department of Health logo">
            <a:extLst>
              <a:ext uri="{FF2B5EF4-FFF2-40B4-BE49-F238E27FC236}">
                <a16:creationId xmlns:a16="http://schemas.microsoft.com/office/drawing/2014/main" id="{5592C70C-B546-4A40-9C26-6C857E0F9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090" y="705704"/>
            <a:ext cx="2427390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8" descr="Minnesota Department of Health logo">
            <a:extLst>
              <a:ext uri="{FF2B5EF4-FFF2-40B4-BE49-F238E27FC236}">
                <a16:creationId xmlns:a16="http://schemas.microsoft.com/office/drawing/2014/main" id="{2A40E8AF-55F5-4194-AB93-9716C425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090" y="705704"/>
            <a:ext cx="2427390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182880" rIns="182880" b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91440" tIns="45720" rIns="91440" bIns="4572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11" r:id="rId4"/>
    <p:sldLayoutId id="2147483712" r:id="rId5"/>
    <p:sldLayoutId id="2147483790" r:id="rId6"/>
    <p:sldLayoutId id="2147483789" r:id="rId7"/>
    <p:sldLayoutId id="2147483714" r:id="rId8"/>
    <p:sldLayoutId id="2147483780" r:id="rId9"/>
    <p:sldLayoutId id="2147483773" r:id="rId10"/>
    <p:sldLayoutId id="2147483800" r:id="rId11"/>
    <p:sldLayoutId id="2147483688" r:id="rId12"/>
    <p:sldLayoutId id="2147483826" r:id="rId13"/>
    <p:sldLayoutId id="2147483801" r:id="rId14"/>
    <p:sldLayoutId id="2147483802" r:id="rId15"/>
    <p:sldLayoutId id="2147483803" r:id="rId16"/>
    <p:sldLayoutId id="2147483843" r:id="rId17"/>
    <p:sldLayoutId id="2147483844" r:id="rId18"/>
    <p:sldLayoutId id="2147483767" r:id="rId19"/>
    <p:sldLayoutId id="2147483771" r:id="rId20"/>
    <p:sldLayoutId id="2147483772" r:id="rId21"/>
    <p:sldLayoutId id="2147483820" r:id="rId22"/>
    <p:sldLayoutId id="2147483769" r:id="rId23"/>
    <p:sldLayoutId id="2147483770" r:id="rId24"/>
    <p:sldLayoutId id="2147483829" r:id="rId25"/>
    <p:sldLayoutId id="2147483732" r:id="rId26"/>
    <p:sldLayoutId id="2147483794" r:id="rId27"/>
    <p:sldLayoutId id="2147483733" r:id="rId28"/>
    <p:sldLayoutId id="2147483821" r:id="rId29"/>
    <p:sldLayoutId id="2147483805" r:id="rId30"/>
    <p:sldLayoutId id="2147483806" r:id="rId31"/>
    <p:sldLayoutId id="2147483822" r:id="rId32"/>
    <p:sldLayoutId id="2147483750" r:id="rId33"/>
    <p:sldLayoutId id="2147483765" r:id="rId34"/>
    <p:sldLayoutId id="2147483823" r:id="rId35"/>
    <p:sldLayoutId id="2147483809" r:id="rId36"/>
    <p:sldLayoutId id="2147483808" r:id="rId37"/>
    <p:sldLayoutId id="2147483824" r:id="rId38"/>
    <p:sldLayoutId id="2147483781" r:id="rId39"/>
    <p:sldLayoutId id="2147483825" r:id="rId40"/>
    <p:sldLayoutId id="2147483807" r:id="rId41"/>
    <p:sldLayoutId id="2147483838" r:id="rId42"/>
    <p:sldLayoutId id="2147483832" r:id="rId43"/>
    <p:sldLayoutId id="2147483830" r:id="rId44"/>
    <p:sldLayoutId id="2147483837" r:id="rId45"/>
    <p:sldLayoutId id="2147483831" r:id="rId46"/>
    <p:sldLayoutId id="2147483836" r:id="rId47"/>
    <p:sldLayoutId id="2147483833" r:id="rId48"/>
    <p:sldLayoutId id="2147483842" r:id="rId49"/>
    <p:sldLayoutId id="2147483841" r:id="rId50"/>
    <p:sldLayoutId id="2147483738" r:id="rId51"/>
    <p:sldLayoutId id="2147483739" r:id="rId52"/>
    <p:sldLayoutId id="2147483754" r:id="rId53"/>
    <p:sldLayoutId id="2147483755" r:id="rId54"/>
    <p:sldLayoutId id="2147483759" r:id="rId55"/>
    <p:sldLayoutId id="2147483753" r:id="rId56"/>
    <p:sldLayoutId id="2147483763" r:id="rId57"/>
    <p:sldLayoutId id="2147483762" r:id="rId58"/>
    <p:sldLayoutId id="2147483797" r:id="rId59"/>
    <p:sldLayoutId id="2147483827" r:id="rId6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iapo.org/fiaporg/upcoming-event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in.org/m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9A24-AE6D-49AF-AAC9-44025F87A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Disaster Behavioral Health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85FE-DB04-4270-906F-A9C631144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Nancy Carlson|</a:t>
            </a:r>
            <a:r>
              <a:rPr lang="en-US" dirty="0"/>
              <a:t> Disaster Behavioral Health Program Coordinator</a:t>
            </a:r>
          </a:p>
        </p:txBody>
      </p:sp>
    </p:spTree>
    <p:extLst>
      <p:ext uri="{BB962C8B-B14F-4D97-AF65-F5344CB8AC3E}">
        <p14:creationId xmlns:p14="http://schemas.microsoft.com/office/powerpoint/2010/main" val="193030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1CF0-71BD-A757-4966-27167793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for Psychological Recovery (SPR)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DB835-B6F2-89A0-8C17-3327859D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50041-CE2C-01BB-9541-49831B54B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79110-50C1-16B6-EBB6-3EB8C553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9D7E196-55C8-FF62-5E54-F86E5C155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1110" y="1437176"/>
            <a:ext cx="5255812" cy="4723884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2939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59AC-71F2-849C-BAB5-45478995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</a:t>
            </a:r>
            <a:br>
              <a:rPr lang="en-US" dirty="0"/>
            </a:br>
            <a:r>
              <a:rPr lang="en-US" dirty="0"/>
              <a:t>Online Skills for Psychological Recovery (SPR)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54F1F-D217-62B4-C1E1-9B69BBFB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651E2-94B5-6907-65A5-36CAB2BEC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4DF02-3ED4-29E5-57EC-EDE5915C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9D54C-8112-41A4-A7C0-54D3168E295C}"/>
              </a:ext>
            </a:extLst>
          </p:cNvPr>
          <p:cNvSpPr txBox="1"/>
          <p:nvPr/>
        </p:nvSpPr>
        <p:spPr>
          <a:xfrm>
            <a:off x="6718852" y="2409245"/>
            <a:ext cx="3633746" cy="2997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960BA79-DA41-458E-2BF9-0382770B7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014" y="1439344"/>
            <a:ext cx="7782996" cy="4633362"/>
          </a:xfrm>
          <a:ln>
            <a:solidFill>
              <a:schemeClr val="tx1"/>
            </a:solidFill>
          </a:ln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984BDED-358A-1C85-A8FD-57601F45D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86116" y="2743200"/>
            <a:ext cx="2067483" cy="12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27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Medical Reserve Corp (BH MRC)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55774" cy="4351338"/>
          </a:xfrm>
        </p:spPr>
        <p:txBody>
          <a:bodyPr/>
          <a:lstStyle/>
          <a:p>
            <a:r>
              <a:rPr lang="en-US" b="1" dirty="0"/>
              <a:t>Mission: </a:t>
            </a:r>
            <a:r>
              <a:rPr lang="en-US" dirty="0"/>
              <a:t>Statewide group of volunteer behavioral health specialists, whose task is to support the global resiliency of communities during disasters and public health emergencies. </a:t>
            </a:r>
          </a:p>
          <a:p>
            <a:r>
              <a:rPr lang="en-US" b="1" dirty="0"/>
              <a:t>Vision: </a:t>
            </a:r>
            <a:r>
              <a:rPr lang="en-US" dirty="0"/>
              <a:t>To foster resilience and build healthy Minnesota communities.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1536" y="2082454"/>
            <a:ext cx="4530898" cy="31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1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2B15-1121-DE74-0070-6396B79F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BH MRC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C9183-7313-9DAA-671D-3632AE9F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C7E9B-C91A-7474-A570-E1569C76E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85FD8-9F74-52E0-D769-4EE9EF7C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939D7A-A881-8869-E92F-E8DC7FA2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670" y="1594624"/>
            <a:ext cx="5748130" cy="45823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BH MRC Student Intern, Tessa Jester</a:t>
            </a:r>
          </a:p>
          <a:p>
            <a:pPr lvl="1"/>
            <a:r>
              <a:rPr lang="en-US" dirty="0"/>
              <a:t>Recruiting volunteers. </a:t>
            </a:r>
          </a:p>
          <a:p>
            <a:pPr lvl="1"/>
            <a:r>
              <a:rPr lang="en-US" dirty="0"/>
              <a:t>Updating volunteer manual and intervention materials.</a:t>
            </a:r>
          </a:p>
          <a:p>
            <a:r>
              <a:rPr lang="en-US" dirty="0"/>
              <a:t>Goal to not only rebuild and strengthen the team, but to also develop a Mental Health Level 1 EMAC team.</a:t>
            </a:r>
          </a:p>
          <a:p>
            <a:r>
              <a:rPr lang="en-US" dirty="0"/>
              <a:t>August 3 &amp; 4, 2023 -BH MRC volunteer orientation and training camp at Camp Ripley.</a:t>
            </a:r>
          </a:p>
          <a:p>
            <a:r>
              <a:rPr lang="en-US" dirty="0"/>
              <a:t> Not yet set, but hopefully will be offering another training in fall 2023.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CF3E1DF2-9D3D-AA1F-7853-B0392478D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062534" y="1990724"/>
            <a:ext cx="4089336" cy="3185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87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0ED6-27B7-ABF9-E40B-9DF8B68E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Behavioral Health Coordinators (RBHCs)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70B06-E507-2E61-31B2-4B6AD6805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94624"/>
            <a:ext cx="5257799" cy="4582339"/>
          </a:xfrm>
        </p:spPr>
        <p:txBody>
          <a:bodyPr/>
          <a:lstStyle/>
          <a:p>
            <a:r>
              <a:rPr lang="en-US" dirty="0"/>
              <a:t>Northwest &amp; Northeast Region – Luke Campbell, MA</a:t>
            </a:r>
          </a:p>
          <a:p>
            <a:r>
              <a:rPr lang="en-US" dirty="0"/>
              <a:t>West Central &amp; Central Region – Kevynn Schumacher, MS</a:t>
            </a:r>
          </a:p>
          <a:p>
            <a:r>
              <a:rPr lang="en-US" dirty="0"/>
              <a:t>Southwest &amp; South Central Region – Hanna Marzinske, MBA</a:t>
            </a:r>
          </a:p>
          <a:p>
            <a:r>
              <a:rPr lang="en-US" dirty="0"/>
              <a:t>Metro &amp; Southeast Region -         Janet Yeats, MN LMFT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33C4F-267F-6642-44AD-5EA50A2A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72E0-F9BE-1B52-FAFE-FD66E4256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E0BF8-922B-4528-37B6-6AAF26BB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7A490C-5EC1-C80E-2EDB-ECBA6AB5F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31" y="1605472"/>
            <a:ext cx="4883092" cy="42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8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00A7-39CC-FF8B-C092-BAEA6E2C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Post-Disaster Stepped Care Intervention Model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AB9EF-A0E3-C424-749C-52C4418F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466AF-28FB-9F4D-2441-03E334CC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3C32-851F-22AD-60E3-4F0476DC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1" descr="SteppedCareDisaster.jpg">
            <a:extLst>
              <a:ext uri="{FF2B5EF4-FFF2-40B4-BE49-F238E27FC236}">
                <a16:creationId xmlns:a16="http://schemas.microsoft.com/office/drawing/2014/main" id="{38815A49-C89E-A09C-2A90-F7BA48D10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385886"/>
            <a:ext cx="6413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4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905F-BD1A-3511-54E5-AAACE740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" y="-1"/>
            <a:ext cx="11497586" cy="1216025"/>
          </a:xfrm>
        </p:spPr>
        <p:txBody>
          <a:bodyPr>
            <a:normAutofit/>
          </a:bodyPr>
          <a:lstStyle/>
          <a:p>
            <a:r>
              <a:rPr lang="en-US" sz="3400" dirty="0"/>
              <a:t>MN Post-COVID-19 Pandemic Stepped Care Intervention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BC439-DA3B-1859-B49C-6A3EA900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C5360-E1A7-61BC-9CBA-5DD1CDCCF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49E58-219D-42A9-9B17-1C4B62E5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D8D9583C-819D-57C0-4C50-9139E43F2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340619"/>
              </p:ext>
            </p:extLst>
          </p:nvPr>
        </p:nvGraphicFramePr>
        <p:xfrm>
          <a:off x="2321168" y="1577591"/>
          <a:ext cx="7094137" cy="459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348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24B5-4EF1-0268-1939-36F7B655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&amp; Education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2EF4-C178-AE34-2480-ED1F5FC9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F6E75-F1E2-3556-27E9-A0E17F6AB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62B78-5B65-FF89-9EEF-EEC04E6F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599D4FC-7FBD-3207-9742-CBB4CCAB4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234" y="1335281"/>
            <a:ext cx="5140566" cy="484168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Survivor Guilt</a:t>
            </a:r>
          </a:p>
          <a:p>
            <a:r>
              <a:rPr lang="en-US" sz="2000" dirty="0"/>
              <a:t>Grieving our losses: Defined and Ambiguous</a:t>
            </a:r>
          </a:p>
          <a:p>
            <a:r>
              <a:rPr lang="en-US" sz="2000" dirty="0"/>
              <a:t>De-Escalating Emotionally-Charged People and Situations</a:t>
            </a:r>
          </a:p>
          <a:p>
            <a:r>
              <a:rPr lang="en-US" sz="2000" dirty="0"/>
              <a:t>Understanding What Drives Your Staff: The Science of Organizational Psychology</a:t>
            </a:r>
          </a:p>
          <a:p>
            <a:r>
              <a:rPr lang="en-US" sz="2000" dirty="0"/>
              <a:t>Climate Change and Behavioral Health Impacts in Minnesota and Beyond</a:t>
            </a:r>
          </a:p>
          <a:p>
            <a:r>
              <a:rPr lang="en-US" sz="2000" dirty="0"/>
              <a:t>Vanquishing the Energy Vampire</a:t>
            </a:r>
          </a:p>
          <a:p>
            <a:r>
              <a:rPr lang="en-US" sz="2000" dirty="0"/>
              <a:t>Communication IN and Out of Disaster   </a:t>
            </a:r>
            <a:r>
              <a:rPr lang="en-US" sz="1600" dirty="0"/>
              <a:t>June 13</a:t>
            </a:r>
            <a:r>
              <a:rPr lang="en-US" sz="1600" baseline="30000" dirty="0"/>
              <a:t>th</a:t>
            </a:r>
            <a:r>
              <a:rPr lang="en-US" sz="1600" dirty="0"/>
              <a:t> from  9-10:30 am - registration: </a:t>
            </a:r>
            <a:r>
              <a:rPr lang="en-US" sz="1600" dirty="0">
                <a:hlinkClick r:id="rId3"/>
              </a:rPr>
              <a:t>https://www.train.org/mn/</a:t>
            </a:r>
            <a:r>
              <a:rPr lang="en-US" sz="1600" dirty="0"/>
              <a:t> with ID#1109162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3934696C-A658-B759-C90A-9DEA4F9A5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942313" y="1335282"/>
            <a:ext cx="5036456" cy="1880191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1C5D6D-21EC-D9CF-CDF4-25985C8D6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400" y="3352177"/>
            <a:ext cx="2277141" cy="27575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2C5A6B-7412-CE02-F975-D11B76BA9C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024" y="3352176"/>
            <a:ext cx="2290088" cy="27575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163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DBD8-F102-47BF-16C8-48D1C571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Facilitated Self-Awareness and Self-Nurture Activities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00CD85-72AF-E6B9-D102-5462E1AC7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2342" y="1497204"/>
            <a:ext cx="4752971" cy="428349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1E81C-F8F9-B493-A9FE-63E7767A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52383-00A0-8D66-821F-3C1D6EE86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DE67A-6A84-2C26-728E-4D8C522B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7017FF-092A-26D5-8CB6-27107DE70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55" y="2280976"/>
            <a:ext cx="2315491" cy="367054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B6A103-DB47-AF33-D068-816D7EC19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514" y="1672018"/>
            <a:ext cx="2315492" cy="351396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0679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977E-9709-AEF6-FB83-79117942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Support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D361EB-87B6-F1B0-E741-9836DAC4B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177" y="1431235"/>
            <a:ext cx="4959228" cy="471512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2A038-D53B-D780-48FA-7C838FDF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3081B-8B7A-B585-81E6-8249FC65E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2406C-482F-21C7-F654-C4E573B4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0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6EFB-0955-F5C6-5BD6-76DC8040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First Aid (PFA)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062386-A816-EC19-1FD6-A4E809061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914" y="1514474"/>
            <a:ext cx="3906326" cy="447002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8F9DA-EA83-DDE2-6654-ADE18811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6E487-2B1D-8D72-58A9-FC9C551B1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7BEBD-DAB7-61CE-125C-693A356F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68266C-1E86-16A5-DA60-E1CF310DF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5498963" y="2100104"/>
            <a:ext cx="2602772" cy="313012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B0CF96-8514-6C55-3F32-6F8874266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735" y="2100104"/>
            <a:ext cx="2751351" cy="313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7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59AC-71F2-849C-BAB5-45478995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Online Psychological First Aid (PFA)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54F1F-D217-62B4-C1E1-9B69BBFB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651E2-94B5-6907-65A5-36CAB2BEC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4DF02-3ED4-29E5-57EC-EDE5915C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A78210D-BB7D-ACE1-251F-978E8DEA9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027" y="1335088"/>
            <a:ext cx="7902429" cy="484187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3642868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owerPoint.potx" id="{6A45AF2F-9106-4478-9569-AF2CD51C1956}" vid="{BFCD0B12-6798-40F0-8F7A-4569271261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2B80E85798B498881C0CB36871F5B" ma:contentTypeVersion="81" ma:contentTypeDescription="Create a new document." ma:contentTypeScope="" ma:versionID="b9712537d076d3e65ef73f911a4e0747">
  <xsd:schema xmlns:xsd="http://www.w3.org/2001/XMLSchema" xmlns:xs="http://www.w3.org/2001/XMLSchema" xmlns:p="http://schemas.microsoft.com/office/2006/metadata/properties" xmlns:ns2="98f01fe9-c3f2-4582-9148-d87bd0c242e7" xmlns:ns3="fc253db8-c1a2-4032-adc2-d3fbd160fc76" xmlns:ns4="8837c207-459e-4c9e-ae67-73e2034e87a2" targetNamespace="http://schemas.microsoft.com/office/2006/metadata/properties" ma:root="true" ma:fieldsID="7b344f422e9b7a4ad174fb28f82963e3" ns2:_="" ns3:_="" ns4:_="">
    <xsd:import namespace="98f01fe9-c3f2-4582-9148-d87bd0c242e7"/>
    <xsd:import namespace="fc253db8-c1a2-4032-adc2-d3fbd160fc76"/>
    <xsd:import namespace="8837c207-459e-4c9e-ae67-73e2034e87a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01fe9-c3f2-4582-9148-d87bd0c242e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53db8-c1a2-4032-adc2-d3fbd160fc7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7c207-459e-4c9e-ae67-73e2034e8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 xmlns=""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f01fe9-c3f2-4582-9148-d87bd0c242e7">PP6VNZTUNPYT-222210944-159</_dlc_DocId>
    <_dlc_DocIdUrl xmlns="98f01fe9-c3f2-4582-9148-d87bd0c242e7">
      <Url>https://mn365.sharepoint.com/teams/MDH/permanent/comm_proj/_layouts/15/DocIdRedir.aspx?ID=PP6VNZTUNPYT-222210944-159</Url>
      <Description>PP6VNZTUNPYT-222210944-159</Description>
    </_dlc_DocIdUrl>
  </documentManagement>
</p:properties>
</file>

<file path=customXml/itemProps1.xml><?xml version="1.0" encoding="utf-8"?>
<ds:datastoreItem xmlns:ds="http://schemas.openxmlformats.org/officeDocument/2006/customXml" ds:itemID="{681A6805-DD8B-4155-AA23-DFF42F80B2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f01fe9-c3f2-4582-9148-d87bd0c242e7"/>
    <ds:schemaRef ds:uri="fc253db8-c1a2-4032-adc2-d3fbd160fc76"/>
    <ds:schemaRef ds:uri="8837c207-459e-4c9e-ae67-73e2034e8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0F91F-74F7-49FD-9AF9-DFBCCA75CA70}">
  <ds:schemaRefs>
    <ds:schemaRef ds:uri="http://schemas.microsoft.com/sharepoint/events"/>
    <ds:schemaRef ds:uri=""/>
  </ds:schemaRefs>
</ds:datastoreItem>
</file>

<file path=customXml/itemProps4.xml><?xml version="1.0" encoding="utf-8"?>
<ds:datastoreItem xmlns:ds="http://schemas.openxmlformats.org/officeDocument/2006/customXml" ds:itemID="{9678B604-9059-4F1C-B8E2-C96A71A964D2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8837c207-459e-4c9e-ae67-73e2034e87a2"/>
    <ds:schemaRef ds:uri="98f01fe9-c3f2-4582-9148-d87bd0c242e7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fc253db8-c1a2-4032-adc2-d3fbd160fc7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</Template>
  <TotalTime>903</TotalTime>
  <Words>518</Words>
  <Application>Microsoft Office PowerPoint</Application>
  <PresentationFormat>Widescreen</PresentationFormat>
  <Paragraphs>83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Minnesota</vt:lpstr>
      <vt:lpstr>Disaster Behavioral Health Update</vt:lpstr>
      <vt:lpstr>Regional Behavioral Health Coordinators (RBHCs)</vt:lpstr>
      <vt:lpstr>MN Post-Disaster Stepped Care Intervention Model</vt:lpstr>
      <vt:lpstr>MN Post-COVID-19 Pandemic Stepped Care Intervention Model</vt:lpstr>
      <vt:lpstr>Information &amp; Education</vt:lpstr>
      <vt:lpstr>Facilitated Self-Awareness and Self-Nurture Activities</vt:lpstr>
      <vt:lpstr>Peer Support </vt:lpstr>
      <vt:lpstr>Psychological First Aid (PFA)</vt:lpstr>
      <vt:lpstr>New Online Psychological First Aid (PFA)</vt:lpstr>
      <vt:lpstr>Skills for Psychological Recovery (SPR)</vt:lpstr>
      <vt:lpstr>Coming Soon Online Skills for Psychological Recovery (SPR) </vt:lpstr>
      <vt:lpstr>Behavioral Health Medical Reserve Corp (BH MRC)</vt:lpstr>
      <vt:lpstr>BH MRC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Behavioral Health Update</dc:title>
  <dc:subject/>
  <dc:creator>Carlson, Nancy.J (She/Her/Hers) (MDH)</dc:creator>
  <cp:keywords/>
  <dc:description/>
  <cp:lastModifiedBy>Carlson, Nancy.J (She/Her/Hers) (MDH)</cp:lastModifiedBy>
  <cp:revision>6</cp:revision>
  <cp:lastPrinted>2017-03-14T16:27:36Z</cp:lastPrinted>
  <dcterms:created xsi:type="dcterms:W3CDTF">2023-05-23T18:25:53Z</dcterms:created>
  <dcterms:modified xsi:type="dcterms:W3CDTF">2023-05-25T20:22:45Z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  <property fmtid="{D5CDD505-2E9C-101B-9397-08002B2CF9AE}" pid="3" name="ContentTypeId">
    <vt:lpwstr>0x010100A882B80E85798B498881C0CB36871F5B</vt:lpwstr>
  </property>
  <property fmtid="{D5CDD505-2E9C-101B-9397-08002B2CF9AE}" pid="4" name="_dlc_DocIdItemGuid">
    <vt:lpwstr>264d4dda-71c9-416e-b32b-1ce5aee1cdab</vt:lpwstr>
  </property>
</Properties>
</file>