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4"/>
  </p:sldMasterIdLst>
  <p:notesMasterIdLst>
    <p:notesMasterId r:id="rId36"/>
  </p:notesMasterIdLst>
  <p:handoutMasterIdLst>
    <p:handoutMasterId r:id="rId37"/>
  </p:handoutMasterIdLst>
  <p:sldIdLst>
    <p:sldId id="256" r:id="rId5"/>
    <p:sldId id="320" r:id="rId6"/>
    <p:sldId id="2107" r:id="rId7"/>
    <p:sldId id="262" r:id="rId8"/>
    <p:sldId id="315" r:id="rId9"/>
    <p:sldId id="2085" r:id="rId10"/>
    <p:sldId id="2064" r:id="rId11"/>
    <p:sldId id="431" r:id="rId12"/>
    <p:sldId id="2065" r:id="rId13"/>
    <p:sldId id="308" r:id="rId14"/>
    <p:sldId id="2066" r:id="rId15"/>
    <p:sldId id="1755" r:id="rId16"/>
    <p:sldId id="2067" r:id="rId17"/>
    <p:sldId id="2068" r:id="rId18"/>
    <p:sldId id="2088" r:id="rId19"/>
    <p:sldId id="1769" r:id="rId20"/>
    <p:sldId id="2052" r:id="rId21"/>
    <p:sldId id="1011" r:id="rId22"/>
    <p:sldId id="1743" r:id="rId23"/>
    <p:sldId id="1770" r:id="rId24"/>
    <p:sldId id="1771" r:id="rId25"/>
    <p:sldId id="2104" r:id="rId26"/>
    <p:sldId id="1775" r:id="rId27"/>
    <p:sldId id="1777" r:id="rId28"/>
    <p:sldId id="1778" r:id="rId29"/>
    <p:sldId id="1779" r:id="rId30"/>
    <p:sldId id="2100" r:id="rId31"/>
    <p:sldId id="295" r:id="rId32"/>
    <p:sldId id="2062" r:id="rId33"/>
    <p:sldId id="2106" r:id="rId34"/>
    <p:sldId id="2101" r:id="rId3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44"/>
    <p:restoredTop sz="78848" autoAdjust="0"/>
  </p:normalViewPr>
  <p:slideViewPr>
    <p:cSldViewPr snapToGrid="0" snapToObjects="1">
      <p:cViewPr varScale="1">
        <p:scale>
          <a:sx n="71" d="100"/>
          <a:sy n="71" d="100"/>
        </p:scale>
        <p:origin x="1644" y="60"/>
      </p:cViewPr>
      <p:guideLst/>
    </p:cSldViewPr>
  </p:slideViewPr>
  <p:notesTextViewPr>
    <p:cViewPr>
      <p:scale>
        <a:sx n="1" d="1"/>
        <a:sy n="1" d="1"/>
      </p:scale>
      <p:origin x="0" y="0"/>
    </p:cViewPr>
  </p:notesTextViewPr>
  <p:notesViewPr>
    <p:cSldViewPr snapToGrid="0" snapToObjects="1">
      <p:cViewPr varScale="1">
        <p:scale>
          <a:sx n="71" d="100"/>
          <a:sy n="71" d="100"/>
        </p:scale>
        <p:origin x="2384"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86C92234-D3BD-714C-B62E-48FE19BC495F}" type="datetimeFigureOut">
              <a:rPr lang="en-US" smtClean="0"/>
              <a:t>5/18/2023</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536C6751-0AA6-8249-B836-7AAB6EC8C4E2}" type="slidenum">
              <a:rPr lang="en-US" smtClean="0"/>
              <a:t>‹#›</a:t>
            </a:fld>
            <a:endParaRPr lang="en-US"/>
          </a:p>
        </p:txBody>
      </p:sp>
    </p:spTree>
    <p:extLst>
      <p:ext uri="{BB962C8B-B14F-4D97-AF65-F5344CB8AC3E}">
        <p14:creationId xmlns:p14="http://schemas.microsoft.com/office/powerpoint/2010/main" val="19571125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253F129-21A1-FC46-A589-C87C51AF79A5}" type="datetimeFigureOut">
              <a:rPr lang="en-US" smtClean="0"/>
              <a:t>5/18/2023</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0F6553C-EC7E-C745-A345-DCEDD19E9D2B}" type="slidenum">
              <a:rPr lang="en-US" smtClean="0"/>
              <a:t>‹#›</a:t>
            </a:fld>
            <a:endParaRPr lang="en-US"/>
          </a:p>
        </p:txBody>
      </p:sp>
    </p:spTree>
    <p:extLst>
      <p:ext uri="{BB962C8B-B14F-4D97-AF65-F5344CB8AC3E}">
        <p14:creationId xmlns:p14="http://schemas.microsoft.com/office/powerpoint/2010/main" val="2105154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&amp; brief into from each presenter</a:t>
            </a:r>
          </a:p>
        </p:txBody>
      </p:sp>
      <p:sp>
        <p:nvSpPr>
          <p:cNvPr id="4" name="Slide Number Placeholder 3"/>
          <p:cNvSpPr>
            <a:spLocks noGrp="1"/>
          </p:cNvSpPr>
          <p:nvPr>
            <p:ph type="sldNum" sz="quarter" idx="5"/>
          </p:nvPr>
        </p:nvSpPr>
        <p:spPr/>
        <p:txBody>
          <a:bodyPr/>
          <a:lstStyle/>
          <a:p>
            <a:fld id="{C0F6553C-EC7E-C745-A345-DCEDD19E9D2B}" type="slidenum">
              <a:rPr lang="en-US" smtClean="0"/>
              <a:t>1</a:t>
            </a:fld>
            <a:endParaRPr lang="en-US"/>
          </a:p>
        </p:txBody>
      </p:sp>
    </p:spTree>
    <p:extLst>
      <p:ext uri="{BB962C8B-B14F-4D97-AF65-F5344CB8AC3E}">
        <p14:creationId xmlns:p14="http://schemas.microsoft.com/office/powerpoint/2010/main" val="41828800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a:extLst>
              <a:ext uri="{FF2B5EF4-FFF2-40B4-BE49-F238E27FC236}">
                <a16:creationId xmlns:a16="http://schemas.microsoft.com/office/drawing/2014/main" id="{7E9634FD-8C46-C641-ACFE-70B5CC7053F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1922" eaLnBrk="0" hangingPunct="0">
              <a:defRPr sz="2400">
                <a:solidFill>
                  <a:schemeClr val="tx1"/>
                </a:solidFill>
                <a:latin typeface="Arial" panose="020B0604020202020204" pitchFamily="34" charset="0"/>
                <a:ea typeface="ＭＳ Ｐゴシック" panose="020B0600070205080204" pitchFamily="34" charset="-128"/>
              </a:defRPr>
            </a:lvl1pPr>
            <a:lvl2pPr marL="757066" indent="-291179" defTabSz="981922" eaLnBrk="0" hangingPunct="0">
              <a:defRPr sz="2400">
                <a:solidFill>
                  <a:schemeClr val="tx1"/>
                </a:solidFill>
                <a:latin typeface="Arial" panose="020B0604020202020204" pitchFamily="34" charset="0"/>
                <a:ea typeface="ＭＳ Ｐゴシック" panose="020B0600070205080204" pitchFamily="34" charset="-128"/>
              </a:defRPr>
            </a:lvl2pPr>
            <a:lvl3pPr marL="1164717" indent="-232943" defTabSz="981922" eaLnBrk="0" hangingPunct="0">
              <a:defRPr sz="2400">
                <a:solidFill>
                  <a:schemeClr val="tx1"/>
                </a:solidFill>
                <a:latin typeface="Arial" panose="020B0604020202020204" pitchFamily="34" charset="0"/>
                <a:ea typeface="ＭＳ Ｐゴシック" panose="020B0600070205080204" pitchFamily="34" charset="-128"/>
              </a:defRPr>
            </a:lvl3pPr>
            <a:lvl4pPr marL="1630604" indent="-232943" defTabSz="981922" eaLnBrk="0" hangingPunct="0">
              <a:defRPr sz="2400">
                <a:solidFill>
                  <a:schemeClr val="tx1"/>
                </a:solidFill>
                <a:latin typeface="Arial" panose="020B0604020202020204" pitchFamily="34" charset="0"/>
                <a:ea typeface="ＭＳ Ｐゴシック" panose="020B0600070205080204" pitchFamily="34" charset="-128"/>
              </a:defRPr>
            </a:lvl4pPr>
            <a:lvl5pPr marL="2096491" indent="-232943" defTabSz="981922" eaLnBrk="0" hangingPunct="0">
              <a:defRPr sz="2400">
                <a:solidFill>
                  <a:schemeClr val="tx1"/>
                </a:solidFill>
                <a:latin typeface="Arial" panose="020B0604020202020204" pitchFamily="34" charset="0"/>
                <a:ea typeface="ＭＳ Ｐゴシック" panose="020B0600070205080204" pitchFamily="34" charset="-128"/>
              </a:defRPr>
            </a:lvl5pPr>
            <a:lvl6pPr marL="2562377" indent="-232943" defTabSz="981922"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28264" indent="-232943" defTabSz="981922"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94151" indent="-232943" defTabSz="981922"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60038" indent="-232943" defTabSz="981922"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DF09F4E8-4BA3-644C-8BD7-BE3CB58E4CF7}" type="slidenum">
              <a:rPr lang="en-US" altLang="en-US" sz="1200">
                <a:latin typeface="Times New Roman" panose="02020603050405020304" pitchFamily="18" charset="0"/>
                <a:cs typeface="Arial" panose="020B0604020202020204" pitchFamily="34" charset="0"/>
              </a:rPr>
              <a:pPr eaLnBrk="1" hangingPunct="1"/>
              <a:t>10</a:t>
            </a:fld>
            <a:endParaRPr lang="en-US" altLang="en-US" sz="1200">
              <a:latin typeface="Times New Roman" panose="02020603050405020304" pitchFamily="18" charset="0"/>
              <a:cs typeface="Arial" panose="020B0604020202020204" pitchFamily="34" charset="0"/>
            </a:endParaRPr>
          </a:p>
        </p:txBody>
      </p:sp>
      <p:sp>
        <p:nvSpPr>
          <p:cNvPr id="211970" name="Rectangle 2">
            <a:extLst>
              <a:ext uri="{FF2B5EF4-FFF2-40B4-BE49-F238E27FC236}">
                <a16:creationId xmlns:a16="http://schemas.microsoft.com/office/drawing/2014/main" id="{CA105AEE-5A77-5945-95F1-4F9BCEA4880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1971" name="Rectangle 3">
            <a:extLst>
              <a:ext uri="{FF2B5EF4-FFF2-40B4-BE49-F238E27FC236}">
                <a16:creationId xmlns:a16="http://schemas.microsoft.com/office/drawing/2014/main" id="{786F4163-269F-9E42-BD7B-5F4A6D216AD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ea typeface="ＭＳ Ｐゴシック" panose="020B0600070205080204" pitchFamily="34" charset="-128"/>
              </a:rPr>
              <a:t>-IgA (immunoglobulin A) is found in saliva, first line of defense against bacteria/viruses/pathogens.  High IgA, more resistance.  Low IgA, less resistance, immune system vulnerable</a:t>
            </a:r>
          </a:p>
          <a:p>
            <a:pPr eaLnBrk="1" hangingPunct="1"/>
            <a:r>
              <a:rPr lang="en-US" altLang="en-US">
                <a:ea typeface="ＭＳ Ｐゴシック" panose="020B0600070205080204" pitchFamily="34" charset="-128"/>
              </a:rPr>
              <a:t>-Baseline, blue graph, feel care, increase, baseline, increased above baseline for 6 hrs, increasing resistance</a:t>
            </a:r>
          </a:p>
          <a:p>
            <a:pPr eaLnBrk="1" hangingPunct="1"/>
            <a:r>
              <a:rPr lang="en-US" altLang="en-US">
                <a:ea typeface="ＭＳ Ｐゴシック" panose="020B0600070205080204" pitchFamily="34" charset="-128"/>
              </a:rPr>
              <a:t>-Red graph, feel anger, just 5 min, increase, reduced from baseline for 6 hrs, decreasing resistance</a:t>
            </a:r>
          </a:p>
        </p:txBody>
      </p:sp>
    </p:spTree>
    <p:extLst>
      <p:ext uri="{BB962C8B-B14F-4D97-AF65-F5344CB8AC3E}">
        <p14:creationId xmlns:p14="http://schemas.microsoft.com/office/powerpoint/2010/main" val="3870286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831850" y="682625"/>
            <a:ext cx="2052638" cy="15398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xfrm>
            <a:off x="801437" y="2521650"/>
            <a:ext cx="6380330" cy="691928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ea typeface="ＭＳ Ｐゴシック"/>
                <a:cs typeface="Calibri"/>
              </a:rPr>
              <a:t>SAY:</a:t>
            </a:r>
          </a:p>
          <a:p>
            <a:pPr marL="174708" indent="-174708">
              <a:buFont typeface="Arial"/>
              <a:buChar char="•"/>
            </a:pPr>
            <a:r>
              <a:rPr lang="en-US"/>
              <a:t>So the first big step is to identify where you are draining energy.</a:t>
            </a:r>
            <a:endParaRPr lang="en-US">
              <a:cs typeface="Calibri" panose="020F0502020204030204"/>
            </a:endParaRPr>
          </a:p>
          <a:p>
            <a:pPr marL="174708" indent="-174708">
              <a:buFont typeface="Arial"/>
              <a:buChar char="•"/>
            </a:pPr>
            <a:r>
              <a:rPr lang="en-US"/>
              <a:t>You need to know where the leaks are, so you can plug them up</a:t>
            </a:r>
            <a:endParaRPr lang="en-US">
              <a:cs typeface="Calibri" panose="020F0502020204030204"/>
            </a:endParaRPr>
          </a:p>
          <a:p>
            <a:pPr marL="174708" indent="-174708">
              <a:buFont typeface="Arial"/>
              <a:buChar char="•"/>
            </a:pPr>
            <a:r>
              <a:rPr lang="en-US"/>
              <a:t>Examples:</a:t>
            </a:r>
            <a:endParaRPr lang="en-US">
              <a:cs typeface="Calibri" panose="020F0502020204030204"/>
            </a:endParaRPr>
          </a:p>
          <a:p>
            <a:pPr marL="640594" lvl="1" indent="-174708">
              <a:buFont typeface="Arial"/>
              <a:buChar char="•"/>
            </a:pPr>
            <a:r>
              <a:rPr lang="en-US"/>
              <a:t>Worry- COVID/ job/ kids… Does this emotion help the issues?</a:t>
            </a:r>
            <a:endParaRPr lang="en-US">
              <a:cs typeface="Calibri" panose="020F0502020204030204"/>
            </a:endParaRPr>
          </a:p>
          <a:p>
            <a:pPr marL="640594" lvl="1" indent="-174708">
              <a:buFont typeface="Arial"/>
              <a:buChar char="•"/>
            </a:pPr>
            <a:r>
              <a:rPr lang="en-US"/>
              <a:t>Frustration- my mother-in-law/ how messy my kids leave our house… Does this emotion help these issues?</a:t>
            </a:r>
            <a:endParaRPr lang="en-US">
              <a:cs typeface="Calibri" panose="020F0502020204030204"/>
            </a:endParaRPr>
          </a:p>
          <a:p>
            <a:pPr marL="174708" indent="-174708">
              <a:buFont typeface="Arial"/>
              <a:buChar char="•"/>
            </a:pPr>
            <a:r>
              <a:rPr lang="en-US"/>
              <a:t>No, they just make me tired. I am spending energy on a fruitless effort</a:t>
            </a:r>
            <a:endParaRPr lang="en-US">
              <a:cs typeface="Calibri" panose="020F0502020204030204"/>
            </a:endParaRPr>
          </a:p>
          <a:p>
            <a:endParaRPr lang="en-US" altLang="en-US">
              <a:ea typeface="ＭＳ Ｐゴシック" panose="020B0600070205080204" pitchFamily="34" charset="-128"/>
              <a:cs typeface="Calibri"/>
            </a:endParaRPr>
          </a:p>
          <a:p>
            <a:endParaRPr lang="en-US" altLang="en-US">
              <a:ea typeface="ＭＳ Ｐゴシック" panose="020B0600070205080204" pitchFamily="34" charset="-128"/>
              <a:cs typeface="Calibri"/>
            </a:endParaRPr>
          </a:p>
          <a:p>
            <a:r>
              <a:rPr lang="en-US" altLang="en-US">
                <a:ea typeface="ＭＳ Ｐゴシック" panose="020B0600070205080204" pitchFamily="34" charset="-128"/>
                <a:cs typeface="Calibri"/>
              </a:rPr>
              <a:t>I tend to be a worrier by nature.</a:t>
            </a:r>
          </a:p>
          <a:p>
            <a:r>
              <a:rPr lang="en-US" altLang="en-US">
                <a:ea typeface="ＭＳ Ｐゴシック" panose="020B0600070205080204" pitchFamily="34" charset="-128"/>
                <a:cs typeface="Calibri"/>
              </a:rPr>
              <a:t>My worrying doesn’t change those situations.</a:t>
            </a:r>
          </a:p>
          <a:p>
            <a:r>
              <a:rPr lang="en-US" altLang="en-US">
                <a:ea typeface="ＭＳ Ｐゴシック" panose="020B0600070205080204" pitchFamily="34" charset="-128"/>
                <a:cs typeface="Calibri"/>
              </a:rPr>
              <a:t>A better way to deal with it is to not be stuck in the worry.</a:t>
            </a:r>
          </a:p>
        </p:txBody>
      </p:sp>
    </p:spTree>
    <p:extLst>
      <p:ext uri="{BB962C8B-B14F-4D97-AF65-F5344CB8AC3E}">
        <p14:creationId xmlns:p14="http://schemas.microsoft.com/office/powerpoint/2010/main" val="18768789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SAY:</a:t>
            </a:r>
          </a:p>
          <a:p>
            <a:pPr marL="174708" indent="-174708">
              <a:buFont typeface="Arial" panose="020B0604020202020204" pitchFamily="34" charset="0"/>
              <a:buChar char="•"/>
            </a:pPr>
            <a:r>
              <a:rPr lang="en-US"/>
              <a:t>With a greater awareness of how your emotions are impacting your energy level, I’d like to share a </a:t>
            </a:r>
            <a:r>
              <a:rPr lang="en-US" err="1"/>
              <a:t>HeartMath</a:t>
            </a:r>
            <a:r>
              <a:rPr lang="en-US"/>
              <a:t> tech. called HFB</a:t>
            </a:r>
          </a:p>
        </p:txBody>
      </p:sp>
      <p:sp>
        <p:nvSpPr>
          <p:cNvPr id="4" name="Slide Number Placeholder 3"/>
          <p:cNvSpPr>
            <a:spLocks noGrp="1"/>
          </p:cNvSpPr>
          <p:nvPr>
            <p:ph type="sldNum" sz="quarter" idx="5"/>
          </p:nvPr>
        </p:nvSpPr>
        <p:spPr/>
        <p:txBody>
          <a:bodyPr/>
          <a:lstStyle/>
          <a:p>
            <a:pPr>
              <a:defRPr/>
            </a:pPr>
            <a:fld id="{559E7339-B022-2D47-B724-60EFB373DDEC}" type="slidenum">
              <a:rPr lang="en-US" smtClean="0"/>
              <a:pPr>
                <a:defRPr/>
              </a:pPr>
              <a:t>12</a:t>
            </a:fld>
            <a:endParaRPr lang="en-US"/>
          </a:p>
        </p:txBody>
      </p:sp>
    </p:spTree>
    <p:extLst>
      <p:ext uri="{BB962C8B-B14F-4D97-AF65-F5344CB8AC3E}">
        <p14:creationId xmlns:p14="http://schemas.microsoft.com/office/powerpoint/2010/main" val="34266942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SAY:</a:t>
            </a:r>
          </a:p>
          <a:p>
            <a:pPr marL="174708" indent="-174708">
              <a:buFont typeface="Arial" panose="020B0604020202020204" pitchFamily="34" charset="0"/>
              <a:buChar char="•"/>
            </a:pPr>
            <a:r>
              <a:rPr lang="en-US"/>
              <a:t>When we are feeling a drain here is a technique that will help</a:t>
            </a:r>
            <a:endParaRPr lang="en-US">
              <a:cs typeface="Calibri"/>
            </a:endParaRPr>
          </a:p>
          <a:p>
            <a:pPr marL="174708" indent="-174708">
              <a:buFont typeface="Arial" panose="020B0604020202020204" pitchFamily="34" charset="0"/>
              <a:buChar char="•"/>
            </a:pPr>
            <a:endParaRPr lang="en-US"/>
          </a:p>
          <a:p>
            <a:pPr marL="174708" indent="-174708">
              <a:buFont typeface="Arial" panose="020B0604020202020204" pitchFamily="34" charset="0"/>
              <a:buChar char="•"/>
            </a:pPr>
            <a:r>
              <a:rPr lang="en-US"/>
              <a:t>This is the first step towards shifting to a more coherent state = alert + calm</a:t>
            </a:r>
            <a:endParaRPr lang="en-US">
              <a:cs typeface="Calibri"/>
            </a:endParaRPr>
          </a:p>
          <a:p>
            <a:pPr marL="174708" indent="-174708">
              <a:buFont typeface="Arial" panose="020B0604020202020204" pitchFamily="34" charset="0"/>
              <a:buChar char="•"/>
            </a:pPr>
            <a:endParaRPr lang="en-US"/>
          </a:p>
          <a:p>
            <a:pPr marL="174708" indent="-174708">
              <a:buFont typeface="Arial" panose="020B0604020202020204" pitchFamily="34" charset="0"/>
              <a:buChar char="•"/>
            </a:pPr>
            <a:r>
              <a:rPr lang="en-US"/>
              <a:t>Deceptively simple, but can be a powerhouse tool</a:t>
            </a:r>
            <a:endParaRPr lang="en-US">
              <a:cs typeface="Calibri"/>
            </a:endParaRPr>
          </a:p>
          <a:p>
            <a:endParaRPr lang="en-US"/>
          </a:p>
          <a:p>
            <a:endParaRPr lang="en-US"/>
          </a:p>
        </p:txBody>
      </p:sp>
      <p:sp>
        <p:nvSpPr>
          <p:cNvPr id="4" name="Slide Number Placeholder 3"/>
          <p:cNvSpPr>
            <a:spLocks noGrp="1"/>
          </p:cNvSpPr>
          <p:nvPr>
            <p:ph type="sldNum" sz="quarter" idx="5"/>
          </p:nvPr>
        </p:nvSpPr>
        <p:spPr/>
        <p:txBody>
          <a:bodyPr/>
          <a:lstStyle/>
          <a:p>
            <a:pPr>
              <a:defRPr/>
            </a:pPr>
            <a:fld id="{559E7339-B022-2D47-B724-60EFB373DDEC}" type="slidenum">
              <a:rPr lang="en-US" smtClean="0"/>
              <a:pPr>
                <a:defRPr/>
              </a:pPr>
              <a:t>13</a:t>
            </a:fld>
            <a:endParaRPr lang="en-US"/>
          </a:p>
        </p:txBody>
      </p:sp>
    </p:spTree>
    <p:extLst>
      <p:ext uri="{BB962C8B-B14F-4D97-AF65-F5344CB8AC3E}">
        <p14:creationId xmlns:p14="http://schemas.microsoft.com/office/powerpoint/2010/main" val="28149073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DO:</a:t>
            </a:r>
          </a:p>
          <a:p>
            <a:pPr marL="174708" indent="-174708">
              <a:buFont typeface="Arial" panose="020B0604020202020204" pitchFamily="34" charset="0"/>
              <a:buChar char="•"/>
            </a:pPr>
            <a:r>
              <a:rPr lang="en-US"/>
              <a:t>Unpack the technique </a:t>
            </a:r>
            <a:endParaRPr lang="en-US">
              <a:cs typeface="Calibri"/>
            </a:endParaRPr>
          </a:p>
          <a:p>
            <a:pPr marL="640594" lvl="1" indent="-174708">
              <a:buFont typeface="Arial,Sans-Serif" panose="020B0604020202020204" pitchFamily="34" charset="0"/>
              <a:buChar char="•"/>
            </a:pPr>
            <a:r>
              <a:rPr lang="en-US"/>
              <a:t>Let me explain the why:</a:t>
            </a:r>
            <a:endParaRPr lang="en-US">
              <a:cs typeface="Calibri" panose="020F0502020204030204"/>
            </a:endParaRPr>
          </a:p>
          <a:p>
            <a:pPr marL="1106481" lvl="2" indent="-174708">
              <a:buFont typeface="Arial,Sans-Serif" panose="020B0604020202020204" pitchFamily="34" charset="0"/>
              <a:buChar char="•"/>
            </a:pPr>
            <a:r>
              <a:rPr lang="en-US"/>
              <a:t>I’m asking you to slow your breathing down I’m asking you to slow your heart rate down.</a:t>
            </a:r>
            <a:endParaRPr lang="en-US">
              <a:cs typeface="Calibri" panose="020F0502020204030204"/>
            </a:endParaRPr>
          </a:p>
          <a:p>
            <a:pPr marL="1106481" lvl="2" indent="-174708">
              <a:buFont typeface="Arial,Sans-Serif" panose="020B0604020202020204" pitchFamily="34" charset="0"/>
              <a:buChar char="•"/>
            </a:pPr>
            <a:r>
              <a:rPr lang="en-US"/>
              <a:t>During times of stress our heartrate goes up</a:t>
            </a:r>
            <a:endParaRPr lang="en-US">
              <a:cs typeface="Calibri" panose="020F0502020204030204"/>
            </a:endParaRPr>
          </a:p>
          <a:p>
            <a:pPr marL="1106481" lvl="2" indent="-174708">
              <a:buFont typeface="Arial,Sans-Serif" panose="020B0604020202020204" pitchFamily="34" charset="0"/>
              <a:buChar char="•"/>
            </a:pPr>
            <a:r>
              <a:rPr lang="en-US"/>
              <a:t>Second, I’m going to ask you to focus on the attention of your heart </a:t>
            </a:r>
            <a:endParaRPr lang="en-US">
              <a:cs typeface="Calibri" panose="020F0502020204030204"/>
            </a:endParaRPr>
          </a:p>
          <a:p>
            <a:pPr marL="1106481" lvl="2" indent="-174708">
              <a:buFont typeface="Arial,Sans-Serif" panose="020B0604020202020204" pitchFamily="34" charset="0"/>
              <a:buChar char="•"/>
            </a:pPr>
            <a:r>
              <a:rPr lang="en-US"/>
              <a:t>If you are focusing on your heart or your pinky finger, what are you not doing? (Answer: Thinking about everything else)</a:t>
            </a:r>
            <a:endParaRPr lang="en-US">
              <a:cs typeface="Calibri" panose="020F0502020204030204"/>
            </a:endParaRPr>
          </a:p>
          <a:p>
            <a:pPr marL="1106481" lvl="2" indent="-174708">
              <a:buFont typeface="Arial,Sans-Serif" panose="020B0604020202020204" pitchFamily="34" charset="0"/>
              <a:buChar char="•"/>
            </a:pPr>
            <a:r>
              <a:rPr lang="en-US">
                <a:cs typeface="Calibri" panose="020F0502020204030204"/>
              </a:rPr>
              <a:t>The goal is to quiet all the other noise in our minds and begin to create an alignment between our heart, mind and emotions.</a:t>
            </a:r>
          </a:p>
          <a:p>
            <a:pPr marL="640594" indent="-174708">
              <a:buFont typeface="Arial" panose="020B0604020202020204" pitchFamily="34" charset="0"/>
              <a:buChar char="•"/>
            </a:pPr>
            <a:endParaRPr lang="en-US">
              <a:cs typeface="Calibri" panose="020F0502020204030204"/>
            </a:endParaRPr>
          </a:p>
          <a:p>
            <a:r>
              <a:rPr lang="en-US" b="1"/>
              <a:t>SAY:</a:t>
            </a:r>
            <a:endParaRPr lang="en-US" b="1">
              <a:cs typeface="Calibri"/>
            </a:endParaRPr>
          </a:p>
          <a:p>
            <a:pPr marL="174708" indent="-174708">
              <a:buFont typeface="Arial" panose="020B0604020202020204" pitchFamily="34" charset="0"/>
              <a:buChar char="•"/>
            </a:pPr>
            <a:r>
              <a:rPr lang="en-US" b="0"/>
              <a:t>Provide a guide experience with HFB</a:t>
            </a:r>
            <a:endParaRPr lang="en-US" b="0">
              <a:cs typeface="Calibri"/>
            </a:endParaRPr>
          </a:p>
          <a:p>
            <a:pPr marL="174708" indent="-174708">
              <a:buFont typeface="Arial" panose="020B0604020202020204" pitchFamily="34" charset="0"/>
              <a:buChar char="•"/>
            </a:pPr>
            <a:endParaRPr lang="en-US" b="0"/>
          </a:p>
          <a:p>
            <a:r>
              <a:rPr lang="en-US" b="1"/>
              <a:t>ASK:</a:t>
            </a:r>
            <a:endParaRPr lang="en-US" b="1">
              <a:cs typeface="Calibri"/>
            </a:endParaRPr>
          </a:p>
          <a:p>
            <a:pPr marL="174708" indent="-174708">
              <a:buFont typeface="Arial" panose="020B0604020202020204" pitchFamily="34" charset="0"/>
              <a:buChar char="•"/>
            </a:pPr>
            <a:r>
              <a:rPr lang="en-US" b="0"/>
              <a:t>What do you notice about yourself?</a:t>
            </a:r>
            <a:endParaRPr lang="en-US" b="0">
              <a:cs typeface="Calibri"/>
            </a:endParaRPr>
          </a:p>
          <a:p>
            <a:pPr marL="174708" indent="-174708">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a:defRPr/>
            </a:pPr>
            <a:fld id="{559E7339-B022-2D47-B724-60EFB373DDEC}" type="slidenum">
              <a:rPr lang="en-US" smtClean="0"/>
              <a:pPr>
                <a:defRPr/>
              </a:pPr>
              <a:t>14</a:t>
            </a:fld>
            <a:endParaRPr lang="en-US"/>
          </a:p>
        </p:txBody>
      </p:sp>
    </p:spTree>
    <p:extLst>
      <p:ext uri="{BB962C8B-B14F-4D97-AF65-F5344CB8AC3E}">
        <p14:creationId xmlns:p14="http://schemas.microsoft.com/office/powerpoint/2010/main" val="24170932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pPr marL="174708" indent="-174708">
              <a:buFont typeface="Arial" panose="020B0604020202020204" pitchFamily="34" charset="0"/>
              <a:buChar char="•"/>
            </a:pPr>
            <a:r>
              <a:rPr lang="en-US" dirty="0"/>
              <a:t>Researchers at the institute of HM have been researching the physiology of resilience and optimal functioning for over 20 </a:t>
            </a:r>
            <a:r>
              <a:rPr lang="en-US" dirty="0" err="1"/>
              <a:t>yrs</a:t>
            </a:r>
            <a:endParaRPr lang="en-US" dirty="0"/>
          </a:p>
          <a:p>
            <a:pPr marL="174708" indent="-174708">
              <a:buFont typeface="Arial" panose="020B0604020202020204" pitchFamily="34" charset="0"/>
              <a:buChar char="•"/>
            </a:pPr>
            <a:r>
              <a:rPr lang="en-US" dirty="0"/>
              <a:t>This is a very broad topic and I will focus on the highlights</a:t>
            </a:r>
            <a:endParaRPr lang="en-US" dirty="0">
              <a:cs typeface="Calibri"/>
            </a:endParaRPr>
          </a:p>
          <a:p>
            <a:pPr marL="174708" indent="-174708">
              <a:buFont typeface="Arial" panose="020B0604020202020204" pitchFamily="34" charset="0"/>
              <a:buChar char="•"/>
            </a:pPr>
            <a:r>
              <a:rPr lang="en-US" dirty="0"/>
              <a:t>The one word that is fundamental to resilience, optimal function and being our best is…. Coherence.</a:t>
            </a:r>
          </a:p>
          <a:p>
            <a:pPr marL="174708" indent="-174708">
              <a:buFont typeface="Arial" panose="020B0604020202020204" pitchFamily="34" charset="0"/>
              <a:buChar char="•"/>
            </a:pPr>
            <a:endParaRPr lang="en-US" b="1" dirty="0"/>
          </a:p>
          <a:p>
            <a:r>
              <a:rPr lang="en-US" b="1" dirty="0"/>
              <a:t>ASK:</a:t>
            </a:r>
          </a:p>
          <a:p>
            <a:pPr marL="174708" indent="-174708">
              <a:buFont typeface="Arial" panose="020B0604020202020204" pitchFamily="34" charset="0"/>
              <a:buChar char="•"/>
            </a:pPr>
            <a:r>
              <a:rPr lang="en-US" dirty="0"/>
              <a:t>Briefly share what coherence means to you</a:t>
            </a:r>
          </a:p>
          <a:p>
            <a:endParaRPr lang="en-US" dirty="0"/>
          </a:p>
          <a:p>
            <a:r>
              <a:rPr lang="en-US" b="1" dirty="0"/>
              <a:t>DO:</a:t>
            </a:r>
          </a:p>
          <a:p>
            <a:pPr marL="174708" indent="-174708">
              <a:buFont typeface="Arial" panose="020B0604020202020204" pitchFamily="34" charset="0"/>
              <a:buChar char="•"/>
            </a:pPr>
            <a:r>
              <a:rPr lang="en-US" dirty="0"/>
              <a:t>Talk through responses, then bridge to next slide</a:t>
            </a:r>
          </a:p>
          <a:p>
            <a:endParaRPr lang="en-US" dirty="0"/>
          </a:p>
        </p:txBody>
      </p:sp>
      <p:sp>
        <p:nvSpPr>
          <p:cNvPr id="4" name="Slide Number Placeholder 3"/>
          <p:cNvSpPr>
            <a:spLocks noGrp="1"/>
          </p:cNvSpPr>
          <p:nvPr>
            <p:ph type="sldNum" sz="quarter" idx="5"/>
          </p:nvPr>
        </p:nvSpPr>
        <p:spPr/>
        <p:txBody>
          <a:bodyPr/>
          <a:lstStyle/>
          <a:p>
            <a:pPr>
              <a:defRPr/>
            </a:pPr>
            <a:fld id="{559E7339-B022-2D47-B724-60EFB373DDEC}" type="slidenum">
              <a:rPr lang="en-US" smtClean="0"/>
              <a:pPr>
                <a:defRPr/>
              </a:pPr>
              <a:t>15</a:t>
            </a:fld>
            <a:endParaRPr lang="en-US"/>
          </a:p>
        </p:txBody>
      </p:sp>
    </p:spTree>
    <p:extLst>
      <p:ext uri="{BB962C8B-B14F-4D97-AF65-F5344CB8AC3E}">
        <p14:creationId xmlns:p14="http://schemas.microsoft.com/office/powerpoint/2010/main" val="6323030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DO:</a:t>
            </a:r>
          </a:p>
          <a:p>
            <a:pPr marL="174708" indent="-174708">
              <a:buFont typeface="Arial" panose="020B0604020202020204" pitchFamily="34" charset="0"/>
              <a:buChar char="•"/>
            </a:pPr>
            <a:r>
              <a:rPr lang="en-US" dirty="0"/>
              <a:t>Connect previously mentioned definitions to</a:t>
            </a:r>
            <a:endParaRPr lang="en-US" dirty="0">
              <a:cs typeface="Calibri"/>
            </a:endParaRPr>
          </a:p>
          <a:p>
            <a:endParaRPr lang="en-US" b="1" dirty="0"/>
          </a:p>
          <a:p>
            <a:r>
              <a:rPr lang="en-US" b="1" dirty="0"/>
              <a:t>SAY:</a:t>
            </a:r>
            <a:endParaRPr lang="en-US" b="1" dirty="0">
              <a:cs typeface="Calibri"/>
            </a:endParaRPr>
          </a:p>
          <a:p>
            <a:pPr marL="174708" indent="-174708">
              <a:buFont typeface="Arial" panose="020B0604020202020204" pitchFamily="34" charset="0"/>
              <a:buChar char="•"/>
            </a:pPr>
            <a:endParaRPr lang="en-US" b="0" dirty="0"/>
          </a:p>
          <a:p>
            <a:pPr marL="174708" indent="-174708">
              <a:buFont typeface="Arial" panose="020B0604020202020204" pitchFamily="34" charset="0"/>
              <a:buChar char="•"/>
            </a:pPr>
            <a:r>
              <a:rPr lang="en-US" b="0" dirty="0"/>
              <a:t>Incoherence came more easily to mind then coherence, as I used the word to describe a patients’ mental condition.</a:t>
            </a:r>
            <a:endParaRPr lang="en-US" b="0" dirty="0">
              <a:cs typeface="Calibri"/>
            </a:endParaRPr>
          </a:p>
          <a:p>
            <a:pPr marL="174708" indent="-174708">
              <a:buFont typeface="Arial" panose="020B0604020202020204" pitchFamily="34" charset="0"/>
              <a:buChar char="•"/>
            </a:pPr>
            <a:r>
              <a:rPr lang="en-US" b="0" dirty="0"/>
              <a:t>People commonly think about a coherent sentence or coherent speech, you know when words come together to create meaning.</a:t>
            </a:r>
            <a:endParaRPr lang="en-US" b="0" dirty="0">
              <a:cs typeface="Calibri"/>
            </a:endParaRPr>
          </a:p>
          <a:p>
            <a:pPr marL="174708" indent="-174708">
              <a:buFont typeface="Arial" panose="020B0604020202020204" pitchFamily="34" charset="0"/>
              <a:buChar char="•"/>
            </a:pPr>
            <a:r>
              <a:rPr lang="en-US" b="0" strike="noStrike" dirty="0"/>
              <a:t>Fun fact, during my 1</a:t>
            </a:r>
            <a:r>
              <a:rPr lang="en-US" b="0" strike="noStrike" baseline="30000" dirty="0"/>
              <a:t>st</a:t>
            </a:r>
            <a:r>
              <a:rPr lang="en-US" b="0" strike="noStrike" dirty="0"/>
              <a:t> years at the U of Iowa I had the privilege of being a member of the rowing team. As a novice crew we leaned quickly about the importance of synchronicity. Each person pushing, swinging, and pulling in a unified motion that resulted in our shell gliding across the water</a:t>
            </a:r>
            <a:endParaRPr lang="en-US" b="0" strike="noStrike" dirty="0">
              <a:cs typeface="Calibri"/>
            </a:endParaRPr>
          </a:p>
          <a:p>
            <a:pPr marL="174708" indent="-174708">
              <a:buFont typeface="Arial" panose="020B0604020202020204" pitchFamily="34" charset="0"/>
              <a:buChar char="•"/>
            </a:pPr>
            <a:r>
              <a:rPr lang="en-US" b="0" strike="noStrike" dirty="0"/>
              <a:t>With HM we are not thinking about a crew but rather </a:t>
            </a:r>
            <a:r>
              <a:rPr lang="en-US" b="0" dirty="0"/>
              <a:t>an alignment between our hearts, mind and emotions, working toward a state of energetic coordination</a:t>
            </a:r>
            <a:endParaRPr lang="en-US" b="0" dirty="0">
              <a:cs typeface="Calibri"/>
            </a:endParaRPr>
          </a:p>
          <a:p>
            <a:pPr marL="174708" indent="-174708">
              <a:buFont typeface="Arial" panose="020B0604020202020204" pitchFamily="34" charset="0"/>
              <a:buChar char="•"/>
            </a:pPr>
            <a:r>
              <a:rPr lang="en-US" b="0" dirty="0"/>
              <a:t>When we enter into this coordinated harmonious state we have greater mental And emotional flexibility and composure</a:t>
            </a:r>
            <a:endParaRPr lang="en-US" b="0" dirty="0">
              <a:cs typeface="Calibri" panose="020F0502020204030204"/>
            </a:endParaRPr>
          </a:p>
          <a:p>
            <a:pPr marL="174708" indent="-174708">
              <a:buFont typeface="Arial" panose="020B0604020202020204" pitchFamily="34" charset="0"/>
              <a:buChar char="•"/>
            </a:pPr>
            <a:r>
              <a:rPr lang="en-US" b="0" dirty="0"/>
              <a:t>To understand coherence and how it effects us, lets look at a key physiological system</a:t>
            </a:r>
            <a:endParaRPr lang="en-US" b="0" dirty="0">
              <a:cs typeface="Calibri" panose="020F0502020204030204"/>
            </a:endParaRPr>
          </a:p>
          <a:p>
            <a:endParaRPr lang="en-US" b="1" dirty="0"/>
          </a:p>
        </p:txBody>
      </p:sp>
      <p:sp>
        <p:nvSpPr>
          <p:cNvPr id="4" name="Slide Number Placeholder 3"/>
          <p:cNvSpPr>
            <a:spLocks noGrp="1"/>
          </p:cNvSpPr>
          <p:nvPr>
            <p:ph type="sldNum" sz="quarter" idx="5"/>
          </p:nvPr>
        </p:nvSpPr>
        <p:spPr/>
        <p:txBody>
          <a:bodyPr/>
          <a:lstStyle/>
          <a:p>
            <a:pPr>
              <a:defRPr/>
            </a:pPr>
            <a:fld id="{559E7339-B022-2D47-B724-60EFB373DDEC}" type="slidenum">
              <a:rPr lang="en-US" smtClean="0"/>
              <a:pPr>
                <a:defRPr/>
              </a:pPr>
              <a:t>16</a:t>
            </a:fld>
            <a:endParaRPr lang="en-US"/>
          </a:p>
        </p:txBody>
      </p:sp>
    </p:spTree>
    <p:extLst>
      <p:ext uri="{BB962C8B-B14F-4D97-AF65-F5344CB8AC3E}">
        <p14:creationId xmlns:p14="http://schemas.microsoft.com/office/powerpoint/2010/main" val="20773426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5152" eaLnBrk="0" hangingPunct="0">
              <a:defRPr sz="2500">
                <a:solidFill>
                  <a:schemeClr val="tx1"/>
                </a:solidFill>
                <a:latin typeface="Arial" pitchFamily="34" charset="0"/>
                <a:cs typeface="Arial" pitchFamily="34" charset="0"/>
              </a:defRPr>
            </a:lvl1pPr>
            <a:lvl2pPr marL="40855953" indent="-40363506" defTabSz="995152" eaLnBrk="0" hangingPunct="0">
              <a:defRPr sz="2500">
                <a:solidFill>
                  <a:schemeClr val="tx1"/>
                </a:solidFill>
                <a:latin typeface="Arial" pitchFamily="34" charset="0"/>
                <a:cs typeface="Arial" pitchFamily="34" charset="0"/>
              </a:defRPr>
            </a:lvl2pPr>
            <a:lvl3pPr eaLnBrk="0" hangingPunct="0">
              <a:defRPr sz="2500">
                <a:solidFill>
                  <a:schemeClr val="tx1"/>
                </a:solidFill>
                <a:latin typeface="Arial" pitchFamily="34" charset="0"/>
                <a:cs typeface="Arial" pitchFamily="34" charset="0"/>
              </a:defRPr>
            </a:lvl3pPr>
            <a:lvl4pPr eaLnBrk="0" hangingPunct="0">
              <a:defRPr sz="2500">
                <a:solidFill>
                  <a:schemeClr val="tx1"/>
                </a:solidFill>
                <a:latin typeface="Arial" pitchFamily="34" charset="0"/>
                <a:cs typeface="Arial" pitchFamily="34" charset="0"/>
              </a:defRPr>
            </a:lvl4pPr>
            <a:lvl5pPr eaLnBrk="0" hangingPunct="0">
              <a:defRPr sz="2500">
                <a:solidFill>
                  <a:schemeClr val="tx1"/>
                </a:solidFill>
                <a:latin typeface="Arial" pitchFamily="34" charset="0"/>
                <a:cs typeface="Arial" pitchFamily="34" charset="0"/>
              </a:defRPr>
            </a:lvl5pPr>
            <a:lvl6pPr marL="492447" eaLnBrk="0" fontAlgn="base" hangingPunct="0">
              <a:spcBef>
                <a:spcPct val="0"/>
              </a:spcBef>
              <a:spcAft>
                <a:spcPct val="0"/>
              </a:spcAft>
              <a:defRPr sz="2500">
                <a:solidFill>
                  <a:schemeClr val="tx1"/>
                </a:solidFill>
                <a:latin typeface="Arial" pitchFamily="34" charset="0"/>
                <a:cs typeface="Arial" pitchFamily="34" charset="0"/>
              </a:defRPr>
            </a:lvl6pPr>
            <a:lvl7pPr marL="984893" eaLnBrk="0" fontAlgn="base" hangingPunct="0">
              <a:spcBef>
                <a:spcPct val="0"/>
              </a:spcBef>
              <a:spcAft>
                <a:spcPct val="0"/>
              </a:spcAft>
              <a:defRPr sz="2500">
                <a:solidFill>
                  <a:schemeClr val="tx1"/>
                </a:solidFill>
                <a:latin typeface="Arial" pitchFamily="34" charset="0"/>
                <a:cs typeface="Arial" pitchFamily="34" charset="0"/>
              </a:defRPr>
            </a:lvl7pPr>
            <a:lvl8pPr marL="1477339" eaLnBrk="0" fontAlgn="base" hangingPunct="0">
              <a:spcBef>
                <a:spcPct val="0"/>
              </a:spcBef>
              <a:spcAft>
                <a:spcPct val="0"/>
              </a:spcAft>
              <a:defRPr sz="2500">
                <a:solidFill>
                  <a:schemeClr val="tx1"/>
                </a:solidFill>
                <a:latin typeface="Arial" pitchFamily="34" charset="0"/>
                <a:cs typeface="Arial" pitchFamily="34" charset="0"/>
              </a:defRPr>
            </a:lvl8pPr>
            <a:lvl9pPr marL="1969785" eaLnBrk="0" fontAlgn="base" hangingPunct="0">
              <a:spcBef>
                <a:spcPct val="0"/>
              </a:spcBef>
              <a:spcAft>
                <a:spcPct val="0"/>
              </a:spcAft>
              <a:defRPr sz="2500">
                <a:solidFill>
                  <a:schemeClr val="tx1"/>
                </a:solidFill>
                <a:latin typeface="Arial" pitchFamily="34" charset="0"/>
                <a:cs typeface="Arial" pitchFamily="34" charset="0"/>
              </a:defRPr>
            </a:lvl9pPr>
          </a:lstStyle>
          <a:p>
            <a:pPr eaLnBrk="1" hangingPunct="1">
              <a:defRPr/>
            </a:pPr>
            <a:r>
              <a:rPr lang="en-US" sz="1200">
                <a:solidFill>
                  <a:prstClr val="black"/>
                </a:solidFill>
              </a:rPr>
              <a:t>The Resilient Educator: Trainer’s Notes</a:t>
            </a:r>
          </a:p>
        </p:txBody>
      </p:sp>
      <p:sp>
        <p:nvSpPr>
          <p:cNvPr id="19459"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5152" eaLnBrk="0" hangingPunct="0">
              <a:defRPr sz="2500">
                <a:solidFill>
                  <a:schemeClr val="tx1"/>
                </a:solidFill>
                <a:latin typeface="Arial" pitchFamily="34" charset="0"/>
                <a:cs typeface="Arial" pitchFamily="34" charset="0"/>
              </a:defRPr>
            </a:lvl1pPr>
            <a:lvl2pPr marL="40855953" indent="-40363506" defTabSz="995152" eaLnBrk="0" hangingPunct="0">
              <a:defRPr sz="2500">
                <a:solidFill>
                  <a:schemeClr val="tx1"/>
                </a:solidFill>
                <a:latin typeface="Arial" pitchFamily="34" charset="0"/>
                <a:cs typeface="Arial" pitchFamily="34" charset="0"/>
              </a:defRPr>
            </a:lvl2pPr>
            <a:lvl3pPr eaLnBrk="0" hangingPunct="0">
              <a:defRPr sz="2500">
                <a:solidFill>
                  <a:schemeClr val="tx1"/>
                </a:solidFill>
                <a:latin typeface="Arial" pitchFamily="34" charset="0"/>
                <a:cs typeface="Arial" pitchFamily="34" charset="0"/>
              </a:defRPr>
            </a:lvl3pPr>
            <a:lvl4pPr eaLnBrk="0" hangingPunct="0">
              <a:defRPr sz="2500">
                <a:solidFill>
                  <a:schemeClr val="tx1"/>
                </a:solidFill>
                <a:latin typeface="Arial" pitchFamily="34" charset="0"/>
                <a:cs typeface="Arial" pitchFamily="34" charset="0"/>
              </a:defRPr>
            </a:lvl4pPr>
            <a:lvl5pPr eaLnBrk="0" hangingPunct="0">
              <a:defRPr sz="2500">
                <a:solidFill>
                  <a:schemeClr val="tx1"/>
                </a:solidFill>
                <a:latin typeface="Arial" pitchFamily="34" charset="0"/>
                <a:cs typeface="Arial" pitchFamily="34" charset="0"/>
              </a:defRPr>
            </a:lvl5pPr>
            <a:lvl6pPr marL="492447" eaLnBrk="0" fontAlgn="base" hangingPunct="0">
              <a:spcBef>
                <a:spcPct val="0"/>
              </a:spcBef>
              <a:spcAft>
                <a:spcPct val="0"/>
              </a:spcAft>
              <a:defRPr sz="2500">
                <a:solidFill>
                  <a:schemeClr val="tx1"/>
                </a:solidFill>
                <a:latin typeface="Arial" pitchFamily="34" charset="0"/>
                <a:cs typeface="Arial" pitchFamily="34" charset="0"/>
              </a:defRPr>
            </a:lvl6pPr>
            <a:lvl7pPr marL="984893" eaLnBrk="0" fontAlgn="base" hangingPunct="0">
              <a:spcBef>
                <a:spcPct val="0"/>
              </a:spcBef>
              <a:spcAft>
                <a:spcPct val="0"/>
              </a:spcAft>
              <a:defRPr sz="2500">
                <a:solidFill>
                  <a:schemeClr val="tx1"/>
                </a:solidFill>
                <a:latin typeface="Arial" pitchFamily="34" charset="0"/>
                <a:cs typeface="Arial" pitchFamily="34" charset="0"/>
              </a:defRPr>
            </a:lvl7pPr>
            <a:lvl8pPr marL="1477339" eaLnBrk="0" fontAlgn="base" hangingPunct="0">
              <a:spcBef>
                <a:spcPct val="0"/>
              </a:spcBef>
              <a:spcAft>
                <a:spcPct val="0"/>
              </a:spcAft>
              <a:defRPr sz="2500">
                <a:solidFill>
                  <a:schemeClr val="tx1"/>
                </a:solidFill>
                <a:latin typeface="Arial" pitchFamily="34" charset="0"/>
                <a:cs typeface="Arial" pitchFamily="34" charset="0"/>
              </a:defRPr>
            </a:lvl8pPr>
            <a:lvl9pPr marL="1969785" eaLnBrk="0" fontAlgn="base" hangingPunct="0">
              <a:spcBef>
                <a:spcPct val="0"/>
              </a:spcBef>
              <a:spcAft>
                <a:spcPct val="0"/>
              </a:spcAft>
              <a:defRPr sz="2500">
                <a:solidFill>
                  <a:schemeClr val="tx1"/>
                </a:solidFill>
                <a:latin typeface="Arial" pitchFamily="34" charset="0"/>
                <a:cs typeface="Arial" pitchFamily="34" charset="0"/>
              </a:defRPr>
            </a:lvl9pPr>
          </a:lstStyle>
          <a:p>
            <a:pPr eaLnBrk="1" hangingPunct="1">
              <a:defRPr/>
            </a:pPr>
            <a:r>
              <a:rPr lang="en-US" sz="1100">
                <a:solidFill>
                  <a:prstClr val="black"/>
                </a:solidFill>
              </a:rPr>
              <a:t>© 2004 Institute of HeartMath</a:t>
            </a:r>
          </a:p>
        </p:txBody>
      </p:sp>
      <p:sp>
        <p:nvSpPr>
          <p:cNvPr id="1946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5152" eaLnBrk="0" hangingPunct="0">
              <a:defRPr sz="2500">
                <a:solidFill>
                  <a:schemeClr val="tx1"/>
                </a:solidFill>
                <a:latin typeface="Arial" pitchFamily="34" charset="0"/>
                <a:cs typeface="Arial" pitchFamily="34" charset="0"/>
              </a:defRPr>
            </a:lvl1pPr>
            <a:lvl2pPr marL="40855953" indent="-40363506" defTabSz="995152" eaLnBrk="0" hangingPunct="0">
              <a:defRPr sz="2500">
                <a:solidFill>
                  <a:schemeClr val="tx1"/>
                </a:solidFill>
                <a:latin typeface="Arial" pitchFamily="34" charset="0"/>
                <a:cs typeface="Arial" pitchFamily="34" charset="0"/>
              </a:defRPr>
            </a:lvl2pPr>
            <a:lvl3pPr eaLnBrk="0" hangingPunct="0">
              <a:defRPr sz="2500">
                <a:solidFill>
                  <a:schemeClr val="tx1"/>
                </a:solidFill>
                <a:latin typeface="Arial" pitchFamily="34" charset="0"/>
                <a:cs typeface="Arial" pitchFamily="34" charset="0"/>
              </a:defRPr>
            </a:lvl3pPr>
            <a:lvl4pPr eaLnBrk="0" hangingPunct="0">
              <a:defRPr sz="2500">
                <a:solidFill>
                  <a:schemeClr val="tx1"/>
                </a:solidFill>
                <a:latin typeface="Arial" pitchFamily="34" charset="0"/>
                <a:cs typeface="Arial" pitchFamily="34" charset="0"/>
              </a:defRPr>
            </a:lvl4pPr>
            <a:lvl5pPr eaLnBrk="0" hangingPunct="0">
              <a:defRPr sz="2500">
                <a:solidFill>
                  <a:schemeClr val="tx1"/>
                </a:solidFill>
                <a:latin typeface="Arial" pitchFamily="34" charset="0"/>
                <a:cs typeface="Arial" pitchFamily="34" charset="0"/>
              </a:defRPr>
            </a:lvl5pPr>
            <a:lvl6pPr marL="492447" eaLnBrk="0" fontAlgn="base" hangingPunct="0">
              <a:spcBef>
                <a:spcPct val="0"/>
              </a:spcBef>
              <a:spcAft>
                <a:spcPct val="0"/>
              </a:spcAft>
              <a:defRPr sz="2500">
                <a:solidFill>
                  <a:schemeClr val="tx1"/>
                </a:solidFill>
                <a:latin typeface="Arial" pitchFamily="34" charset="0"/>
                <a:cs typeface="Arial" pitchFamily="34" charset="0"/>
              </a:defRPr>
            </a:lvl6pPr>
            <a:lvl7pPr marL="984893" eaLnBrk="0" fontAlgn="base" hangingPunct="0">
              <a:spcBef>
                <a:spcPct val="0"/>
              </a:spcBef>
              <a:spcAft>
                <a:spcPct val="0"/>
              </a:spcAft>
              <a:defRPr sz="2500">
                <a:solidFill>
                  <a:schemeClr val="tx1"/>
                </a:solidFill>
                <a:latin typeface="Arial" pitchFamily="34" charset="0"/>
                <a:cs typeface="Arial" pitchFamily="34" charset="0"/>
              </a:defRPr>
            </a:lvl7pPr>
            <a:lvl8pPr marL="1477339" eaLnBrk="0" fontAlgn="base" hangingPunct="0">
              <a:spcBef>
                <a:spcPct val="0"/>
              </a:spcBef>
              <a:spcAft>
                <a:spcPct val="0"/>
              </a:spcAft>
              <a:defRPr sz="2500">
                <a:solidFill>
                  <a:schemeClr val="tx1"/>
                </a:solidFill>
                <a:latin typeface="Arial" pitchFamily="34" charset="0"/>
                <a:cs typeface="Arial" pitchFamily="34" charset="0"/>
              </a:defRPr>
            </a:lvl8pPr>
            <a:lvl9pPr marL="1969785" eaLnBrk="0" fontAlgn="base" hangingPunct="0">
              <a:spcBef>
                <a:spcPct val="0"/>
              </a:spcBef>
              <a:spcAft>
                <a:spcPct val="0"/>
              </a:spcAft>
              <a:defRPr sz="2500">
                <a:solidFill>
                  <a:schemeClr val="tx1"/>
                </a:solidFill>
                <a:latin typeface="Arial" pitchFamily="34" charset="0"/>
                <a:cs typeface="Arial" pitchFamily="34" charset="0"/>
              </a:defRPr>
            </a:lvl9pPr>
          </a:lstStyle>
          <a:p>
            <a:pPr eaLnBrk="1" hangingPunct="1">
              <a:defRPr/>
            </a:pPr>
            <a:fld id="{6EE913C1-5CD0-46F0-B55F-62EB15B6F29D}" type="slidenum">
              <a:rPr lang="en-US" sz="1100">
                <a:solidFill>
                  <a:prstClr val="black"/>
                </a:solidFill>
              </a:rPr>
              <a:pPr eaLnBrk="1" hangingPunct="1">
                <a:defRPr/>
              </a:pPr>
              <a:t>17</a:t>
            </a:fld>
            <a:endParaRPr lang="en-US" sz="1100">
              <a:solidFill>
                <a:prstClr val="black"/>
              </a:solidFill>
            </a:endParaRPr>
          </a:p>
        </p:txBody>
      </p:sp>
      <p:sp>
        <p:nvSpPr>
          <p:cNvPr id="19461" name="Rectangle 2"/>
          <p:cNvSpPr>
            <a:spLocks noGrp="1" noRot="1" noChangeAspect="1" noChangeArrowheads="1" noTextEdit="1"/>
          </p:cNvSpPr>
          <p:nvPr>
            <p:ph type="sldImg"/>
          </p:nvPr>
        </p:nvSpPr>
        <p:spPr>
          <a:xfrm>
            <a:off x="1300163" y="731838"/>
            <a:ext cx="4878387" cy="3659187"/>
          </a:xfrm>
          <a:ln/>
        </p:spPr>
      </p:sp>
      <p:sp>
        <p:nvSpPr>
          <p:cNvPr id="19462" name="Rectangle 3"/>
          <p:cNvSpPr>
            <a:spLocks noGrp="1" noChangeArrowheads="1"/>
          </p:cNvSpPr>
          <p:nvPr>
            <p:ph type="body" idx="1"/>
          </p:nvPr>
        </p:nvSpPr>
        <p:spPr>
          <a:xfrm>
            <a:off x="747776" y="4637247"/>
            <a:ext cx="5982208" cy="43922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dirty="0">
                <a:latin typeface="Arial" charset="0"/>
                <a:cs typeface="Arial" charset="0"/>
              </a:rPr>
              <a:t>SAY:</a:t>
            </a:r>
          </a:p>
          <a:p>
            <a:pPr marL="174708" indent="-174708">
              <a:spcBef>
                <a:spcPct val="0"/>
              </a:spcBef>
              <a:buFont typeface="Arial" panose="020B0604020202020204" pitchFamily="34" charset="0"/>
              <a:buChar char="•"/>
            </a:pPr>
            <a:r>
              <a:rPr lang="en-US" altLang="en-US" dirty="0">
                <a:latin typeface="Arial" charset="0"/>
                <a:cs typeface="Arial" charset="0"/>
              </a:rPr>
              <a:t>No one panic, this is just a quick overview. New for some, but a review for others. This is an opportunity to understand what is happening inside us</a:t>
            </a:r>
          </a:p>
          <a:p>
            <a:pPr marL="174708" indent="-174708">
              <a:spcBef>
                <a:spcPct val="0"/>
              </a:spcBef>
              <a:buFont typeface="Arial" panose="020B0604020202020204" pitchFamily="34" charset="0"/>
              <a:buChar char="•"/>
            </a:pPr>
            <a:r>
              <a:rPr lang="en-US" altLang="en-US" dirty="0">
                <a:latin typeface="Arial" charset="0"/>
                <a:cs typeface="Arial" charset="0"/>
              </a:rPr>
              <a:t>Autonomic nervous system = Automatic nervous system (ANS)</a:t>
            </a:r>
          </a:p>
          <a:p>
            <a:pPr marL="174708" indent="-174708">
              <a:spcBef>
                <a:spcPct val="0"/>
              </a:spcBef>
              <a:buFont typeface="Arial" panose="020B0604020202020204" pitchFamily="34" charset="0"/>
              <a:buChar char="•"/>
            </a:pPr>
            <a:r>
              <a:rPr lang="en-US" altLang="en-US" dirty="0">
                <a:latin typeface="Arial" charset="0"/>
                <a:cs typeface="Arial" charset="0"/>
              </a:rPr>
              <a:t>This system regulates over 90% of our body’s internal functions. The things that we don’t have to think about; breathing, digestion, immune response, temperature regulation, just to name a few.</a:t>
            </a:r>
          </a:p>
          <a:p>
            <a:pPr marL="174708" indent="-174708">
              <a:spcBef>
                <a:spcPct val="0"/>
              </a:spcBef>
              <a:buFont typeface="Arial" panose="020B0604020202020204" pitchFamily="34" charset="0"/>
              <a:buChar char="•"/>
            </a:pPr>
            <a:r>
              <a:rPr lang="en-US" altLang="en-US" dirty="0">
                <a:latin typeface="Arial" charset="0"/>
                <a:cs typeface="Arial" charset="0"/>
              </a:rPr>
              <a:t>The call-out on this slide is that the ANS has 2 branches</a:t>
            </a:r>
          </a:p>
          <a:p>
            <a:pPr marL="174708" indent="-174708">
              <a:spcBef>
                <a:spcPct val="0"/>
              </a:spcBef>
              <a:buFont typeface="Arial" panose="020B0604020202020204" pitchFamily="34" charset="0"/>
              <a:buChar char="•"/>
            </a:pPr>
            <a:r>
              <a:rPr lang="en-US" altLang="en-US" dirty="0">
                <a:latin typeface="Arial" charset="0"/>
                <a:cs typeface="Arial" charset="0"/>
              </a:rPr>
              <a:t>#1 Sympathetic NS = has the ability to speed-up our HR. This is where our ability to ramp up, going into fight/ flight or freeze comes from. You could also think of this branch as a gas pedal able to speedup our systems to jump into action</a:t>
            </a:r>
          </a:p>
          <a:p>
            <a:pPr marL="174708" indent="-174708">
              <a:spcBef>
                <a:spcPct val="0"/>
              </a:spcBef>
              <a:buFont typeface="Arial" panose="020B0604020202020204" pitchFamily="34" charset="0"/>
              <a:buChar char="•"/>
            </a:pPr>
            <a:r>
              <a:rPr lang="en-US" altLang="en-US" dirty="0">
                <a:latin typeface="Arial" charset="0"/>
                <a:cs typeface="Arial" charset="0"/>
              </a:rPr>
              <a:t>#2 the other side is the parasympathetic NS- this branch can be thought of as the brakes of the system, allowing for rest/ digest/ renewal</a:t>
            </a:r>
          </a:p>
          <a:p>
            <a:pPr>
              <a:spcBef>
                <a:spcPct val="0"/>
              </a:spcBef>
            </a:pPr>
            <a:r>
              <a:rPr lang="en-US" altLang="en-US" b="1" dirty="0">
                <a:latin typeface="Arial" charset="0"/>
                <a:cs typeface="Arial" charset="0"/>
              </a:rPr>
              <a:t>ASK:</a:t>
            </a:r>
          </a:p>
          <a:p>
            <a:pPr marL="174708" indent="-174708">
              <a:spcBef>
                <a:spcPct val="0"/>
              </a:spcBef>
              <a:buFont typeface="Arial" panose="020B0604020202020204" pitchFamily="34" charset="0"/>
              <a:buChar char="•"/>
            </a:pPr>
            <a:r>
              <a:rPr lang="en-US" altLang="en-US" dirty="0">
                <a:latin typeface="Arial" charset="0"/>
                <a:cs typeface="Arial" charset="0"/>
              </a:rPr>
              <a:t>Are you wondering why I’m talking about this?</a:t>
            </a:r>
          </a:p>
          <a:p>
            <a:pPr>
              <a:spcBef>
                <a:spcPct val="0"/>
              </a:spcBef>
            </a:pPr>
            <a:r>
              <a:rPr lang="en-US" altLang="en-US" b="1" dirty="0">
                <a:latin typeface="Arial" charset="0"/>
                <a:cs typeface="Arial" charset="0"/>
              </a:rPr>
              <a:t>SAY:</a:t>
            </a:r>
          </a:p>
          <a:p>
            <a:pPr marL="174708" indent="-174708">
              <a:spcBef>
                <a:spcPct val="0"/>
              </a:spcBef>
              <a:buFont typeface="Arial" panose="020B0604020202020204" pitchFamily="34" charset="0"/>
              <a:buChar char="•"/>
            </a:pPr>
            <a:r>
              <a:rPr lang="en-US" altLang="en-US" dirty="0">
                <a:latin typeface="Arial" charset="0"/>
                <a:cs typeface="Arial" charset="0"/>
              </a:rPr>
              <a:t>Because it turns out that both branches are connected to the heart</a:t>
            </a:r>
          </a:p>
          <a:p>
            <a:pPr marL="174708" indent="-174708">
              <a:spcBef>
                <a:spcPct val="0"/>
              </a:spcBef>
              <a:buFont typeface="Arial" panose="020B0604020202020204" pitchFamily="34" charset="0"/>
              <a:buChar char="•"/>
            </a:pPr>
            <a:r>
              <a:rPr lang="en-US" altLang="en-US" dirty="0">
                <a:latin typeface="Arial" charset="0"/>
                <a:cs typeface="Arial" charset="0"/>
              </a:rPr>
              <a:t>Any changes with either branch will affect the HR, beat to beat</a:t>
            </a:r>
          </a:p>
          <a:p>
            <a:pPr marL="174708" indent="-174708">
              <a:spcBef>
                <a:spcPct val="0"/>
              </a:spcBef>
              <a:buFont typeface="Arial" panose="020B0604020202020204" pitchFamily="34" charset="0"/>
              <a:buChar char="•"/>
            </a:pPr>
            <a:r>
              <a:rPr lang="en-US" altLang="en-US" dirty="0">
                <a:latin typeface="Arial" charset="0"/>
                <a:cs typeface="Arial" charset="0"/>
              </a:rPr>
              <a:t>Now that we understand the connection between the ANS and our heart, lets look at how it impacts mental </a:t>
            </a:r>
            <a:r>
              <a:rPr lang="en-US" altLang="en-US" dirty="0" err="1">
                <a:latin typeface="Arial" charset="0"/>
                <a:cs typeface="Arial" charset="0"/>
              </a:rPr>
              <a:t>fxn</a:t>
            </a:r>
            <a:endParaRPr lang="en-US" altLang="en-US" dirty="0">
              <a:latin typeface="Arial" charset="0"/>
              <a:cs typeface="Arial" charset="0"/>
            </a:endParaRPr>
          </a:p>
        </p:txBody>
      </p:sp>
    </p:spTree>
    <p:extLst>
      <p:ext uri="{BB962C8B-B14F-4D97-AF65-F5344CB8AC3E}">
        <p14:creationId xmlns:p14="http://schemas.microsoft.com/office/powerpoint/2010/main" val="13680740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xfrm>
            <a:off x="765175" y="650875"/>
            <a:ext cx="1952625" cy="14652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xfrm>
            <a:off x="751347" y="2401571"/>
            <a:ext cx="5981559" cy="658979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74">
              <a:spcBef>
                <a:spcPct val="0"/>
              </a:spcBef>
              <a:defRPr/>
            </a:pPr>
            <a:r>
              <a:rPr lang="en-US" b="1" dirty="0"/>
              <a:t>ASK: (poll question)</a:t>
            </a:r>
          </a:p>
          <a:p>
            <a:pPr marL="174708" indent="-174708" defTabSz="931774">
              <a:spcBef>
                <a:spcPct val="0"/>
              </a:spcBef>
              <a:buFont typeface="Arial" panose="020B0604020202020204" pitchFamily="34" charset="0"/>
              <a:buChar char="•"/>
              <a:defRPr/>
            </a:pPr>
            <a:r>
              <a:rPr lang="en-US" dirty="0"/>
              <a:t>How many neuron cells does the heart contain? (a) 40 (b) none (c) 40,000 (d) 400</a:t>
            </a:r>
          </a:p>
          <a:p>
            <a:pPr defTabSz="931774">
              <a:spcBef>
                <a:spcPct val="0"/>
              </a:spcBef>
              <a:defRPr/>
            </a:pPr>
            <a:endParaRPr lang="en-US" dirty="0"/>
          </a:p>
          <a:p>
            <a:pPr defTabSz="931774">
              <a:spcBef>
                <a:spcPct val="0"/>
              </a:spcBef>
              <a:defRPr/>
            </a:pPr>
            <a:r>
              <a:rPr lang="en-US" b="1" dirty="0"/>
              <a:t>SAY:</a:t>
            </a:r>
          </a:p>
          <a:p>
            <a:pPr marL="174708" indent="-174708" defTabSz="931774">
              <a:spcBef>
                <a:spcPct val="0"/>
              </a:spcBef>
              <a:buFont typeface="Arial" panose="020B0604020202020204" pitchFamily="34" charset="0"/>
              <a:buChar char="•"/>
              <a:defRPr/>
            </a:pPr>
            <a:r>
              <a:rPr lang="en-US" dirty="0"/>
              <a:t>40,000 neuron cells make-up the hearts own complex nervous system, known as the heart-brain</a:t>
            </a:r>
          </a:p>
          <a:p>
            <a:pPr marL="174708" indent="-174708" defTabSz="931774">
              <a:spcBef>
                <a:spcPct val="0"/>
              </a:spcBef>
              <a:buFont typeface="Arial" panose="020B0604020202020204" pitchFamily="34" charset="0"/>
              <a:buChar char="•"/>
              <a:defRPr/>
            </a:pPr>
            <a:r>
              <a:rPr lang="en-US" altLang="ja-JP" dirty="0">
                <a:solidFill>
                  <a:srgbClr val="404040"/>
                </a:solidFill>
                <a:latin typeface="Calibri" charset="0"/>
                <a:ea typeface="+mn-ea"/>
              </a:rPr>
              <a:t>When we are centered and in sync, we create a more coherent field environment and are less affected by others’ incoherence. </a:t>
            </a:r>
          </a:p>
          <a:p>
            <a:pPr marL="174708" indent="-174708" defTabSz="931774">
              <a:spcBef>
                <a:spcPct val="0"/>
              </a:spcBef>
              <a:buFont typeface="Arial" panose="020B0604020202020204" pitchFamily="34" charset="0"/>
              <a:buChar char="•"/>
              <a:defRPr/>
            </a:pPr>
            <a:endParaRPr lang="en-US" altLang="ja-JP" dirty="0">
              <a:solidFill>
                <a:srgbClr val="404040"/>
              </a:solidFill>
              <a:latin typeface="Calibri" charset="0"/>
              <a:ea typeface="+mn-ea"/>
            </a:endParaRPr>
          </a:p>
          <a:p>
            <a:pPr defTabSz="931774">
              <a:spcBef>
                <a:spcPct val="0"/>
              </a:spcBef>
              <a:defRPr/>
            </a:pPr>
            <a:r>
              <a:rPr lang="en-US" altLang="ja-JP" b="1" dirty="0">
                <a:solidFill>
                  <a:srgbClr val="404040"/>
                </a:solidFill>
                <a:latin typeface="Calibri" charset="0"/>
                <a:ea typeface="+mn-ea"/>
              </a:rPr>
              <a:t>ASK:</a:t>
            </a:r>
          </a:p>
          <a:p>
            <a:pPr marL="174708" indent="-174708" defTabSz="931774">
              <a:spcBef>
                <a:spcPct val="0"/>
              </a:spcBef>
              <a:buFont typeface="Arial" panose="020B0604020202020204" pitchFamily="34" charset="0"/>
              <a:buChar char="•"/>
              <a:defRPr/>
            </a:pPr>
            <a:r>
              <a:rPr lang="en-US" dirty="0"/>
              <a:t>Have you ever had your brain say one thing while your heart or gut gave a different direction? These mixed emotions don’t feel good and happen when we are out of sync</a:t>
            </a:r>
            <a:endParaRPr lang="en-US" altLang="ja-JP" dirty="0">
              <a:solidFill>
                <a:srgbClr val="404040"/>
              </a:solidFill>
              <a:latin typeface="Calibri" charset="0"/>
              <a:ea typeface="+mn-ea"/>
            </a:endParaRPr>
          </a:p>
          <a:p>
            <a:pPr eaLnBrk="1" hangingPunct="1">
              <a:spcBef>
                <a:spcPct val="0"/>
              </a:spcBef>
            </a:pPr>
            <a:endParaRPr altLang="en-US" dirty="0">
              <a:ea typeface="ＭＳ Ｐゴシック" panose="020B0600070205080204" pitchFamily="34" charset="-128"/>
            </a:endParaRPr>
          </a:p>
        </p:txBody>
      </p:sp>
    </p:spTree>
    <p:extLst>
      <p:ext uri="{BB962C8B-B14F-4D97-AF65-F5344CB8AC3E}">
        <p14:creationId xmlns:p14="http://schemas.microsoft.com/office/powerpoint/2010/main" val="42552239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SAY:</a:t>
            </a:r>
          </a:p>
          <a:p>
            <a:pPr marL="174708" indent="-174708">
              <a:buFont typeface="Arial" panose="020B0604020202020204" pitchFamily="34" charset="0"/>
              <a:buChar char="•"/>
            </a:pPr>
            <a:r>
              <a:rPr lang="en-US" b="0"/>
              <a:t>Our HR is the # of times our heat beats in 1 minute</a:t>
            </a:r>
            <a:endParaRPr lang="en-US" b="0">
              <a:cs typeface="Calibri"/>
            </a:endParaRPr>
          </a:p>
          <a:p>
            <a:pPr marL="174708" indent="-174708">
              <a:buFont typeface="Arial" panose="020B0604020202020204" pitchFamily="34" charset="0"/>
              <a:buChar char="•"/>
            </a:pPr>
            <a:r>
              <a:rPr lang="en-US"/>
              <a:t>It</a:t>
            </a:r>
            <a:r>
              <a:rPr lang="en-US" b="0"/>
              <a:t> use to be thought that the heartbeat at a steady rhythm, but we know now that in healthy, resilient people the amount of time between each beat varies</a:t>
            </a:r>
            <a:endParaRPr lang="en-US" b="0">
              <a:cs typeface="Calibri"/>
            </a:endParaRPr>
          </a:p>
          <a:p>
            <a:pPr marL="174708" indent="-174708">
              <a:buFont typeface="Arial" panose="020B0604020202020204" pitchFamily="34" charset="0"/>
              <a:buChar char="•"/>
            </a:pPr>
            <a:r>
              <a:rPr lang="en-US" b="0" strike="noStrike"/>
              <a:t>As a nurse, I have spent countless hours looking at and deciphering types of heartbeats, but never considered the space in-between</a:t>
            </a:r>
            <a:endParaRPr lang="en-US" b="0" strike="noStrike">
              <a:cs typeface="Calibri"/>
            </a:endParaRPr>
          </a:p>
          <a:p>
            <a:pPr marL="174708" indent="-174708">
              <a:buFont typeface="Arial" panose="020B0604020202020204" pitchFamily="34" charset="0"/>
              <a:buChar char="•"/>
            </a:pPr>
            <a:r>
              <a:rPr lang="en-US" b="0"/>
              <a:t>TO ID the HRV, we simply need to look to the space between the beats also known as the interval</a:t>
            </a:r>
            <a:endParaRPr lang="en-US" b="0">
              <a:cs typeface="Calibri"/>
            </a:endParaRPr>
          </a:p>
        </p:txBody>
      </p:sp>
      <p:sp>
        <p:nvSpPr>
          <p:cNvPr id="4" name="Slide Number Placeholder 3"/>
          <p:cNvSpPr>
            <a:spLocks noGrp="1"/>
          </p:cNvSpPr>
          <p:nvPr>
            <p:ph type="sldNum" sz="quarter" idx="5"/>
          </p:nvPr>
        </p:nvSpPr>
        <p:spPr/>
        <p:txBody>
          <a:bodyPr/>
          <a:lstStyle/>
          <a:p>
            <a:pPr>
              <a:defRPr/>
            </a:pPr>
            <a:fld id="{559E7339-B022-2D47-B724-60EFB373DDEC}" type="slidenum">
              <a:rPr lang="en-US" smtClean="0"/>
              <a:pPr>
                <a:defRPr/>
              </a:pPr>
              <a:t>19</a:t>
            </a:fld>
            <a:endParaRPr lang="en-US"/>
          </a:p>
        </p:txBody>
      </p:sp>
    </p:spTree>
    <p:extLst>
      <p:ext uri="{BB962C8B-B14F-4D97-AF65-F5344CB8AC3E}">
        <p14:creationId xmlns:p14="http://schemas.microsoft.com/office/powerpoint/2010/main" val="2127180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SAY:</a:t>
            </a:r>
          </a:p>
          <a:p>
            <a:pPr marL="174708" indent="-174708">
              <a:buFont typeface="Arial"/>
              <a:buChar char="•"/>
            </a:pPr>
            <a:r>
              <a:rPr lang="en-US" dirty="0">
                <a:cs typeface="Calibri"/>
              </a:rPr>
              <a:t>This is what you can expect to get out of today</a:t>
            </a:r>
          </a:p>
          <a:p>
            <a:pPr marL="174708" indent="-174708">
              <a:buFont typeface="Arial"/>
              <a:buChar char="•"/>
            </a:pPr>
            <a:r>
              <a:rPr lang="en-US" dirty="0">
                <a:cs typeface="Calibri"/>
              </a:rPr>
              <a:t>We will be presenting a portion of </a:t>
            </a:r>
            <a:r>
              <a:rPr lang="en-US" dirty="0" err="1">
                <a:cs typeface="Calibri"/>
              </a:rPr>
              <a:t>HeartMath’s</a:t>
            </a:r>
            <a:r>
              <a:rPr lang="en-US" dirty="0">
                <a:cs typeface="Calibri"/>
              </a:rPr>
              <a:t> resilience advantage</a:t>
            </a:r>
          </a:p>
        </p:txBody>
      </p:sp>
      <p:sp>
        <p:nvSpPr>
          <p:cNvPr id="4" name="Slide Number Placeholder 3"/>
          <p:cNvSpPr>
            <a:spLocks noGrp="1"/>
          </p:cNvSpPr>
          <p:nvPr>
            <p:ph type="sldNum" sz="quarter" idx="5"/>
          </p:nvPr>
        </p:nvSpPr>
        <p:spPr/>
        <p:txBody>
          <a:bodyPr/>
          <a:lstStyle/>
          <a:p>
            <a:pPr>
              <a:defRPr/>
            </a:pPr>
            <a:fld id="{559E7339-B022-2D47-B724-60EFB373DDEC}" type="slidenum">
              <a:rPr lang="en-US"/>
              <a:pPr>
                <a:defRPr/>
              </a:pPr>
              <a:t>2</a:t>
            </a:fld>
            <a:endParaRPr lang="en-US"/>
          </a:p>
        </p:txBody>
      </p:sp>
    </p:spTree>
    <p:extLst>
      <p:ext uri="{BB962C8B-B14F-4D97-AF65-F5344CB8AC3E}">
        <p14:creationId xmlns:p14="http://schemas.microsoft.com/office/powerpoint/2010/main" val="15554565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SAY:</a:t>
            </a:r>
          </a:p>
          <a:p>
            <a:pPr marL="174708" indent="-174708">
              <a:buFont typeface="Arial" panose="020B0604020202020204" pitchFamily="34" charset="0"/>
              <a:buChar char="•"/>
            </a:pPr>
            <a:r>
              <a:rPr lang="en-US" b="0"/>
              <a:t>Let’s bring our attention to the redline- this is a longer version of the ECG tracing we just looked at</a:t>
            </a:r>
          </a:p>
          <a:p>
            <a:pPr marL="174708" indent="-174708">
              <a:buFont typeface="Arial" panose="020B0604020202020204" pitchFamily="34" charset="0"/>
              <a:buChar char="•"/>
            </a:pPr>
            <a:r>
              <a:rPr lang="en-US" b="0"/>
              <a:t>The blue line is the same data, just recorded in a different way. Each blue dot is the HR recorded in beats per min</a:t>
            </a:r>
          </a:p>
          <a:p>
            <a:pPr marL="174708" indent="-174708">
              <a:buFont typeface="Arial" panose="020B0604020202020204" pitchFamily="34" charset="0"/>
              <a:buChar char="•"/>
            </a:pPr>
            <a:r>
              <a:rPr lang="en-US" b="0"/>
              <a:t>Connecting these dots forms a heart rhythm pattern</a:t>
            </a:r>
          </a:p>
          <a:p>
            <a:pPr marL="640594" lvl="1" indent="-174708">
              <a:buFont typeface="Arial" panose="020B0604020202020204" pitchFamily="34" charset="0"/>
              <a:buChar char="•"/>
            </a:pPr>
            <a:r>
              <a:rPr lang="en-US" b="0"/>
              <a:t>Upslope= increased HR</a:t>
            </a:r>
          </a:p>
          <a:p>
            <a:pPr marL="640594" lvl="1" indent="-174708">
              <a:buFont typeface="Arial" panose="020B0604020202020204" pitchFamily="34" charset="0"/>
              <a:buChar char="•"/>
            </a:pPr>
            <a:r>
              <a:rPr lang="en-US" b="0"/>
              <a:t>Downslope= decrease in HR</a:t>
            </a:r>
          </a:p>
          <a:p>
            <a:pPr marL="640594" lvl="1" indent="-174708">
              <a:buFont typeface="Arial" panose="020B0604020202020204" pitchFamily="34" charset="0"/>
              <a:buChar char="•"/>
            </a:pPr>
            <a:endParaRPr lang="en-US" b="0"/>
          </a:p>
          <a:p>
            <a:pPr marL="174708" indent="-174708">
              <a:buFont typeface="Arial" panose="020B0604020202020204" pitchFamily="34" charset="0"/>
              <a:buChar char="•"/>
            </a:pPr>
            <a:r>
              <a:rPr lang="en-US" b="0"/>
              <a:t>Now let’s consider how emotional states impact this type of tracing</a:t>
            </a:r>
          </a:p>
        </p:txBody>
      </p:sp>
      <p:sp>
        <p:nvSpPr>
          <p:cNvPr id="4" name="Slide Number Placeholder 3"/>
          <p:cNvSpPr>
            <a:spLocks noGrp="1"/>
          </p:cNvSpPr>
          <p:nvPr>
            <p:ph type="sldNum" sz="quarter" idx="5"/>
          </p:nvPr>
        </p:nvSpPr>
        <p:spPr/>
        <p:txBody>
          <a:bodyPr/>
          <a:lstStyle/>
          <a:p>
            <a:pPr>
              <a:defRPr/>
            </a:pPr>
            <a:fld id="{559E7339-B022-2D47-B724-60EFB373DDEC}" type="slidenum">
              <a:rPr lang="en-US" smtClean="0"/>
              <a:pPr>
                <a:defRPr/>
              </a:pPr>
              <a:t>20</a:t>
            </a:fld>
            <a:endParaRPr lang="en-US"/>
          </a:p>
        </p:txBody>
      </p:sp>
    </p:spTree>
    <p:extLst>
      <p:ext uri="{BB962C8B-B14F-4D97-AF65-F5344CB8AC3E}">
        <p14:creationId xmlns:p14="http://schemas.microsoft.com/office/powerpoint/2010/main" val="2470193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SAY:</a:t>
            </a:r>
          </a:p>
          <a:p>
            <a:pPr marL="174708" indent="-174708">
              <a:buFont typeface="Arial" panose="020B0604020202020204" pitchFamily="34" charset="0"/>
              <a:buChar char="•"/>
            </a:pPr>
            <a:r>
              <a:rPr lang="en-US" b="0"/>
              <a:t>Here are 2 illustrations of how different emotional states impact the heart rhythm</a:t>
            </a:r>
          </a:p>
          <a:p>
            <a:pPr marL="174708" indent="-174708">
              <a:buFont typeface="Arial" panose="020B0604020202020204" pitchFamily="34" charset="0"/>
              <a:buChar char="•"/>
            </a:pPr>
            <a:r>
              <a:rPr lang="en-US" b="0"/>
              <a:t>Background: 1 person, participating in a study, asked to recall a time…</a:t>
            </a:r>
          </a:p>
          <a:p>
            <a:pPr marL="174708" indent="-174708">
              <a:buFont typeface="Arial" panose="020B0604020202020204" pitchFamily="34" charset="0"/>
              <a:buChar char="•"/>
            </a:pPr>
            <a:endParaRPr lang="en-US" b="0"/>
          </a:p>
          <a:p>
            <a:r>
              <a:rPr lang="en-US" b="1"/>
              <a:t>ASK:</a:t>
            </a:r>
          </a:p>
          <a:p>
            <a:pPr marL="174708" indent="-174708">
              <a:buFont typeface="Arial" panose="020B0604020202020204" pitchFamily="34" charset="0"/>
              <a:buChar char="•"/>
            </a:pPr>
            <a:r>
              <a:rPr lang="en-US" b="0"/>
              <a:t>Which example looks as if a person is trying to drive with one foot on the brake while the other is on the gas? (red/ blue)</a:t>
            </a:r>
          </a:p>
          <a:p>
            <a:pPr marL="174708" indent="-174708">
              <a:buFont typeface="Arial" panose="020B0604020202020204" pitchFamily="34" charset="0"/>
              <a:buChar char="•"/>
            </a:pPr>
            <a:endParaRPr lang="en-US" b="0"/>
          </a:p>
          <a:p>
            <a:r>
              <a:rPr lang="en-US" b="1"/>
              <a:t>SAY:</a:t>
            </a:r>
          </a:p>
          <a:p>
            <a:pPr marL="174708" indent="-174708">
              <a:buFont typeface="Arial" panose="020B0604020202020204" pitchFamily="34" charset="0"/>
              <a:buChar char="•"/>
            </a:pPr>
            <a:r>
              <a:rPr lang="en-US" b="0"/>
              <a:t>Depleting emotions such as frustration, impatience or anxiety are reflected in an irregular, chaotic HRV pattern. Activity between sympathetic &amp; parasympathetic are out of sync… AKA incoherent HR variability</a:t>
            </a:r>
          </a:p>
          <a:p>
            <a:pPr marL="174708" indent="-174708">
              <a:buFont typeface="Arial" panose="020B0604020202020204" pitchFamily="34" charset="0"/>
              <a:buChar char="•"/>
            </a:pPr>
            <a:endParaRPr lang="en-US" b="0"/>
          </a:p>
          <a:p>
            <a:r>
              <a:rPr lang="en-US" b="1"/>
              <a:t>ASK:</a:t>
            </a:r>
          </a:p>
          <a:p>
            <a:pPr marL="174708" indent="-174708">
              <a:buFont typeface="Arial" panose="020B0604020202020204" pitchFamily="34" charset="0"/>
              <a:buChar char="•"/>
            </a:pPr>
            <a:r>
              <a:rPr lang="en-US" b="0"/>
              <a:t>Why is driving a car with 1 foot on each pedal bad for the car?</a:t>
            </a:r>
          </a:p>
          <a:p>
            <a:pPr marL="640594" lvl="1" indent="-174708">
              <a:buFont typeface="Arial" panose="020B0604020202020204" pitchFamily="34" charset="0"/>
              <a:buChar char="•"/>
            </a:pPr>
            <a:r>
              <a:rPr lang="en-US" b="0"/>
              <a:t>Competing, increased wear-n-tear, impairs performance and increase energy drains.</a:t>
            </a:r>
          </a:p>
        </p:txBody>
      </p:sp>
      <p:sp>
        <p:nvSpPr>
          <p:cNvPr id="4" name="Slide Number Placeholder 3"/>
          <p:cNvSpPr>
            <a:spLocks noGrp="1"/>
          </p:cNvSpPr>
          <p:nvPr>
            <p:ph type="sldNum" sz="quarter" idx="5"/>
          </p:nvPr>
        </p:nvSpPr>
        <p:spPr/>
        <p:txBody>
          <a:bodyPr/>
          <a:lstStyle/>
          <a:p>
            <a:pPr>
              <a:defRPr/>
            </a:pPr>
            <a:fld id="{559E7339-B022-2D47-B724-60EFB373DDEC}" type="slidenum">
              <a:rPr lang="en-US" smtClean="0"/>
              <a:pPr>
                <a:defRPr/>
              </a:pPr>
              <a:t>21</a:t>
            </a:fld>
            <a:endParaRPr lang="en-US"/>
          </a:p>
        </p:txBody>
      </p:sp>
    </p:spTree>
    <p:extLst>
      <p:ext uri="{BB962C8B-B14F-4D97-AF65-F5344CB8AC3E}">
        <p14:creationId xmlns:p14="http://schemas.microsoft.com/office/powerpoint/2010/main" val="24736425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F6553C-EC7E-C745-A345-DCEDD19E9D2B}" type="slidenum">
              <a:rPr lang="en-US" smtClean="0"/>
              <a:t>22</a:t>
            </a:fld>
            <a:endParaRPr lang="en-US"/>
          </a:p>
        </p:txBody>
      </p:sp>
    </p:spTree>
    <p:extLst>
      <p:ext uri="{BB962C8B-B14F-4D97-AF65-F5344CB8AC3E}">
        <p14:creationId xmlns:p14="http://schemas.microsoft.com/office/powerpoint/2010/main" val="28034503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F6553C-EC7E-C745-A345-DCEDD19E9D2B}" type="slidenum">
              <a:rPr lang="en-US" smtClean="0"/>
              <a:t>23</a:t>
            </a:fld>
            <a:endParaRPr lang="en-US"/>
          </a:p>
        </p:txBody>
      </p:sp>
    </p:spTree>
    <p:extLst>
      <p:ext uri="{BB962C8B-B14F-4D97-AF65-F5344CB8AC3E}">
        <p14:creationId xmlns:p14="http://schemas.microsoft.com/office/powerpoint/2010/main" val="20632411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F6553C-EC7E-C745-A345-DCEDD19E9D2B}" type="slidenum">
              <a:rPr lang="en-US" smtClean="0"/>
              <a:t>24</a:t>
            </a:fld>
            <a:endParaRPr lang="en-US"/>
          </a:p>
        </p:txBody>
      </p:sp>
    </p:spTree>
    <p:extLst>
      <p:ext uri="{BB962C8B-B14F-4D97-AF65-F5344CB8AC3E}">
        <p14:creationId xmlns:p14="http://schemas.microsoft.com/office/powerpoint/2010/main" val="15774184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F6553C-EC7E-C745-A345-DCEDD19E9D2B}" type="slidenum">
              <a:rPr lang="en-US" smtClean="0"/>
              <a:t>25</a:t>
            </a:fld>
            <a:endParaRPr lang="en-US"/>
          </a:p>
        </p:txBody>
      </p:sp>
    </p:spTree>
    <p:extLst>
      <p:ext uri="{BB962C8B-B14F-4D97-AF65-F5344CB8AC3E}">
        <p14:creationId xmlns:p14="http://schemas.microsoft.com/office/powerpoint/2010/main" val="30474337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F6553C-EC7E-C745-A345-DCEDD19E9D2B}" type="slidenum">
              <a:rPr lang="en-US" smtClean="0"/>
              <a:t>26</a:t>
            </a:fld>
            <a:endParaRPr lang="en-US"/>
          </a:p>
        </p:txBody>
      </p:sp>
    </p:spTree>
    <p:extLst>
      <p:ext uri="{BB962C8B-B14F-4D97-AF65-F5344CB8AC3E}">
        <p14:creationId xmlns:p14="http://schemas.microsoft.com/office/powerpoint/2010/main" val="8505588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SAY:</a:t>
            </a:r>
          </a:p>
          <a:p>
            <a:pPr marL="174708" indent="-174708">
              <a:buFont typeface="Arial" panose="020B0604020202020204" pitchFamily="34" charset="0"/>
              <a:buChar char="•"/>
            </a:pPr>
            <a:r>
              <a:rPr lang="en-US"/>
              <a:t>How do we put these techniques into practice?  When and where do we insert them into our lives?</a:t>
            </a:r>
          </a:p>
          <a:p>
            <a:pPr marL="174708" indent="-174708">
              <a:buFont typeface="Arial" panose="020B0604020202020204" pitchFamily="34" charset="0"/>
              <a:buChar char="•"/>
            </a:pPr>
            <a:r>
              <a:rPr lang="en-US"/>
              <a:t>Prep, value of prep cannot be overstated.  We all probably do some sort of prep work already, work shifts/on the way to calls/for our patients.  Why not insert a technique into your prep routines?  </a:t>
            </a:r>
          </a:p>
          <a:p>
            <a:pPr marL="640594" lvl="1" indent="-174708">
              <a:buFont typeface="Arial" panose="020B0604020202020204" pitchFamily="34" charset="0"/>
              <a:buChar char="•"/>
            </a:pPr>
            <a:r>
              <a:rPr lang="en-US"/>
              <a:t>On the way to work/on the way home/on the way to a call/before you receive a patient/every morning</a:t>
            </a:r>
          </a:p>
          <a:p>
            <a:pPr marL="174708" indent="-174708">
              <a:buFont typeface="Arial" panose="020B0604020202020204" pitchFamily="34" charset="0"/>
              <a:buChar char="•"/>
            </a:pPr>
            <a:r>
              <a:rPr lang="en-US"/>
              <a:t>Shift and reset bullet, great recovery tool, </a:t>
            </a:r>
          </a:p>
          <a:p>
            <a:pPr marL="640594" lvl="1" indent="-174708">
              <a:buFont typeface="Arial" panose="020B0604020202020204" pitchFamily="34" charset="0"/>
              <a:buChar char="•"/>
            </a:pPr>
            <a:r>
              <a:rPr lang="en-US"/>
              <a:t>On the way home from work/after a call or patient encounter/after a difficult conversation/before bed </a:t>
            </a:r>
          </a:p>
          <a:p>
            <a:pPr marL="174708" indent="-174708" defTabSz="931774">
              <a:buFont typeface="Arial" panose="020B0604020202020204" pitchFamily="34" charset="0"/>
              <a:buChar char="•"/>
              <a:defRPr/>
            </a:pPr>
            <a:r>
              <a:rPr lang="en-US"/>
              <a:t>Sustain, key to HM is remembering to use the techniques, practicing them regularly.  Are there things you already do regularly that you can staple these techniques to?  </a:t>
            </a:r>
          </a:p>
          <a:p>
            <a:pPr marL="640594" lvl="1" indent="-174708" defTabSz="931774">
              <a:buFont typeface="Arial" panose="020B0604020202020204" pitchFamily="34" charset="0"/>
              <a:buChar char="•"/>
              <a:defRPr/>
            </a:pPr>
            <a:r>
              <a:rPr lang="en-US"/>
              <a:t>Wash your hands/at a stoplight or stop sign.  Start thinking of different places in your life where these techniques might fit in.   </a:t>
            </a:r>
          </a:p>
        </p:txBody>
      </p:sp>
      <p:sp>
        <p:nvSpPr>
          <p:cNvPr id="4" name="Slide Number Placeholder 3"/>
          <p:cNvSpPr>
            <a:spLocks noGrp="1"/>
          </p:cNvSpPr>
          <p:nvPr>
            <p:ph type="sldNum" sz="quarter" idx="5"/>
          </p:nvPr>
        </p:nvSpPr>
        <p:spPr/>
        <p:txBody>
          <a:bodyPr/>
          <a:lstStyle/>
          <a:p>
            <a:fld id="{37168D87-A0FB-4A76-B1E2-D52FE2FA0B2B}" type="slidenum">
              <a:rPr lang="en-US" smtClean="0"/>
              <a:t>27</a:t>
            </a:fld>
            <a:endParaRPr lang="en-US"/>
          </a:p>
        </p:txBody>
      </p:sp>
    </p:spTree>
    <p:extLst>
      <p:ext uri="{BB962C8B-B14F-4D97-AF65-F5344CB8AC3E}">
        <p14:creationId xmlns:p14="http://schemas.microsoft.com/office/powerpoint/2010/main" val="22957485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noTextEdit="1"/>
          </p:cNvSpPr>
          <p:nvPr>
            <p:ph type="sldImg"/>
          </p:nvPr>
        </p:nvSpPr>
        <p:spPr bwMode="auto">
          <a:xfrm>
            <a:off x="765175" y="650875"/>
            <a:ext cx="1952625" cy="14652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0" name="Notes Placeholder 2"/>
          <p:cNvSpPr>
            <a:spLocks noGrp="1"/>
          </p:cNvSpPr>
          <p:nvPr>
            <p:ph type="body" idx="1"/>
          </p:nvPr>
        </p:nvSpPr>
        <p:spPr bwMode="auto">
          <a:xfrm>
            <a:off x="751347" y="2401571"/>
            <a:ext cx="5981559" cy="658979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Say:</a:t>
            </a:r>
          </a:p>
          <a:p>
            <a:pPr marL="174708" indent="-174708">
              <a:buFont typeface="Arial" panose="020B0604020202020204" pitchFamily="34" charset="0"/>
              <a:buChar char="•"/>
            </a:pPr>
            <a:r>
              <a:rPr lang="en-US" altLang="en-US" dirty="0"/>
              <a:t>Background: Training scenario, practiced HM techniques for 1 month</a:t>
            </a:r>
          </a:p>
          <a:p>
            <a:pPr marL="174708" indent="-174708" defTabSz="931774">
              <a:buFont typeface="Arial" panose="020B0604020202020204" pitchFamily="34" charset="0"/>
              <a:buChar char="•"/>
              <a:defRPr/>
            </a:pPr>
            <a:r>
              <a:rPr lang="en-US" altLang="en-US" dirty="0"/>
              <a:t>Overview: Baseline, HR/tones, normal reaction, back to baseline, during scenario, 180 spike.  This shows that emotional stress can increase our HR more than exercise, just a simulation, after the scenario, difference is officer recognizes this as a time to do a HM technique, shifts baseline</a:t>
            </a:r>
          </a:p>
          <a:p>
            <a:pPr marL="640594" lvl="1" indent="-174708" defTabSz="931774">
              <a:buFont typeface="Arial" panose="020B0604020202020204" pitchFamily="34" charset="0"/>
              <a:buChar char="•"/>
              <a:defRPr/>
            </a:pPr>
            <a:r>
              <a:rPr lang="en-US" altLang="en-US" dirty="0"/>
              <a:t>HR was only elevated for about 10 min.  How much energy did this officer save?  Is he going to have more energy available to him for his next call?  </a:t>
            </a:r>
          </a:p>
          <a:p>
            <a:pPr marL="174708" indent="-174708">
              <a:buFont typeface="Arial" panose="020B0604020202020204" pitchFamily="34" charset="0"/>
              <a:buChar char="•"/>
            </a:pPr>
            <a:r>
              <a:rPr lang="en-US" altLang="en-US" dirty="0"/>
              <a:t>Scenarios before HM training, average HR recovery time was about 1 </a:t>
            </a:r>
            <a:r>
              <a:rPr lang="en-US" altLang="en-US" dirty="0" err="1"/>
              <a:t>hr</a:t>
            </a:r>
            <a:r>
              <a:rPr lang="en-US" altLang="en-US" dirty="0"/>
              <a:t> and 20 min, some officers had HRs that stayed elevated for the rest of their shifts</a:t>
            </a:r>
          </a:p>
          <a:p>
            <a:pPr marL="640594" lvl="1" indent="-174708">
              <a:buFont typeface="Arial" panose="020B0604020202020204" pitchFamily="34" charset="0"/>
              <a:buChar char="•"/>
            </a:pPr>
            <a:r>
              <a:rPr lang="en-US" altLang="en-US" dirty="0"/>
              <a:t>Energy difference 10 min vs 1 </a:t>
            </a:r>
            <a:r>
              <a:rPr lang="en-US" altLang="en-US" dirty="0" err="1"/>
              <a:t>hr</a:t>
            </a:r>
            <a:r>
              <a:rPr lang="en-US" altLang="en-US" dirty="0"/>
              <a:t> 20 min</a:t>
            </a:r>
          </a:p>
        </p:txBody>
      </p:sp>
    </p:spTree>
    <p:extLst>
      <p:ext uri="{BB962C8B-B14F-4D97-AF65-F5344CB8AC3E}">
        <p14:creationId xmlns:p14="http://schemas.microsoft.com/office/powerpoint/2010/main" val="17584330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panose="020F0502020204030204"/>
              </a:rPr>
              <a:t>ASK:</a:t>
            </a:r>
          </a:p>
          <a:p>
            <a:pPr marL="174708" indent="-174708">
              <a:buFont typeface="Arial" panose="020B0604020202020204" pitchFamily="34" charset="0"/>
              <a:buChar char="•"/>
            </a:pPr>
            <a:r>
              <a:rPr lang="en-US" dirty="0">
                <a:cs typeface="Calibri" panose="020F0502020204030204"/>
              </a:rPr>
              <a:t>Where does HM fit for you? (if time allows, ask for ideas)</a:t>
            </a:r>
          </a:p>
          <a:p>
            <a:pPr marL="174708" indent="-174708">
              <a:buFont typeface="Arial" panose="020B0604020202020204" pitchFamily="34" charset="0"/>
              <a:buChar char="•"/>
            </a:pPr>
            <a:r>
              <a:rPr lang="en-US" dirty="0">
                <a:cs typeface="Calibri" panose="020F0502020204030204"/>
              </a:rPr>
              <a:t>Encourage participants to use the worksheet in the back of the program to capture learnings and write their plan for how they can weave HM into their day</a:t>
            </a:r>
          </a:p>
          <a:p>
            <a:pPr marL="174708" indent="-174708">
              <a:buFont typeface="Arial" panose="020B0604020202020204" pitchFamily="34" charset="0"/>
              <a:buChar char="•"/>
            </a:pPr>
            <a:endParaRPr lang="en-US" dirty="0">
              <a:cs typeface="Calibri" panose="020F0502020204030204"/>
            </a:endParaRPr>
          </a:p>
          <a:p>
            <a:pPr marL="174708" indent="-174708">
              <a:buFont typeface="Arial" panose="020B0604020202020204" pitchFamily="34" charset="0"/>
              <a:buChar char="•"/>
            </a:pPr>
            <a:endParaRPr lang="en-US" b="1" dirty="0">
              <a:cs typeface="Calibri" panose="020F0502020204030204"/>
            </a:endParaRPr>
          </a:p>
        </p:txBody>
      </p:sp>
      <p:sp>
        <p:nvSpPr>
          <p:cNvPr id="4" name="Slide Number Placeholder 3"/>
          <p:cNvSpPr>
            <a:spLocks noGrp="1"/>
          </p:cNvSpPr>
          <p:nvPr>
            <p:ph type="sldNum" sz="quarter" idx="5"/>
          </p:nvPr>
        </p:nvSpPr>
        <p:spPr/>
        <p:txBody>
          <a:bodyPr/>
          <a:lstStyle/>
          <a:p>
            <a:pPr>
              <a:defRPr/>
            </a:pPr>
            <a:fld id="{559E7339-B022-2D47-B724-60EFB373DDEC}" type="slidenum">
              <a:rPr lang="en-US"/>
              <a:pPr>
                <a:defRPr/>
              </a:pPr>
              <a:t>29</a:t>
            </a:fld>
            <a:endParaRPr lang="en-US"/>
          </a:p>
        </p:txBody>
      </p:sp>
    </p:spTree>
    <p:extLst>
      <p:ext uri="{BB962C8B-B14F-4D97-AF65-F5344CB8AC3E}">
        <p14:creationId xmlns:p14="http://schemas.microsoft.com/office/powerpoint/2010/main" val="1305571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cs typeface="Calibri"/>
              </a:rPr>
              <a:t>Read statement and ask people to raise their hand if they AGREE</a:t>
            </a:r>
          </a:p>
          <a:p>
            <a:endParaRPr lang="en-US" b="0" dirty="0">
              <a:cs typeface="Calibri"/>
            </a:endParaRPr>
          </a:p>
          <a:p>
            <a:r>
              <a:rPr lang="en-US" b="0" dirty="0">
                <a:cs typeface="Calibri"/>
              </a:rPr>
              <a:t>Most of us do not function at our best, but have you ever thought about why? These emotions are impacting our capacity, and this is what we will spend our time on this afternoon</a:t>
            </a:r>
          </a:p>
        </p:txBody>
      </p:sp>
      <p:sp>
        <p:nvSpPr>
          <p:cNvPr id="4" name="Slide Number Placeholder 3"/>
          <p:cNvSpPr>
            <a:spLocks noGrp="1"/>
          </p:cNvSpPr>
          <p:nvPr>
            <p:ph type="sldNum" sz="quarter" idx="5"/>
          </p:nvPr>
        </p:nvSpPr>
        <p:spPr/>
        <p:txBody>
          <a:bodyPr/>
          <a:lstStyle/>
          <a:p>
            <a:pPr>
              <a:defRPr/>
            </a:pPr>
            <a:fld id="{559E7339-B022-2D47-B724-60EFB373DDEC}" type="slidenum">
              <a:rPr lang="en-US"/>
              <a:pPr>
                <a:defRPr/>
              </a:pPr>
              <a:t>3</a:t>
            </a:fld>
            <a:endParaRPr lang="en-US"/>
          </a:p>
        </p:txBody>
      </p:sp>
    </p:spTree>
    <p:extLst>
      <p:ext uri="{BB962C8B-B14F-4D97-AF65-F5344CB8AC3E}">
        <p14:creationId xmlns:p14="http://schemas.microsoft.com/office/powerpoint/2010/main" val="14951708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F6553C-EC7E-C745-A345-DCEDD19E9D2B}" type="slidenum">
              <a:rPr lang="en-US" smtClean="0"/>
              <a:t>30</a:t>
            </a:fld>
            <a:endParaRPr lang="en-US"/>
          </a:p>
        </p:txBody>
      </p:sp>
    </p:spTree>
    <p:extLst>
      <p:ext uri="{BB962C8B-B14F-4D97-AF65-F5344CB8AC3E}">
        <p14:creationId xmlns:p14="http://schemas.microsoft.com/office/powerpoint/2010/main" val="29386734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F6553C-EC7E-C745-A345-DCEDD19E9D2B}" type="slidenum">
              <a:rPr lang="en-US" smtClean="0"/>
              <a:t>31</a:t>
            </a:fld>
            <a:endParaRPr lang="en-US"/>
          </a:p>
        </p:txBody>
      </p:sp>
    </p:spTree>
    <p:extLst>
      <p:ext uri="{BB962C8B-B14F-4D97-AF65-F5344CB8AC3E}">
        <p14:creationId xmlns:p14="http://schemas.microsoft.com/office/powerpoint/2010/main" val="1597431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t>Open with cell phone analogy </a:t>
            </a:r>
          </a:p>
          <a:p>
            <a:endParaRPr lang="en-US" dirty="0">
              <a:cs typeface="Calibri"/>
            </a:endParaRPr>
          </a:p>
          <a:p>
            <a:pPr marL="174708" indent="-174708">
              <a:buFont typeface="Arial"/>
              <a:buChar char="•"/>
            </a:pPr>
            <a:r>
              <a:rPr lang="en-US" dirty="0">
                <a:cs typeface="Calibri"/>
              </a:rPr>
              <a:t>What's your current battery life?</a:t>
            </a:r>
          </a:p>
          <a:p>
            <a:pPr marL="174708" indent="-174708">
              <a:buFont typeface="Arial"/>
              <a:buChar char="•"/>
            </a:pPr>
            <a:r>
              <a:rPr lang="en-US" dirty="0">
                <a:cs typeface="Calibri"/>
              </a:rPr>
              <a:t>How do you feel when your cell phone batter is running low?</a:t>
            </a:r>
          </a:p>
          <a:p>
            <a:pPr marL="174708" indent="-174708">
              <a:buFont typeface="Arial"/>
              <a:buChar char="•"/>
            </a:pPr>
            <a:r>
              <a:rPr lang="en-US" dirty="0">
                <a:cs typeface="Calibri"/>
              </a:rPr>
              <a:t>Would  you ever willingly go into situations day after day with your cell phone battery low?</a:t>
            </a:r>
          </a:p>
          <a:p>
            <a:pPr marL="174708" indent="-174708">
              <a:buFont typeface="Arial"/>
              <a:buChar char="•"/>
            </a:pPr>
            <a:r>
              <a:rPr lang="en-US" dirty="0" err="1">
                <a:cs typeface="Calibri"/>
              </a:rPr>
              <a:t>Resilence</a:t>
            </a:r>
            <a:r>
              <a:rPr lang="en-US" dirty="0">
                <a:cs typeface="Calibri"/>
              </a:rPr>
              <a:t> is much like our cell phone battery &amp; if we wouldn’t let our cell phone batter go low why would we let our resilience run low</a:t>
            </a:r>
          </a:p>
          <a:p>
            <a:pPr marL="174708" indent="-174708">
              <a:buFont typeface="Arial"/>
              <a:buChar char="•"/>
            </a:pPr>
            <a:endParaRPr lang="en-US" dirty="0">
              <a:cs typeface="Calibri"/>
            </a:endParaRPr>
          </a:p>
          <a:p>
            <a:endParaRPr lang="en-US" dirty="0"/>
          </a:p>
          <a:p>
            <a:pPr marL="174708" indent="-174708">
              <a:buFont typeface="Arial"/>
              <a:buChar char="•"/>
            </a:pPr>
            <a:r>
              <a:rPr lang="en-US" dirty="0"/>
              <a:t>read definition</a:t>
            </a:r>
            <a:endParaRPr lang="en-US" dirty="0">
              <a:cs typeface="Calibri"/>
            </a:endParaRPr>
          </a:p>
          <a:p>
            <a:endParaRPr lang="en-US" dirty="0"/>
          </a:p>
          <a:p>
            <a:pPr marL="174708" indent="-174708">
              <a:buFont typeface="Arial"/>
              <a:buChar char="•"/>
            </a:pPr>
            <a:r>
              <a:rPr lang="en-US" dirty="0"/>
              <a:t>Capacity is the key to this definition! </a:t>
            </a:r>
            <a:endParaRPr lang="en-US" dirty="0">
              <a:cs typeface="Calibri"/>
            </a:endParaRPr>
          </a:p>
          <a:p>
            <a:pPr marL="174708" indent="-174708">
              <a:buFont typeface="Arial"/>
              <a:buChar char="•"/>
            </a:pPr>
            <a:r>
              <a:rPr lang="en-US" dirty="0"/>
              <a:t>Think about the difference between your response or reactions with a full tank vs. an empty tank</a:t>
            </a:r>
            <a:endParaRPr lang="en-US" dirty="0">
              <a:cs typeface="Calibri"/>
            </a:endParaRPr>
          </a:p>
          <a:p>
            <a:endParaRPr lang="en-US" dirty="0"/>
          </a:p>
          <a:p>
            <a:pPr marL="174708" indent="-174708">
              <a:buFont typeface="Arial"/>
              <a:buChar char="•"/>
            </a:pPr>
            <a:r>
              <a:rPr lang="en-US" dirty="0"/>
              <a:t>When you run more effectively, you can naturally expand your capacity. </a:t>
            </a:r>
            <a:endParaRPr lang="en-US" dirty="0">
              <a:cs typeface="Calibri"/>
            </a:endParaRPr>
          </a:p>
          <a:p>
            <a:endParaRPr lang="en-US" dirty="0"/>
          </a:p>
        </p:txBody>
      </p:sp>
    </p:spTree>
    <p:extLst>
      <p:ext uri="{BB962C8B-B14F-4D97-AF65-F5344CB8AC3E}">
        <p14:creationId xmlns:p14="http://schemas.microsoft.com/office/powerpoint/2010/main" val="1235725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endParaRPr lang="en-US" dirty="0"/>
          </a:p>
          <a:p>
            <a:pPr marL="174708" indent="-174708">
              <a:buFont typeface="Arial" panose="020B0604020202020204" pitchFamily="34" charset="0"/>
              <a:buChar char="•"/>
            </a:pPr>
            <a:r>
              <a:rPr lang="en-US" b="0" dirty="0"/>
              <a:t>This is why we are here today</a:t>
            </a:r>
            <a:r>
              <a:rPr lang="en-US" dirty="0"/>
              <a:t>- Walter Reed Army Institute of Research, sleep lab, 4 groups, allotted 9/7/5/3 </a:t>
            </a:r>
            <a:r>
              <a:rPr lang="en-US" dirty="0" err="1"/>
              <a:t>hrs</a:t>
            </a:r>
            <a:r>
              <a:rPr lang="en-US" dirty="0"/>
              <a:t> sleep each night for 1 week, waking hours tested on reaction times at regular intervals</a:t>
            </a:r>
          </a:p>
          <a:p>
            <a:pPr lvl="1"/>
            <a:r>
              <a:rPr lang="en-US" dirty="0"/>
              <a:t>-9 </a:t>
            </a:r>
            <a:r>
              <a:rPr lang="en-US" dirty="0" err="1"/>
              <a:t>hrs</a:t>
            </a:r>
            <a:r>
              <a:rPr lang="en-US" dirty="0"/>
              <a:t> gradually increased in performance ability</a:t>
            </a:r>
          </a:p>
          <a:p>
            <a:pPr lvl="1"/>
            <a:r>
              <a:rPr lang="en-US" dirty="0"/>
              <a:t>-Fewer hours of sleep, bigger drop in performance ability</a:t>
            </a:r>
          </a:p>
          <a:p>
            <a:pPr lvl="1"/>
            <a:r>
              <a:rPr lang="en-US" dirty="0"/>
              <a:t>-Researchers initially thought 3 nights with 8 </a:t>
            </a:r>
            <a:r>
              <a:rPr lang="en-US" dirty="0" err="1"/>
              <a:t>hrs</a:t>
            </a:r>
            <a:r>
              <a:rPr lang="en-US" dirty="0"/>
              <a:t> of sleep would be enough to recover back to baseline performance levels, but performance didn’t recover as expected.</a:t>
            </a:r>
          </a:p>
          <a:p>
            <a:pPr lvl="1"/>
            <a:r>
              <a:rPr lang="en-US" dirty="0"/>
              <a:t>-Does anyone want to guess how many consecutive nights of getting 8 hours of sleep that it took before performance recovered back to baseline?  2 weeks</a:t>
            </a:r>
          </a:p>
          <a:p>
            <a:pPr lvl="1"/>
            <a:r>
              <a:rPr lang="en-US" dirty="0"/>
              <a:t>-Researchers greatest concern, when they asked the test subjects about their perception of their performance, all thought they were performing normally, none were aware of impairment</a:t>
            </a:r>
          </a:p>
          <a:p>
            <a:r>
              <a:rPr lang="en-US" b="1" dirty="0">
                <a:cs typeface="Calibri" panose="020F0502020204030204"/>
              </a:rPr>
              <a:t>ASK:</a:t>
            </a:r>
          </a:p>
          <a:p>
            <a:r>
              <a:rPr lang="en-US" dirty="0">
                <a:cs typeface="Calibri" panose="020F0502020204030204"/>
              </a:rPr>
              <a:t>-How many of you consistently get 8 hours of sleep for 2 weeks at a time?  </a:t>
            </a:r>
            <a:endParaRPr lang="en-US" dirty="0"/>
          </a:p>
          <a:p>
            <a:endParaRPr lang="en-US" dirty="0"/>
          </a:p>
          <a:p>
            <a:r>
              <a:rPr lang="en-US" b="1" dirty="0"/>
              <a:t>SAY:</a:t>
            </a:r>
          </a:p>
          <a:p>
            <a:pPr>
              <a:defRPr/>
            </a:pPr>
            <a:r>
              <a:rPr lang="en-US" dirty="0"/>
              <a:t>-HM tools, shifting into a coherent state for even a few minutes before going to bed, can help align, boost body’s regenerative process, help quiet the mind &amp; shift emotions</a:t>
            </a:r>
            <a:endParaRPr lang="en-US" dirty="0">
              <a:cs typeface="Calibri"/>
            </a:endParaRPr>
          </a:p>
        </p:txBody>
      </p:sp>
      <p:sp>
        <p:nvSpPr>
          <p:cNvPr id="4" name="Slide Number Placeholder 3"/>
          <p:cNvSpPr>
            <a:spLocks noGrp="1"/>
          </p:cNvSpPr>
          <p:nvPr>
            <p:ph type="sldNum" sz="quarter" idx="5"/>
          </p:nvPr>
        </p:nvSpPr>
        <p:spPr/>
        <p:txBody>
          <a:bodyPr/>
          <a:lstStyle/>
          <a:p>
            <a:fld id="{37168D87-A0FB-4A76-B1E2-D52FE2FA0B2B}" type="slidenum">
              <a:rPr lang="en-US" smtClean="0"/>
              <a:t>5</a:t>
            </a:fld>
            <a:endParaRPr lang="en-US"/>
          </a:p>
        </p:txBody>
      </p:sp>
    </p:spTree>
    <p:extLst>
      <p:ext uri="{BB962C8B-B14F-4D97-AF65-F5344CB8AC3E}">
        <p14:creationId xmlns:p14="http://schemas.microsoft.com/office/powerpoint/2010/main" val="743583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depletion/ renewal worksheets</a:t>
            </a:r>
          </a:p>
          <a:p>
            <a:endParaRPr lang="en-US" dirty="0"/>
          </a:p>
          <a:p>
            <a:r>
              <a:rPr lang="en-US" dirty="0"/>
              <a:t>- Emotions are not good or bad but rather drain or renew </a:t>
            </a:r>
          </a:p>
          <a:p>
            <a:r>
              <a:rPr lang="en-US" dirty="0"/>
              <a:t>-Primary drivers of our physiology, driving activity in nervous and hormonal systems</a:t>
            </a:r>
          </a:p>
          <a:p>
            <a:r>
              <a:rPr lang="en-US" dirty="0"/>
              <a:t>-1400 different biochemical and hormonal changes tell our energy systems use more energy or conserve/replenish energy</a:t>
            </a:r>
          </a:p>
          <a:p>
            <a:endParaRPr lang="en-US" dirty="0"/>
          </a:p>
        </p:txBody>
      </p:sp>
      <p:sp>
        <p:nvSpPr>
          <p:cNvPr id="4" name="Slide Number Placeholder 3"/>
          <p:cNvSpPr>
            <a:spLocks noGrp="1"/>
          </p:cNvSpPr>
          <p:nvPr>
            <p:ph type="sldNum" sz="quarter" idx="5"/>
          </p:nvPr>
        </p:nvSpPr>
        <p:spPr/>
        <p:txBody>
          <a:bodyPr/>
          <a:lstStyle/>
          <a:p>
            <a:fld id="{C0F6553C-EC7E-C745-A345-DCEDD19E9D2B}" type="slidenum">
              <a:rPr lang="en-US" smtClean="0"/>
              <a:t>6</a:t>
            </a:fld>
            <a:endParaRPr lang="en-US"/>
          </a:p>
        </p:txBody>
      </p:sp>
    </p:spTree>
    <p:extLst>
      <p:ext uri="{BB962C8B-B14F-4D97-AF65-F5344CB8AC3E}">
        <p14:creationId xmlns:p14="http://schemas.microsoft.com/office/powerpoint/2010/main" val="10379255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SAY:</a:t>
            </a:r>
          </a:p>
          <a:p>
            <a:pPr marL="174708" indent="-174708">
              <a:buFont typeface="Arial"/>
              <a:buChar char="•"/>
            </a:pPr>
            <a:r>
              <a:rPr lang="en-US"/>
              <a:t>How clearly do you think when you are overwhelmed or angry?</a:t>
            </a:r>
            <a:endParaRPr lang="en-US">
              <a:cs typeface="Calibri"/>
            </a:endParaRPr>
          </a:p>
          <a:p>
            <a:pPr marL="174708" indent="-174708">
              <a:buFont typeface="Arial"/>
              <a:buChar char="•"/>
            </a:pPr>
            <a:r>
              <a:rPr lang="en-US"/>
              <a:t>Emotions such as impatience, anxiety, frustration &amp; sadness reduce resilience and affect your ability to think clearly and communicate effectively</a:t>
            </a:r>
            <a:endParaRPr lang="en-US">
              <a:cs typeface="Calibri"/>
            </a:endParaRPr>
          </a:p>
          <a:p>
            <a:pPr marL="174708" indent="-174708">
              <a:buFont typeface="Arial"/>
              <a:buChar char="•"/>
            </a:pPr>
            <a:r>
              <a:rPr lang="en-US"/>
              <a:t>Cortisol is the hormone that is produced by our body even in brief emotional reactions. </a:t>
            </a:r>
          </a:p>
          <a:p>
            <a:pPr marL="174708" indent="-174708">
              <a:buFont typeface="Arial"/>
              <a:buChar char="•"/>
            </a:pPr>
            <a:r>
              <a:rPr lang="en-US"/>
              <a:t>Setting of a cascade of biochemical changes that can last up to 12 hours! This is why emotional upsets during the day can have a disruptive effect on getting a good night’s sleep</a:t>
            </a:r>
            <a:endParaRPr lang="en-US">
              <a:cs typeface="Calibri" panose="020F0502020204030204"/>
            </a:endParaRPr>
          </a:p>
          <a:p>
            <a:pPr marL="174708" indent="-174708">
              <a:buFont typeface="Arial"/>
              <a:buChar char="•"/>
            </a:pPr>
            <a:r>
              <a:rPr lang="en-US"/>
              <a:t>Serious health problems occur when we </a:t>
            </a:r>
            <a:r>
              <a:rPr lang="en-US" b="1"/>
              <a:t>hold onto depleting emotions too long</a:t>
            </a:r>
            <a:endParaRPr lang="en-US" b="1">
              <a:cs typeface="Calibri"/>
            </a:endParaRPr>
          </a:p>
          <a:p>
            <a:pPr marL="174708" indent="-174708">
              <a:buFont typeface="Arial"/>
              <a:buChar char="•"/>
            </a:pPr>
            <a:endParaRPr lang="en-US" b="1">
              <a:cs typeface="Calibri"/>
            </a:endParaRPr>
          </a:p>
          <a:p>
            <a:r>
              <a:rPr lang="en-US" b="1">
                <a:cs typeface="Calibri"/>
              </a:rPr>
              <a:t>DO:</a:t>
            </a:r>
          </a:p>
          <a:p>
            <a:pPr marL="174708" indent="-174708">
              <a:buFont typeface="Arial" panose="020B0604020202020204" pitchFamily="34" charset="0"/>
              <a:buChar char="•"/>
            </a:pPr>
            <a:r>
              <a:rPr lang="en-US" b="0">
                <a:cs typeface="Calibri"/>
              </a:rPr>
              <a:t>Read off list</a:t>
            </a:r>
          </a:p>
          <a:p>
            <a:endParaRPr lang="en-US">
              <a:cs typeface="Calibri"/>
            </a:endParaRPr>
          </a:p>
        </p:txBody>
      </p:sp>
      <p:sp>
        <p:nvSpPr>
          <p:cNvPr id="4" name="Slide Number Placeholder 3"/>
          <p:cNvSpPr>
            <a:spLocks noGrp="1"/>
          </p:cNvSpPr>
          <p:nvPr>
            <p:ph type="sldNum" sz="quarter" idx="5"/>
          </p:nvPr>
        </p:nvSpPr>
        <p:spPr/>
        <p:txBody>
          <a:bodyPr/>
          <a:lstStyle/>
          <a:p>
            <a:pPr>
              <a:defRPr/>
            </a:pPr>
            <a:fld id="{559E7339-B022-2D47-B724-60EFB373DDEC}" type="slidenum">
              <a:rPr lang="en-US"/>
              <a:pPr>
                <a:defRPr/>
              </a:pPr>
              <a:t>7</a:t>
            </a:fld>
            <a:endParaRPr lang="en-US"/>
          </a:p>
        </p:txBody>
      </p:sp>
    </p:spTree>
    <p:extLst>
      <p:ext uri="{BB962C8B-B14F-4D97-AF65-F5344CB8AC3E}">
        <p14:creationId xmlns:p14="http://schemas.microsoft.com/office/powerpoint/2010/main" val="4111454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F6553C-EC7E-C745-A345-DCEDD19E9D2B}" type="slidenum">
              <a:rPr lang="en-US" smtClean="0"/>
              <a:t>8</a:t>
            </a:fld>
            <a:endParaRPr lang="en-US"/>
          </a:p>
        </p:txBody>
      </p:sp>
    </p:spTree>
    <p:extLst>
      <p:ext uri="{BB962C8B-B14F-4D97-AF65-F5344CB8AC3E}">
        <p14:creationId xmlns:p14="http://schemas.microsoft.com/office/powerpoint/2010/main" val="2083543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SAY:</a:t>
            </a:r>
          </a:p>
          <a:p>
            <a:pPr marL="174708" indent="-174708">
              <a:buFont typeface="Arial"/>
              <a:buChar char="•"/>
            </a:pPr>
            <a:r>
              <a:rPr lang="en-US"/>
              <a:t>Renewing emotions, attitudes and feelings recharge your inner battery.</a:t>
            </a:r>
            <a:endParaRPr lang="en-US">
              <a:cs typeface="Calibri"/>
            </a:endParaRPr>
          </a:p>
          <a:p>
            <a:pPr marL="174708" indent="-174708">
              <a:buFont typeface="Arial"/>
              <a:buChar char="•"/>
            </a:pPr>
            <a:r>
              <a:rPr lang="en-US"/>
              <a:t>Research show that the benefits of renewing emotions include: (read list)</a:t>
            </a:r>
            <a:endParaRPr lang="en-US">
              <a:cs typeface="Calibri"/>
            </a:endParaRPr>
          </a:p>
          <a:p>
            <a:pPr marL="174708" indent="-174708">
              <a:buFont typeface="Arial"/>
              <a:buChar char="•"/>
            </a:pPr>
            <a:r>
              <a:rPr lang="en-US"/>
              <a:t>Positive emotions also set in motion 1400 biochemical/ hormonal changes. </a:t>
            </a:r>
          </a:p>
          <a:p>
            <a:pPr marL="174708" indent="-174708">
              <a:buFont typeface="Arial"/>
              <a:buChar char="•"/>
            </a:pPr>
            <a:r>
              <a:rPr lang="en-US"/>
              <a:t>But these changes are very different then depleting emotions. </a:t>
            </a:r>
          </a:p>
          <a:p>
            <a:pPr marL="174708" indent="-174708">
              <a:buFont typeface="Arial"/>
              <a:buChar char="•"/>
            </a:pPr>
            <a:r>
              <a:rPr lang="en-US"/>
              <a:t>The hormone that is released with renewing emotions is DHEA (Dehydroepiandrosterone) = the vitality hormone!</a:t>
            </a:r>
            <a:endParaRPr lang="en-US">
              <a:cs typeface="Calibri"/>
            </a:endParaRPr>
          </a:p>
          <a:p>
            <a:pPr marL="174708" indent="-174708">
              <a:buFont typeface="Arial" panose="020B0604020202020204" pitchFamily="34" charset="0"/>
              <a:buChar char="•"/>
            </a:pPr>
            <a:r>
              <a:rPr lang="en-US">
                <a:cs typeface="Calibri"/>
              </a:rPr>
              <a:t>This is good stuff and we can make this ourselves when we are experiencing these emotions.</a:t>
            </a:r>
          </a:p>
        </p:txBody>
      </p:sp>
      <p:sp>
        <p:nvSpPr>
          <p:cNvPr id="4" name="Slide Number Placeholder 3"/>
          <p:cNvSpPr>
            <a:spLocks noGrp="1"/>
          </p:cNvSpPr>
          <p:nvPr>
            <p:ph type="sldNum" sz="quarter" idx="5"/>
          </p:nvPr>
        </p:nvSpPr>
        <p:spPr/>
        <p:txBody>
          <a:bodyPr/>
          <a:lstStyle/>
          <a:p>
            <a:pPr>
              <a:defRPr/>
            </a:pPr>
            <a:fld id="{559E7339-B022-2D47-B724-60EFB373DDEC}" type="slidenum">
              <a:rPr lang="en-US"/>
              <a:pPr>
                <a:defRPr/>
              </a:pPr>
              <a:t>9</a:t>
            </a:fld>
            <a:endParaRPr lang="en-US"/>
          </a:p>
        </p:txBody>
      </p:sp>
    </p:spTree>
    <p:extLst>
      <p:ext uri="{BB962C8B-B14F-4D97-AF65-F5344CB8AC3E}">
        <p14:creationId xmlns:p14="http://schemas.microsoft.com/office/powerpoint/2010/main" val="34044147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Gray 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6F23EC-F50F-D648-BD3C-86E7C36E2CC1}"/>
              </a:ext>
            </a:extLst>
          </p:cNvPr>
          <p:cNvPicPr>
            <a:picLocks noChangeAspect="1"/>
          </p:cNvPicPr>
          <p:nvPr userDrawn="1"/>
        </p:nvPicPr>
        <p:blipFill>
          <a:blip r:embed="rId2"/>
          <a:stretch>
            <a:fillRect/>
          </a:stretch>
        </p:blipFill>
        <p:spPr>
          <a:xfrm>
            <a:off x="0" y="0"/>
            <a:ext cx="9144000" cy="6858000"/>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05785" y="5636716"/>
            <a:ext cx="2743201" cy="750383"/>
          </a:xfrm>
          <a:prstGeom prst="rect">
            <a:avLst/>
          </a:prstGeom>
        </p:spPr>
      </p:pic>
      <p:sp>
        <p:nvSpPr>
          <p:cNvPr id="2" name="Title 1"/>
          <p:cNvSpPr>
            <a:spLocks noGrp="1"/>
          </p:cNvSpPr>
          <p:nvPr>
            <p:ph type="ctrTitle"/>
          </p:nvPr>
        </p:nvSpPr>
        <p:spPr>
          <a:xfrm>
            <a:off x="752706" y="1717933"/>
            <a:ext cx="7772400" cy="2387600"/>
          </a:xfrm>
        </p:spPr>
        <p:txBody>
          <a:bodyPr rIns="0" anchor="b">
            <a:normAutofit/>
          </a:bodyPr>
          <a:lstStyle>
            <a:lvl1pPr algn="r">
              <a:defRPr sz="54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657350" y="4197608"/>
            <a:ext cx="6858000" cy="1302326"/>
          </a:xfrm>
        </p:spPr>
        <p:txBody>
          <a:bodyPr rIns="0"/>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TextBox 7"/>
          <p:cNvSpPr txBox="1"/>
          <p:nvPr userDrawn="1"/>
        </p:nvSpPr>
        <p:spPr>
          <a:xfrm>
            <a:off x="12022932" y="9715921"/>
            <a:ext cx="5777153" cy="3159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7" tIns="53577" rIns="53577" bIns="53577" numCol="1" spcCol="38100" rtlCol="0" anchor="ctr">
            <a:spAutoFit/>
          </a:bodyPr>
          <a:lstStyle/>
          <a:p>
            <a:pPr marL="0" marR="0" indent="0" algn="r" defTabSz="616148" rtl="0" fontAlgn="auto" latinLnBrk="0" hangingPunct="0">
              <a:lnSpc>
                <a:spcPct val="100000"/>
              </a:lnSpc>
              <a:spcBef>
                <a:spcPts val="0"/>
              </a:spcBef>
              <a:spcAft>
                <a:spcPts val="0"/>
              </a:spcAft>
              <a:buClrTx/>
              <a:buSzTx/>
              <a:buFontTx/>
              <a:buNone/>
              <a:tabLst/>
            </a:pPr>
            <a:r>
              <a:rPr lang="en-US" sz="1350" dirty="0">
                <a:solidFill>
                  <a:schemeClr val="bg1"/>
                </a:solidFill>
              </a:rPr>
              <a:t>Foundation Board</a:t>
            </a:r>
            <a:endParaRPr kumimoji="0" lang="en-US" sz="3750" b="0" i="0" u="none" strike="noStrike" cap="none" spc="0" normalizeH="0" baseline="0" dirty="0">
              <a:ln>
                <a:noFill/>
              </a:ln>
              <a:solidFill>
                <a:schemeClr val="bg1"/>
              </a:solidFill>
              <a:effectLst/>
              <a:uFillTx/>
              <a:sym typeface="Helvetica Light"/>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Yellow Section Divi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5AFDD0-6420-274B-9CA8-A3E7532E53E8}"/>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8" name="Slide Number Placeholder 5"/>
          <p:cNvSpPr>
            <a:spLocks noGrp="1"/>
          </p:cNvSpPr>
          <p:nvPr>
            <p:ph type="sldNum" sz="quarter" idx="12"/>
          </p:nvPr>
        </p:nvSpPr>
        <p:spPr>
          <a:xfrm>
            <a:off x="6859394" y="6289445"/>
            <a:ext cx="2057400" cy="365125"/>
          </a:xfrm>
        </p:spPr>
        <p:txBody>
          <a:bodyPr/>
          <a:lstStyle>
            <a:lvl1pPr>
              <a:defRPr>
                <a:solidFill>
                  <a:schemeClr val="bg1"/>
                </a:solidFill>
              </a:defRPr>
            </a:lvl1pPr>
          </a:lstStyle>
          <a:p>
            <a:fld id="{D21C4F07-79F2-E74B-AAB1-14D71E7CB907}" type="slidenum">
              <a:rPr lang="en-US" smtClean="0"/>
              <a:pPr/>
              <a:t>‹#›</a:t>
            </a:fld>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7180" y="6289361"/>
            <a:ext cx="1561356" cy="427098"/>
          </a:xfrm>
          <a:prstGeom prst="rect">
            <a:avLst/>
          </a:prstGeom>
        </p:spPr>
      </p:pic>
      <p:sp>
        <p:nvSpPr>
          <p:cNvPr id="9" name="Title 1"/>
          <p:cNvSpPr>
            <a:spLocks noGrp="1"/>
          </p:cNvSpPr>
          <p:nvPr>
            <p:ph type="title"/>
          </p:nvPr>
        </p:nvSpPr>
        <p:spPr>
          <a:xfrm>
            <a:off x="623888" y="951965"/>
            <a:ext cx="7886700" cy="2852737"/>
          </a:xfrm>
        </p:spPr>
        <p:txBody>
          <a:bodyPr anchor="b">
            <a:normAutofit/>
          </a:bodyPr>
          <a:lstStyle>
            <a:lvl1pPr algn="r">
              <a:defRPr sz="4000" b="1">
                <a:solidFill>
                  <a:schemeClr val="bg1"/>
                </a:solidFill>
              </a:defRPr>
            </a:lvl1pPr>
          </a:lstStyle>
          <a:p>
            <a:r>
              <a:rPr lang="en-US" dirty="0"/>
              <a:t>Click to edit Master title style</a:t>
            </a:r>
          </a:p>
        </p:txBody>
      </p:sp>
      <p:sp>
        <p:nvSpPr>
          <p:cNvPr id="10" name="Text Placeholder 2"/>
          <p:cNvSpPr>
            <a:spLocks noGrp="1"/>
          </p:cNvSpPr>
          <p:nvPr>
            <p:ph type="body" idx="1"/>
          </p:nvPr>
        </p:nvSpPr>
        <p:spPr>
          <a:xfrm>
            <a:off x="623888" y="3831690"/>
            <a:ext cx="7886700" cy="1500187"/>
          </a:xfrm>
        </p:spPr>
        <p:txBody>
          <a:bodyPr/>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Yellow Standar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859394" y="6289445"/>
            <a:ext cx="2057400" cy="365125"/>
          </a:xfrm>
        </p:spPr>
        <p:txBody>
          <a:bodyPr/>
          <a:lstStyle/>
          <a:p>
            <a:fld id="{D21C4F07-79F2-E74B-AAB1-14D71E7CB907}" type="slidenum">
              <a:rPr lang="en-US" smtClean="0"/>
              <a:pPr/>
              <a:t>‹#›</a:t>
            </a:fld>
            <a:endParaRPr lang="en-US" dirty="0"/>
          </a:p>
        </p:txBody>
      </p:sp>
      <p:cxnSp>
        <p:nvCxnSpPr>
          <p:cNvPr id="11" name="Straight Connector 10"/>
          <p:cNvCxnSpPr/>
          <p:nvPr userDrawn="1"/>
        </p:nvCxnSpPr>
        <p:spPr>
          <a:xfrm>
            <a:off x="-41148" y="6152429"/>
            <a:ext cx="9212580" cy="0"/>
          </a:xfrm>
          <a:prstGeom prst="line">
            <a:avLst/>
          </a:prstGeom>
          <a:ln>
            <a:solidFill>
              <a:schemeClr val="accent3"/>
            </a:solidFill>
          </a:ln>
        </p:spPr>
        <p:style>
          <a:lnRef idx="1">
            <a:schemeClr val="dk1"/>
          </a:lnRef>
          <a:fillRef idx="0">
            <a:schemeClr val="dk1"/>
          </a:fillRef>
          <a:effectRef idx="0">
            <a:schemeClr val="dk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7486" y="6289445"/>
            <a:ext cx="1561050" cy="427014"/>
          </a:xfrm>
          <a:prstGeom prst="rect">
            <a:avLst/>
          </a:prstGeom>
        </p:spPr>
      </p:pic>
      <p:sp>
        <p:nvSpPr>
          <p:cNvPr id="14" name="Content Placeholder 2"/>
          <p:cNvSpPr>
            <a:spLocks noGrp="1"/>
          </p:cNvSpPr>
          <p:nvPr>
            <p:ph idx="1"/>
          </p:nvPr>
        </p:nvSpPr>
        <p:spPr>
          <a:xfrm>
            <a:off x="628650" y="1469813"/>
            <a:ext cx="7886700" cy="4545601"/>
          </a:xfrm>
        </p:spPr>
        <p:txBody>
          <a:bodyPr/>
          <a:lstStyle>
            <a:lvl2pPr marL="685800" indent="-228600">
              <a:buFont typeface="LucidaGrande" charset="0"/>
              <a:buChar cha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Rectangle 14"/>
          <p:cNvSpPr/>
          <p:nvPr userDrawn="1"/>
        </p:nvSpPr>
        <p:spPr>
          <a:xfrm>
            <a:off x="366748" y="450572"/>
            <a:ext cx="122350" cy="770860"/>
          </a:xfrm>
          <a:prstGeom prst="rect">
            <a:avLst/>
          </a:prstGeom>
          <a:solidFill>
            <a:schemeClr val="accent4"/>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7" tIns="53577" rIns="53577" bIns="53577" numCol="1" spcCol="38100" rtlCol="0" anchor="ctr">
            <a:spAutoFit/>
          </a:bodyPr>
          <a:lstStyle/>
          <a:p>
            <a:pPr marL="0" marR="0" indent="0" algn="ctr" defTabSz="616148" rtl="0" fontAlgn="auto" latinLnBrk="0" hangingPunct="0">
              <a:lnSpc>
                <a:spcPct val="100000"/>
              </a:lnSpc>
              <a:spcBef>
                <a:spcPts val="0"/>
              </a:spcBef>
              <a:spcAft>
                <a:spcPts val="0"/>
              </a:spcAft>
              <a:buClrTx/>
              <a:buSzTx/>
              <a:buFontTx/>
              <a:buNone/>
              <a:tabLst/>
            </a:pPr>
            <a:endParaRPr kumimoji="0" lang="en-US" sz="375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16" name="Title 1"/>
          <p:cNvSpPr>
            <a:spLocks noGrp="1"/>
          </p:cNvSpPr>
          <p:nvPr>
            <p:ph type="title"/>
          </p:nvPr>
        </p:nvSpPr>
        <p:spPr>
          <a:xfrm>
            <a:off x="628650" y="285750"/>
            <a:ext cx="7886700" cy="1142298"/>
          </a:xfrm>
        </p:spPr>
        <p:txBody>
          <a:bodyPr>
            <a:normAutofit/>
          </a:bodyPr>
          <a:lstStyle>
            <a:lvl1pPr>
              <a:defRPr sz="3200" b="1"/>
            </a:lvl1pPr>
          </a:lstStyle>
          <a:p>
            <a:r>
              <a:rPr lang="en-US" dirty="0"/>
              <a:t>Click to edit Master title style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Yellow Two Content">
    <p:spTree>
      <p:nvGrpSpPr>
        <p:cNvPr id="1" name=""/>
        <p:cNvGrpSpPr/>
        <p:nvPr/>
      </p:nvGrpSpPr>
      <p:grpSpPr>
        <a:xfrm>
          <a:off x="0" y="0"/>
          <a:ext cx="0" cy="0"/>
          <a:chOff x="0" y="0"/>
          <a:chExt cx="0" cy="0"/>
        </a:xfrm>
      </p:grpSpPr>
      <p:sp>
        <p:nvSpPr>
          <p:cNvPr id="13" name="Slide Number Placeholder 5"/>
          <p:cNvSpPr>
            <a:spLocks noGrp="1"/>
          </p:cNvSpPr>
          <p:nvPr>
            <p:ph type="sldNum" sz="quarter" idx="12"/>
          </p:nvPr>
        </p:nvSpPr>
        <p:spPr>
          <a:xfrm>
            <a:off x="6859394" y="6289445"/>
            <a:ext cx="2057400" cy="365125"/>
          </a:xfrm>
        </p:spPr>
        <p:txBody>
          <a:bodyPr/>
          <a:lstStyle/>
          <a:p>
            <a:fld id="{D21C4F07-79F2-E74B-AAB1-14D71E7CB907}" type="slidenum">
              <a:rPr lang="en-US" smtClean="0"/>
              <a:pPr/>
              <a:t>‹#›</a:t>
            </a:fld>
            <a:endParaRPr lang="en-US" dirty="0"/>
          </a:p>
        </p:txBody>
      </p:sp>
      <p:cxnSp>
        <p:nvCxnSpPr>
          <p:cNvPr id="9" name="Straight Connector 8"/>
          <p:cNvCxnSpPr/>
          <p:nvPr userDrawn="1"/>
        </p:nvCxnSpPr>
        <p:spPr>
          <a:xfrm>
            <a:off x="-41148" y="6152429"/>
            <a:ext cx="9212580" cy="0"/>
          </a:xfrm>
          <a:prstGeom prst="line">
            <a:avLst/>
          </a:prstGeom>
          <a:ln>
            <a:solidFill>
              <a:schemeClr val="accent3"/>
            </a:solidFill>
          </a:ln>
        </p:spPr>
        <p:style>
          <a:lnRef idx="1">
            <a:schemeClr val="dk1"/>
          </a:lnRef>
          <a:fillRef idx="0">
            <a:schemeClr val="dk1"/>
          </a:fillRef>
          <a:effectRef idx="0">
            <a:schemeClr val="dk1"/>
          </a:effectRef>
          <a:fontRef idx="minor">
            <a:schemeClr val="tx1"/>
          </a:fontRef>
        </p:style>
      </p:cxn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7486" y="6289445"/>
            <a:ext cx="1561050" cy="427014"/>
          </a:xfrm>
          <a:prstGeom prst="rect">
            <a:avLst/>
          </a:prstGeom>
        </p:spPr>
      </p:pic>
      <p:sp>
        <p:nvSpPr>
          <p:cNvPr id="15" name="Content Placeholder 2"/>
          <p:cNvSpPr>
            <a:spLocks noGrp="1"/>
          </p:cNvSpPr>
          <p:nvPr>
            <p:ph sz="half" idx="1"/>
          </p:nvPr>
        </p:nvSpPr>
        <p:spPr>
          <a:xfrm>
            <a:off x="628650" y="1469813"/>
            <a:ext cx="3886200" cy="4545601"/>
          </a:xfrm>
        </p:spPr>
        <p:txBody>
          <a:bodyPr/>
          <a:lstStyle>
            <a:lvl2pPr marL="685800" indent="-228600">
              <a:buFont typeface="LucidaGrande" charset="0"/>
              <a:buChar cha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p:cNvSpPr>
            <a:spLocks noGrp="1"/>
          </p:cNvSpPr>
          <p:nvPr>
            <p:ph sz="half" idx="2"/>
          </p:nvPr>
        </p:nvSpPr>
        <p:spPr>
          <a:xfrm>
            <a:off x="4629150" y="1469813"/>
            <a:ext cx="3886200" cy="4545601"/>
          </a:xfrm>
        </p:spPr>
        <p:txBody>
          <a:bodyPr/>
          <a:lstStyle>
            <a:lvl2pPr marL="685800" indent="-228600">
              <a:buFont typeface="LucidaGrande" charset="0"/>
              <a:buChar cha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Rectangle 17"/>
          <p:cNvSpPr/>
          <p:nvPr userDrawn="1"/>
        </p:nvSpPr>
        <p:spPr>
          <a:xfrm>
            <a:off x="366748" y="450572"/>
            <a:ext cx="122350" cy="770860"/>
          </a:xfrm>
          <a:prstGeom prst="rect">
            <a:avLst/>
          </a:prstGeom>
          <a:solidFill>
            <a:schemeClr val="accent4"/>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7" tIns="53577" rIns="53577" bIns="53577" numCol="1" spcCol="38100" rtlCol="0" anchor="ctr">
            <a:spAutoFit/>
          </a:bodyPr>
          <a:lstStyle/>
          <a:p>
            <a:pPr marL="0" marR="0" indent="0" algn="ctr" defTabSz="616148" rtl="0" fontAlgn="auto" latinLnBrk="0" hangingPunct="0">
              <a:lnSpc>
                <a:spcPct val="100000"/>
              </a:lnSpc>
              <a:spcBef>
                <a:spcPts val="0"/>
              </a:spcBef>
              <a:spcAft>
                <a:spcPts val="0"/>
              </a:spcAft>
              <a:buClrTx/>
              <a:buSzTx/>
              <a:buFontTx/>
              <a:buNone/>
              <a:tabLst/>
            </a:pPr>
            <a:endParaRPr kumimoji="0" lang="en-US" sz="375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19" name="Title 1"/>
          <p:cNvSpPr>
            <a:spLocks noGrp="1"/>
          </p:cNvSpPr>
          <p:nvPr>
            <p:ph type="title"/>
          </p:nvPr>
        </p:nvSpPr>
        <p:spPr>
          <a:xfrm>
            <a:off x="628650" y="285750"/>
            <a:ext cx="7886700" cy="1142298"/>
          </a:xfrm>
        </p:spPr>
        <p:txBody>
          <a:bodyPr>
            <a:normAutofit/>
          </a:bodyPr>
          <a:lstStyle>
            <a:lvl1pPr>
              <a:defRPr sz="3200" b="1"/>
            </a:lvl1pPr>
          </a:lstStyle>
          <a:p>
            <a:r>
              <a:rPr lang="en-US" dirty="0"/>
              <a:t>Click to edit Master title style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Yellow Comparison">
    <p:spTree>
      <p:nvGrpSpPr>
        <p:cNvPr id="1" name=""/>
        <p:cNvGrpSpPr/>
        <p:nvPr/>
      </p:nvGrpSpPr>
      <p:grpSpPr>
        <a:xfrm>
          <a:off x="0" y="0"/>
          <a:ext cx="0" cy="0"/>
          <a:chOff x="0" y="0"/>
          <a:chExt cx="0" cy="0"/>
        </a:xfrm>
      </p:grpSpPr>
      <p:sp>
        <p:nvSpPr>
          <p:cNvPr id="15" name="Slide Number Placeholder 5"/>
          <p:cNvSpPr>
            <a:spLocks noGrp="1"/>
          </p:cNvSpPr>
          <p:nvPr>
            <p:ph type="sldNum" sz="quarter" idx="12"/>
          </p:nvPr>
        </p:nvSpPr>
        <p:spPr>
          <a:xfrm>
            <a:off x="6859394" y="6289445"/>
            <a:ext cx="2057400" cy="365125"/>
          </a:xfrm>
        </p:spPr>
        <p:txBody>
          <a:bodyPr/>
          <a:lstStyle/>
          <a:p>
            <a:fld id="{D21C4F07-79F2-E74B-AAB1-14D71E7CB907}" type="slidenum">
              <a:rPr lang="en-US" smtClean="0"/>
              <a:pPr/>
              <a:t>‹#›</a:t>
            </a:fld>
            <a:endParaRPr lang="en-US" dirty="0"/>
          </a:p>
        </p:txBody>
      </p:sp>
      <p:cxnSp>
        <p:nvCxnSpPr>
          <p:cNvPr id="11" name="Straight Connector 10"/>
          <p:cNvCxnSpPr/>
          <p:nvPr userDrawn="1"/>
        </p:nvCxnSpPr>
        <p:spPr>
          <a:xfrm>
            <a:off x="-41148" y="6152429"/>
            <a:ext cx="9212580" cy="0"/>
          </a:xfrm>
          <a:prstGeom prst="line">
            <a:avLst/>
          </a:prstGeom>
          <a:ln>
            <a:solidFill>
              <a:schemeClr val="accent3"/>
            </a:solidFill>
          </a:ln>
        </p:spPr>
        <p:style>
          <a:lnRef idx="1">
            <a:schemeClr val="dk1"/>
          </a:lnRef>
          <a:fillRef idx="0">
            <a:schemeClr val="dk1"/>
          </a:fillRef>
          <a:effectRef idx="0">
            <a:schemeClr val="dk1"/>
          </a:effectRef>
          <a:fontRef idx="minor">
            <a:schemeClr val="tx1"/>
          </a:fontRef>
        </p:style>
      </p:cxn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7486" y="6289445"/>
            <a:ext cx="1561050" cy="427014"/>
          </a:xfrm>
          <a:prstGeom prst="rect">
            <a:avLst/>
          </a:prstGeom>
        </p:spPr>
      </p:pic>
      <p:sp>
        <p:nvSpPr>
          <p:cNvPr id="17" name="Text Placeholder 2"/>
          <p:cNvSpPr>
            <a:spLocks noGrp="1"/>
          </p:cNvSpPr>
          <p:nvPr>
            <p:ph type="body" idx="1"/>
          </p:nvPr>
        </p:nvSpPr>
        <p:spPr>
          <a:xfrm>
            <a:off x="629842" y="146981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8" name="Content Placeholder 3"/>
          <p:cNvSpPr>
            <a:spLocks noGrp="1"/>
          </p:cNvSpPr>
          <p:nvPr>
            <p:ph sz="half" idx="2"/>
          </p:nvPr>
        </p:nvSpPr>
        <p:spPr>
          <a:xfrm>
            <a:off x="629842" y="2293725"/>
            <a:ext cx="3868340" cy="3721689"/>
          </a:xfrm>
        </p:spPr>
        <p:txBody>
          <a:bodyPr/>
          <a:lstStyle>
            <a:lvl2pPr marL="685800" indent="-228600">
              <a:buFont typeface="LucidaGrande" charset="0"/>
              <a:buChar cha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4"/>
          <p:cNvSpPr>
            <a:spLocks noGrp="1"/>
          </p:cNvSpPr>
          <p:nvPr>
            <p:ph type="body" sz="quarter" idx="3"/>
          </p:nvPr>
        </p:nvSpPr>
        <p:spPr>
          <a:xfrm>
            <a:off x="4629150" y="146981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Content Placeholder 5"/>
          <p:cNvSpPr>
            <a:spLocks noGrp="1"/>
          </p:cNvSpPr>
          <p:nvPr>
            <p:ph sz="quarter" idx="4"/>
          </p:nvPr>
        </p:nvSpPr>
        <p:spPr>
          <a:xfrm>
            <a:off x="4629150" y="2293725"/>
            <a:ext cx="3887391" cy="3721689"/>
          </a:xfrm>
        </p:spPr>
        <p:txBody>
          <a:bodyPr/>
          <a:lstStyle>
            <a:lvl2pPr marL="685800" indent="-228600">
              <a:buFont typeface="LucidaGrande" charset="0"/>
              <a:buChar cha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Rectangle 21"/>
          <p:cNvSpPr/>
          <p:nvPr userDrawn="1"/>
        </p:nvSpPr>
        <p:spPr>
          <a:xfrm>
            <a:off x="366748" y="450572"/>
            <a:ext cx="122350" cy="770860"/>
          </a:xfrm>
          <a:prstGeom prst="rect">
            <a:avLst/>
          </a:prstGeom>
          <a:solidFill>
            <a:schemeClr val="accent4"/>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7" tIns="53577" rIns="53577" bIns="53577" numCol="1" spcCol="38100" rtlCol="0" anchor="ctr">
            <a:spAutoFit/>
          </a:bodyPr>
          <a:lstStyle/>
          <a:p>
            <a:pPr marL="0" marR="0" indent="0" algn="ctr" defTabSz="616148" rtl="0" fontAlgn="auto" latinLnBrk="0" hangingPunct="0">
              <a:lnSpc>
                <a:spcPct val="100000"/>
              </a:lnSpc>
              <a:spcBef>
                <a:spcPts val="0"/>
              </a:spcBef>
              <a:spcAft>
                <a:spcPts val="0"/>
              </a:spcAft>
              <a:buClrTx/>
              <a:buSzTx/>
              <a:buFontTx/>
              <a:buNone/>
              <a:tabLst/>
            </a:pPr>
            <a:endParaRPr kumimoji="0" lang="en-US" sz="375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23" name="Title 1"/>
          <p:cNvSpPr>
            <a:spLocks noGrp="1"/>
          </p:cNvSpPr>
          <p:nvPr>
            <p:ph type="title"/>
          </p:nvPr>
        </p:nvSpPr>
        <p:spPr>
          <a:xfrm>
            <a:off x="628650" y="285750"/>
            <a:ext cx="7886700" cy="1142298"/>
          </a:xfrm>
        </p:spPr>
        <p:txBody>
          <a:bodyPr>
            <a:normAutofit/>
          </a:bodyPr>
          <a:lstStyle>
            <a:lvl1pPr>
              <a:defRPr sz="3200" b="1"/>
            </a:lvl1pPr>
          </a:lstStyle>
          <a:p>
            <a:r>
              <a:rPr lang="en-US" dirty="0"/>
              <a:t>Click to edit Master title style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Gray Section Divi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34E4B9-8D7D-0F42-8249-F837B669C045}"/>
              </a:ext>
            </a:extLst>
          </p:cNvPr>
          <p:cNvPicPr>
            <a:picLocks noChangeAspect="1"/>
          </p:cNvPicPr>
          <p:nvPr userDrawn="1"/>
        </p:nvPicPr>
        <p:blipFill>
          <a:blip r:embed="rId2"/>
          <a:stretch>
            <a:fillRect/>
          </a:stretch>
        </p:blipFill>
        <p:spPr>
          <a:xfrm>
            <a:off x="-4762" y="0"/>
            <a:ext cx="9148762" cy="6861572"/>
          </a:xfrm>
          <a:prstGeom prst="rect">
            <a:avLst/>
          </a:prstGeom>
        </p:spPr>
      </p:pic>
      <p:sp>
        <p:nvSpPr>
          <p:cNvPr id="2" name="Title 1"/>
          <p:cNvSpPr>
            <a:spLocks noGrp="1"/>
          </p:cNvSpPr>
          <p:nvPr>
            <p:ph type="title"/>
          </p:nvPr>
        </p:nvSpPr>
        <p:spPr>
          <a:xfrm>
            <a:off x="623888" y="951965"/>
            <a:ext cx="7886700" cy="2852737"/>
          </a:xfrm>
        </p:spPr>
        <p:txBody>
          <a:bodyPr anchor="b">
            <a:normAutofit/>
          </a:bodyPr>
          <a:lstStyle>
            <a:lvl1pPr algn="r">
              <a:defRPr sz="4000" b="1">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623888" y="3831690"/>
            <a:ext cx="7886700" cy="1500187"/>
          </a:xfrm>
        </p:spPr>
        <p:txBody>
          <a:bodyPr/>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Slide Number Placeholder 5"/>
          <p:cNvSpPr>
            <a:spLocks noGrp="1"/>
          </p:cNvSpPr>
          <p:nvPr>
            <p:ph type="sldNum" sz="quarter" idx="12"/>
          </p:nvPr>
        </p:nvSpPr>
        <p:spPr>
          <a:xfrm>
            <a:off x="6859394" y="6289445"/>
            <a:ext cx="2057400" cy="365125"/>
          </a:xfrm>
        </p:spPr>
        <p:txBody>
          <a:bodyPr/>
          <a:lstStyle>
            <a:lvl1pPr>
              <a:defRPr>
                <a:solidFill>
                  <a:schemeClr val="bg1"/>
                </a:solidFill>
              </a:defRPr>
            </a:lvl1pPr>
          </a:lstStyle>
          <a:p>
            <a:fld id="{D21C4F07-79F2-E74B-AAB1-14D71E7CB907}" type="slidenum">
              <a:rPr lang="en-US" smtClean="0"/>
              <a:pPr/>
              <a:t>‹#›</a:t>
            </a:fld>
            <a:endParaRPr lang="en-US"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7180" y="6289361"/>
            <a:ext cx="1561356" cy="427098"/>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4" name="Rectangle 3"/>
          <p:cNvSpPr/>
          <p:nvPr userDrawn="1"/>
        </p:nvSpPr>
        <p:spPr>
          <a:xfrm>
            <a:off x="393941" y="736510"/>
            <a:ext cx="8399187" cy="1274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6777"/>
            <a:endParaRPr lang="en-US" sz="1799">
              <a:solidFill>
                <a:prstClr val="white"/>
              </a:solidFill>
            </a:endParaRPr>
          </a:p>
        </p:txBody>
      </p:sp>
    </p:spTree>
    <p:extLst>
      <p:ext uri="{BB962C8B-B14F-4D97-AF65-F5344CB8AC3E}">
        <p14:creationId xmlns:p14="http://schemas.microsoft.com/office/powerpoint/2010/main" val="21779024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pecialty_Dark Gray">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A23757EF-05CA-6A46-A32C-8EC5EBD017F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89689" y="5846234"/>
            <a:ext cx="2378075" cy="497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4500935"/>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7" name="Rectangle 6"/>
          <p:cNvSpPr/>
          <p:nvPr userDrawn="1"/>
        </p:nvSpPr>
        <p:spPr>
          <a:xfrm>
            <a:off x="430015" y="770349"/>
            <a:ext cx="8496506" cy="1119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6777"/>
            <a:endParaRPr lang="en-US" sz="1799">
              <a:solidFill>
                <a:prstClr val="white"/>
              </a:solidFill>
            </a:endParaRPr>
          </a:p>
        </p:txBody>
      </p:sp>
      <p:cxnSp>
        <p:nvCxnSpPr>
          <p:cNvPr id="5" name="Straight Connector 4"/>
          <p:cNvCxnSpPr/>
          <p:nvPr userDrawn="1"/>
        </p:nvCxnSpPr>
        <p:spPr>
          <a:xfrm flipH="1">
            <a:off x="4953002" y="970652"/>
            <a:ext cx="3795713" cy="0"/>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871146" y="1139063"/>
            <a:ext cx="3242820" cy="1282899"/>
          </a:xfrm>
          <a:prstGeom prst="rect">
            <a:avLst/>
          </a:prstGeom>
        </p:spPr>
        <p:txBody>
          <a:bodyPr anchor="b"/>
          <a:lstStyle>
            <a:lvl1pPr algn="l">
              <a:lnSpc>
                <a:spcPts val="3157"/>
              </a:lnSpc>
              <a:defRPr sz="2798" b="1" i="0">
                <a:solidFill>
                  <a:schemeClr val="tx1"/>
                </a:solidFill>
                <a:latin typeface="Helvetica" charset="0"/>
                <a:ea typeface="Helvetica" charset="0"/>
                <a:cs typeface="Helvetica" charset="0"/>
              </a:defRPr>
            </a:lvl1pPr>
          </a:lstStyle>
          <a:p>
            <a:r>
              <a:rPr lang="en-US"/>
              <a:t>Click to edit Master title style</a:t>
            </a:r>
          </a:p>
        </p:txBody>
      </p:sp>
      <p:sp>
        <p:nvSpPr>
          <p:cNvPr id="4" name="Text Placeholder 3"/>
          <p:cNvSpPr>
            <a:spLocks noGrp="1"/>
          </p:cNvSpPr>
          <p:nvPr>
            <p:ph type="body" sz="half" idx="2"/>
          </p:nvPr>
        </p:nvSpPr>
        <p:spPr>
          <a:xfrm>
            <a:off x="4871147" y="2520686"/>
            <a:ext cx="3784716" cy="3368189"/>
          </a:xfrm>
          <a:prstGeom prst="rect">
            <a:avLst/>
          </a:prstGeom>
        </p:spPr>
        <p:txBody>
          <a:bodyPr/>
          <a:lstStyle>
            <a:lvl1pPr marL="0" indent="0">
              <a:lnSpc>
                <a:spcPts val="2398"/>
              </a:lnSpc>
              <a:spcBef>
                <a:spcPts val="0"/>
              </a:spcBef>
              <a:spcAft>
                <a:spcPts val="1199"/>
              </a:spcAft>
              <a:buNone/>
              <a:defRPr sz="1998" b="0" i="0" baseline="0">
                <a:latin typeface="Helvetica Light" charset="0"/>
                <a:ea typeface="Helvetica Light" charset="0"/>
                <a:cs typeface="Helvetica Light" charset="0"/>
              </a:defRPr>
            </a:lvl1pPr>
            <a:lvl2pPr marL="456777" indent="0">
              <a:buNone/>
              <a:defRPr sz="1199"/>
            </a:lvl2pPr>
            <a:lvl3pPr marL="913554" indent="0">
              <a:buNone/>
              <a:defRPr sz="999"/>
            </a:lvl3pPr>
            <a:lvl4pPr marL="1370331" indent="0">
              <a:buNone/>
              <a:defRPr sz="899"/>
            </a:lvl4pPr>
            <a:lvl5pPr marL="1827108" indent="0">
              <a:buNone/>
              <a:defRPr sz="899"/>
            </a:lvl5pPr>
            <a:lvl6pPr marL="2283886" indent="0">
              <a:buNone/>
              <a:defRPr sz="899"/>
            </a:lvl6pPr>
            <a:lvl7pPr marL="2740663" indent="0">
              <a:buNone/>
              <a:defRPr sz="899"/>
            </a:lvl7pPr>
            <a:lvl8pPr marL="3197440" indent="0">
              <a:buNone/>
              <a:defRPr sz="899"/>
            </a:lvl8pPr>
            <a:lvl9pPr marL="3654217" indent="0">
              <a:buNone/>
              <a:defRPr sz="899"/>
            </a:lvl9pPr>
          </a:lstStyle>
          <a:p>
            <a:pPr lvl="0"/>
            <a:r>
              <a:rPr lang="en-US"/>
              <a:t>Click to edit Master text styles</a:t>
            </a:r>
          </a:p>
        </p:txBody>
      </p:sp>
      <p:sp>
        <p:nvSpPr>
          <p:cNvPr id="3" name="Picture Placeholder 2"/>
          <p:cNvSpPr>
            <a:spLocks noGrp="1"/>
          </p:cNvSpPr>
          <p:nvPr>
            <p:ph type="pic" idx="1"/>
          </p:nvPr>
        </p:nvSpPr>
        <p:spPr>
          <a:xfrm>
            <a:off x="0" y="-1"/>
            <a:ext cx="4496586" cy="6858000"/>
          </a:xfrm>
          <a:prstGeom prst="rect">
            <a:avLst/>
          </a:prstGeom>
        </p:spPr>
        <p:txBody>
          <a:bodyPr rtlCol="0">
            <a:normAutofit/>
          </a:bodyPr>
          <a:lstStyle>
            <a:lvl1pPr marL="0" indent="0">
              <a:buNone/>
              <a:defRPr sz="3197"/>
            </a:lvl1pPr>
            <a:lvl2pPr marL="456777" indent="0">
              <a:buNone/>
              <a:defRPr sz="2798"/>
            </a:lvl2pPr>
            <a:lvl3pPr marL="913554" indent="0">
              <a:buNone/>
              <a:defRPr sz="2398"/>
            </a:lvl3pPr>
            <a:lvl4pPr marL="1370331" indent="0">
              <a:buNone/>
              <a:defRPr sz="1998"/>
            </a:lvl4pPr>
            <a:lvl5pPr marL="1827108" indent="0">
              <a:buNone/>
              <a:defRPr sz="1998"/>
            </a:lvl5pPr>
            <a:lvl6pPr marL="2283886" indent="0">
              <a:buNone/>
              <a:defRPr sz="1998"/>
            </a:lvl6pPr>
            <a:lvl7pPr marL="2740663" indent="0">
              <a:buNone/>
              <a:defRPr sz="1998"/>
            </a:lvl7pPr>
            <a:lvl8pPr marL="3197440" indent="0">
              <a:buNone/>
              <a:defRPr sz="1998"/>
            </a:lvl8pPr>
            <a:lvl9pPr marL="3654217" indent="0">
              <a:buNone/>
              <a:defRPr sz="1998"/>
            </a:lvl9pPr>
          </a:lstStyle>
          <a:p>
            <a:pPr lvl="0"/>
            <a:r>
              <a:rPr lang="en-US" noProof="0"/>
              <a:t>Drag picture to placeholder or click icon to add</a:t>
            </a:r>
          </a:p>
        </p:txBody>
      </p:sp>
    </p:spTree>
    <p:extLst>
      <p:ext uri="{BB962C8B-B14F-4D97-AF65-F5344CB8AC3E}">
        <p14:creationId xmlns:p14="http://schemas.microsoft.com/office/powerpoint/2010/main" val="24233247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48575" y="253277"/>
            <a:ext cx="8695426" cy="911463"/>
          </a:xfrm>
          <a:prstGeom prst="rect">
            <a:avLst/>
          </a:prstGeom>
        </p:spPr>
        <p:txBody>
          <a:bodyPr vert="horz"/>
          <a:lstStyle>
            <a:lvl1pPr algn="l">
              <a:lnSpc>
                <a:spcPts val="2877"/>
              </a:lnSpc>
              <a:defRPr sz="2798" b="1" i="0">
                <a:latin typeface="Helvetica" charset="0"/>
                <a:ea typeface="Helvetica" charset="0"/>
                <a:cs typeface="Helvetica" charset="0"/>
              </a:defRPr>
            </a:lvl1pPr>
          </a:lstStyle>
          <a:p>
            <a:r>
              <a:rPr lang="en-US"/>
              <a:t>Click to edit Master title style</a:t>
            </a:r>
          </a:p>
        </p:txBody>
      </p:sp>
    </p:spTree>
    <p:extLst>
      <p:ext uri="{BB962C8B-B14F-4D97-AF65-F5344CB8AC3E}">
        <p14:creationId xmlns:p14="http://schemas.microsoft.com/office/powerpoint/2010/main" val="39316492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48575" y="253277"/>
            <a:ext cx="8695426" cy="911463"/>
          </a:xfrm>
          <a:prstGeom prst="rect">
            <a:avLst/>
          </a:prstGeom>
        </p:spPr>
        <p:txBody>
          <a:bodyPr vert="horz"/>
          <a:lstStyle>
            <a:lvl1pPr algn="l">
              <a:lnSpc>
                <a:spcPts val="2877"/>
              </a:lnSpc>
              <a:defRPr sz="2798" b="1" i="0">
                <a:latin typeface="Helvetica" charset="0"/>
                <a:ea typeface="Helvetica" charset="0"/>
                <a:cs typeface="Helvetica" charset="0"/>
              </a:defRPr>
            </a:lvl1pPr>
          </a:lstStyle>
          <a:p>
            <a:r>
              <a:rPr lang="en-US"/>
              <a:t>Click to edit Master title style</a:t>
            </a:r>
          </a:p>
        </p:txBody>
      </p:sp>
    </p:spTree>
    <p:extLst>
      <p:ext uri="{BB962C8B-B14F-4D97-AF65-F5344CB8AC3E}">
        <p14:creationId xmlns:p14="http://schemas.microsoft.com/office/powerpoint/2010/main" val="33278634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al Section Divi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63C02F-8492-FC48-B305-4C98E1BC1EE4}"/>
              </a:ext>
            </a:extLst>
          </p:cNvPr>
          <p:cNvPicPr>
            <a:picLocks noChangeAspect="1"/>
          </p:cNvPicPr>
          <p:nvPr userDrawn="1"/>
        </p:nvPicPr>
        <p:blipFill>
          <a:blip r:embed="rId2"/>
          <a:stretch>
            <a:fillRect/>
          </a:stretch>
        </p:blipFill>
        <p:spPr>
          <a:xfrm>
            <a:off x="-4762" y="0"/>
            <a:ext cx="9148762" cy="6861572"/>
          </a:xfrm>
          <a:prstGeom prst="rect">
            <a:avLst/>
          </a:prstGeom>
        </p:spPr>
      </p:pic>
      <p:sp>
        <p:nvSpPr>
          <p:cNvPr id="8" name="Slide Number Placeholder 5"/>
          <p:cNvSpPr>
            <a:spLocks noGrp="1"/>
          </p:cNvSpPr>
          <p:nvPr>
            <p:ph type="sldNum" sz="quarter" idx="12"/>
          </p:nvPr>
        </p:nvSpPr>
        <p:spPr>
          <a:xfrm>
            <a:off x="6859394" y="6289445"/>
            <a:ext cx="2057400" cy="365125"/>
          </a:xfrm>
        </p:spPr>
        <p:txBody>
          <a:bodyPr/>
          <a:lstStyle>
            <a:lvl1pPr>
              <a:defRPr>
                <a:solidFill>
                  <a:schemeClr val="bg1"/>
                </a:solidFill>
              </a:defRPr>
            </a:lvl1pPr>
          </a:lstStyle>
          <a:p>
            <a:fld id="{D21C4F07-79F2-E74B-AAB1-14D71E7CB907}" type="slidenum">
              <a:rPr lang="en-US" smtClean="0"/>
              <a:pPr/>
              <a:t>‹#›</a:t>
            </a:fld>
            <a:endParaRPr lang="en-US"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7180" y="6289361"/>
            <a:ext cx="1561356" cy="427098"/>
          </a:xfrm>
          <a:prstGeom prst="rect">
            <a:avLst/>
          </a:prstGeom>
        </p:spPr>
      </p:pic>
      <p:sp>
        <p:nvSpPr>
          <p:cNvPr id="11" name="Title 1"/>
          <p:cNvSpPr>
            <a:spLocks noGrp="1"/>
          </p:cNvSpPr>
          <p:nvPr>
            <p:ph type="title"/>
          </p:nvPr>
        </p:nvSpPr>
        <p:spPr>
          <a:xfrm>
            <a:off x="623888" y="951965"/>
            <a:ext cx="7886700" cy="2852737"/>
          </a:xfrm>
        </p:spPr>
        <p:txBody>
          <a:bodyPr anchor="b">
            <a:normAutofit/>
          </a:bodyPr>
          <a:lstStyle>
            <a:lvl1pPr algn="r">
              <a:defRPr sz="4000" b="1">
                <a:solidFill>
                  <a:schemeClr val="bg1"/>
                </a:solidFill>
              </a:defRPr>
            </a:lvl1pPr>
          </a:lstStyle>
          <a:p>
            <a:r>
              <a:rPr lang="en-US" dirty="0"/>
              <a:t>Click to edit Master title style</a:t>
            </a:r>
          </a:p>
        </p:txBody>
      </p:sp>
      <p:sp>
        <p:nvSpPr>
          <p:cNvPr id="12" name="Text Placeholder 2"/>
          <p:cNvSpPr>
            <a:spLocks noGrp="1"/>
          </p:cNvSpPr>
          <p:nvPr>
            <p:ph type="body" idx="1"/>
          </p:nvPr>
        </p:nvSpPr>
        <p:spPr>
          <a:xfrm>
            <a:off x="623888" y="3831690"/>
            <a:ext cx="7886700" cy="1500187"/>
          </a:xfrm>
        </p:spPr>
        <p:txBody>
          <a:bodyPr/>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pecialty_Icon Callout">
    <p:bg>
      <p:bgRef idx="1001">
        <a:schemeClr val="bg2"/>
      </p:bgRef>
    </p:bg>
    <p:spTree>
      <p:nvGrpSpPr>
        <p:cNvPr id="1" name=""/>
        <p:cNvGrpSpPr/>
        <p:nvPr/>
      </p:nvGrpSpPr>
      <p:grpSpPr>
        <a:xfrm>
          <a:off x="0" y="0"/>
          <a:ext cx="0" cy="0"/>
          <a:chOff x="0" y="0"/>
          <a:chExt cx="0" cy="0"/>
        </a:xfrm>
      </p:grpSpPr>
      <p:pic>
        <p:nvPicPr>
          <p:cNvPr id="8" name="Picture 8">
            <a:extLst>
              <a:ext uri="{FF2B5EF4-FFF2-40B4-BE49-F238E27FC236}">
                <a16:creationId xmlns:a16="http://schemas.microsoft.com/office/drawing/2014/main" id="{DFA66E47-81B9-BA4E-BD2D-64BF900B35AA}"/>
              </a:ext>
            </a:extLst>
          </p:cNvPr>
          <p:cNvPicPr>
            <a:picLocks noChangeAspect="1" noChangeArrowheads="1"/>
          </p:cNvPicPr>
          <p:nvPr userDrawn="1"/>
        </p:nvPicPr>
        <p:blipFill>
          <a:blip r:embed="rId2"/>
          <a:srcRect/>
          <a:stretch/>
        </p:blipFill>
        <p:spPr bwMode="auto">
          <a:xfrm>
            <a:off x="1" y="377189"/>
            <a:ext cx="1979613" cy="1710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2393344" y="1469815"/>
            <a:ext cx="6190841" cy="4545601"/>
          </a:xfrm>
        </p:spPr>
        <p:txBody>
          <a:bodyPr/>
          <a:lstStyle>
            <a:lvl1pPr>
              <a:defRPr sz="1800"/>
            </a:lvl1pPr>
            <a:lvl2pPr marL="460375" indent="-230188">
              <a:buFont typeface="Arial" panose="020B0604020202020204" pitchFamily="34" charset="0"/>
              <a:buChar char="•"/>
              <a:tabLst/>
              <a:defRPr sz="1600"/>
            </a:lvl2pPr>
            <a:lvl3pPr marL="746125" indent="-222250">
              <a:tabLst/>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17" name="Title 1"/>
          <p:cNvSpPr>
            <a:spLocks noGrp="1"/>
          </p:cNvSpPr>
          <p:nvPr>
            <p:ph type="title"/>
          </p:nvPr>
        </p:nvSpPr>
        <p:spPr>
          <a:xfrm>
            <a:off x="2401788" y="285749"/>
            <a:ext cx="6182397" cy="1142299"/>
          </a:xfrm>
        </p:spPr>
        <p:txBody>
          <a:bodyPr>
            <a:normAutofit/>
          </a:bodyPr>
          <a:lstStyle>
            <a:lvl1pPr>
              <a:defRPr sz="2400" b="1">
                <a:solidFill>
                  <a:schemeClr val="tx1"/>
                </a:solidFill>
              </a:defRPr>
            </a:lvl1pPr>
          </a:lstStyle>
          <a:p>
            <a:r>
              <a:rPr lang="en-US"/>
              <a:t>Click to edit Master title style</a:t>
            </a:r>
          </a:p>
        </p:txBody>
      </p:sp>
      <p:sp>
        <p:nvSpPr>
          <p:cNvPr id="6" name="Picture Placeholder 5"/>
          <p:cNvSpPr>
            <a:spLocks noGrp="1"/>
          </p:cNvSpPr>
          <p:nvPr>
            <p:ph type="pic" sz="quarter" idx="13"/>
          </p:nvPr>
        </p:nvSpPr>
        <p:spPr>
          <a:xfrm>
            <a:off x="433166" y="572820"/>
            <a:ext cx="1163116" cy="1279923"/>
          </a:xfrm>
        </p:spPr>
        <p:txBody>
          <a:bodyPr rtlCol="0">
            <a:normAutofit/>
          </a:bodyPr>
          <a:lstStyle>
            <a:lvl1pPr>
              <a:defRPr>
                <a:solidFill>
                  <a:schemeClr val="bg1"/>
                </a:solidFill>
              </a:defRPr>
            </a:lvl1pPr>
          </a:lstStyle>
          <a:p>
            <a:pPr lvl="0"/>
            <a:r>
              <a:rPr lang="en-US" noProof="0"/>
              <a:t>Click icon to add picture</a:t>
            </a:r>
          </a:p>
        </p:txBody>
      </p:sp>
      <p:sp>
        <p:nvSpPr>
          <p:cNvPr id="9" name="Slide Number Placeholder 5">
            <a:extLst>
              <a:ext uri="{FF2B5EF4-FFF2-40B4-BE49-F238E27FC236}">
                <a16:creationId xmlns:a16="http://schemas.microsoft.com/office/drawing/2014/main" id="{F6BB8317-C75A-C74F-96AE-8C8592D649D0}"/>
              </a:ext>
            </a:extLst>
          </p:cNvPr>
          <p:cNvSpPr>
            <a:spLocks noGrp="1"/>
          </p:cNvSpPr>
          <p:nvPr>
            <p:ph type="sldNum" sz="quarter" idx="14"/>
          </p:nvPr>
        </p:nvSpPr>
        <p:spPr>
          <a:xfrm>
            <a:off x="6950075" y="6350000"/>
            <a:ext cx="2057400" cy="366184"/>
          </a:xfrm>
          <a:prstGeom prst="rect">
            <a:avLst/>
          </a:prstGeom>
        </p:spPr>
        <p:txBody>
          <a:bodyPr/>
          <a:lstStyle>
            <a:lvl1pPr>
              <a:defRPr/>
            </a:lvl1pPr>
          </a:lstStyle>
          <a:p>
            <a:pPr>
              <a:defRPr/>
            </a:pPr>
            <a:fld id="{8FD9718B-D284-7D4E-8A75-63B38B611A70}" type="slidenum">
              <a:rPr lang="en-US"/>
              <a:pPr>
                <a:defRPr/>
              </a:pPr>
              <a:t>‹#›</a:t>
            </a:fld>
            <a:endParaRPr lang="en-US"/>
          </a:p>
        </p:txBody>
      </p:sp>
    </p:spTree>
    <p:extLst>
      <p:ext uri="{BB962C8B-B14F-4D97-AF65-F5344CB8AC3E}">
        <p14:creationId xmlns:p14="http://schemas.microsoft.com/office/powerpoint/2010/main" val="852758463"/>
      </p:ext>
    </p:extLst>
  </p:cSld>
  <p:clrMapOvr>
    <a:overrideClrMapping bg1="lt1" tx1="dk1" bg2="lt2" tx2="dk2" accent1="accent1" accent2="accent2" accent3="accent3" accent4="accent4" accent5="accent5" accent6="accent6" hlink="hlink" folHlink="folHlink"/>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Specialty_Dark Gray with Photo">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524821" y="990602"/>
            <a:ext cx="3329481" cy="5090159"/>
          </a:xfrm>
        </p:spPr>
        <p:txBody>
          <a:bodyPr anchor="ctr"/>
          <a:lstStyle>
            <a:lvl1pPr marL="7938" indent="-7938">
              <a:buNone/>
              <a:tabLst/>
              <a:defRPr sz="2400" i="1"/>
            </a:lvl1pPr>
          </a:lstStyle>
          <a:p>
            <a:pPr lvl="0"/>
            <a:r>
              <a:rPr lang="en-US"/>
              <a:t>Click to edit Master text styles</a:t>
            </a:r>
          </a:p>
        </p:txBody>
      </p:sp>
      <p:sp>
        <p:nvSpPr>
          <p:cNvPr id="4" name="Picture Placeholder 3">
            <a:extLst>
              <a:ext uri="{FF2B5EF4-FFF2-40B4-BE49-F238E27FC236}">
                <a16:creationId xmlns:a16="http://schemas.microsoft.com/office/drawing/2014/main" id="{9EFCF2A6-93AB-BB43-A4C9-41EFBAD9FA31}"/>
              </a:ext>
            </a:extLst>
          </p:cNvPr>
          <p:cNvSpPr>
            <a:spLocks noGrp="1"/>
          </p:cNvSpPr>
          <p:nvPr>
            <p:ph type="pic" sz="quarter" idx="11"/>
          </p:nvPr>
        </p:nvSpPr>
        <p:spPr>
          <a:xfrm>
            <a:off x="4572000" y="0"/>
            <a:ext cx="4572000" cy="6858000"/>
          </a:xfrm>
          <a:solidFill>
            <a:schemeClr val="bg1">
              <a:lumMod val="20000"/>
              <a:lumOff val="80000"/>
            </a:schemeClr>
          </a:solidFill>
        </p:spPr>
        <p:txBody>
          <a:bodyPr/>
          <a:lstStyle/>
          <a:p>
            <a:r>
              <a:rPr lang="en-US"/>
              <a:t>Click icon to add picture</a:t>
            </a:r>
          </a:p>
        </p:txBody>
      </p:sp>
      <p:sp>
        <p:nvSpPr>
          <p:cNvPr id="5" name="Right Triangle 4">
            <a:extLst>
              <a:ext uri="{FF2B5EF4-FFF2-40B4-BE49-F238E27FC236}">
                <a16:creationId xmlns:a16="http://schemas.microsoft.com/office/drawing/2014/main" id="{8BDEC92C-494D-1E49-B8D6-4B2458E78F63}"/>
              </a:ext>
            </a:extLst>
          </p:cNvPr>
          <p:cNvSpPr/>
          <p:nvPr userDrawn="1"/>
        </p:nvSpPr>
        <p:spPr>
          <a:xfrm rot="13500000">
            <a:off x="4083290" y="3141566"/>
            <a:ext cx="766495" cy="574871"/>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24004A24-DDBE-BC46-8025-C58EC0537560}"/>
              </a:ext>
            </a:extLst>
          </p:cNvPr>
          <p:cNvPicPr>
            <a:picLocks noChangeAspect="1"/>
          </p:cNvPicPr>
          <p:nvPr userDrawn="1"/>
        </p:nvPicPr>
        <p:blipFill>
          <a:blip r:embed="rId3"/>
          <a:srcRect/>
          <a:stretch/>
        </p:blipFill>
        <p:spPr>
          <a:xfrm>
            <a:off x="206123" y="6087437"/>
            <a:ext cx="1322232" cy="564457"/>
          </a:xfrm>
          <a:prstGeom prst="rect">
            <a:avLst/>
          </a:prstGeom>
        </p:spPr>
      </p:pic>
    </p:spTree>
    <p:extLst>
      <p:ext uri="{BB962C8B-B14F-4D97-AF65-F5344CB8AC3E}">
        <p14:creationId xmlns:p14="http://schemas.microsoft.com/office/powerpoint/2010/main" val="1253722638"/>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Gradient Bar_Content_Image Sidebar">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6137276" y="1"/>
            <a:ext cx="3006725" cy="6153151"/>
          </a:xfrm>
          <a:solidFill>
            <a:schemeClr val="bg2"/>
          </a:solidFill>
        </p:spPr>
        <p:txBody>
          <a:bodyPr rtlCol="0">
            <a:normAutofit/>
          </a:bodyPr>
          <a:lstStyle>
            <a:lvl1pPr>
              <a:buNone/>
              <a:defRPr/>
            </a:lvl1pPr>
          </a:lstStyle>
          <a:p>
            <a:pPr lvl="0"/>
            <a:r>
              <a:rPr lang="en-US" noProof="0"/>
              <a:t>Click icon to add picture</a:t>
            </a:r>
          </a:p>
        </p:txBody>
      </p:sp>
      <p:sp>
        <p:nvSpPr>
          <p:cNvPr id="3" name="Content Placeholder 2"/>
          <p:cNvSpPr>
            <a:spLocks noGrp="1"/>
          </p:cNvSpPr>
          <p:nvPr>
            <p:ph sz="half" idx="1"/>
          </p:nvPr>
        </p:nvSpPr>
        <p:spPr>
          <a:xfrm>
            <a:off x="423926" y="1383128"/>
            <a:ext cx="5316998" cy="4632288"/>
          </a:xfrm>
        </p:spPr>
        <p:txBody>
          <a:bodyPr/>
          <a:lstStyle>
            <a:lvl1pPr>
              <a:defRPr sz="1800"/>
            </a:lvl1pPr>
            <a:lvl2pPr marL="460375" indent="-230188">
              <a:buFont typeface="Arial" panose="020B0604020202020204" pitchFamily="34" charset="0"/>
              <a:buChar char="•"/>
              <a:tabLst/>
              <a:defRPr sz="1600"/>
            </a:lvl2pPr>
            <a:lvl3pPr marL="746125" indent="-222250">
              <a:tabLst/>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17" name="Title 1"/>
          <p:cNvSpPr>
            <a:spLocks noGrp="1"/>
          </p:cNvSpPr>
          <p:nvPr>
            <p:ph type="title"/>
          </p:nvPr>
        </p:nvSpPr>
        <p:spPr>
          <a:xfrm>
            <a:off x="431178" y="153682"/>
            <a:ext cx="5309746" cy="1142145"/>
          </a:xfrm>
        </p:spPr>
        <p:txBody>
          <a:bodyPr>
            <a:normAutofit/>
          </a:bodyPr>
          <a:lstStyle>
            <a:lvl1pPr>
              <a:defRPr sz="2400" b="1">
                <a:solidFill>
                  <a:schemeClr val="tx1"/>
                </a:solidFill>
              </a:defRPr>
            </a:lvl1pPr>
          </a:lstStyle>
          <a:p>
            <a:r>
              <a:rPr lang="en-US"/>
              <a:t>Click to edit Master title style</a:t>
            </a:r>
          </a:p>
        </p:txBody>
      </p:sp>
      <p:sp>
        <p:nvSpPr>
          <p:cNvPr id="8" name="Slide Number Placeholder 5">
            <a:extLst>
              <a:ext uri="{FF2B5EF4-FFF2-40B4-BE49-F238E27FC236}">
                <a16:creationId xmlns:a16="http://schemas.microsoft.com/office/drawing/2014/main" id="{647737A1-C2EB-D040-AE83-C242CED4CE32}"/>
              </a:ext>
            </a:extLst>
          </p:cNvPr>
          <p:cNvSpPr>
            <a:spLocks noGrp="1"/>
          </p:cNvSpPr>
          <p:nvPr>
            <p:ph type="sldNum" sz="quarter" idx="14"/>
          </p:nvPr>
        </p:nvSpPr>
        <p:spPr>
          <a:xfrm>
            <a:off x="6950075" y="6350000"/>
            <a:ext cx="2057400" cy="366184"/>
          </a:xfrm>
          <a:prstGeom prst="rect">
            <a:avLst/>
          </a:prstGeom>
        </p:spPr>
        <p:txBody>
          <a:bodyPr/>
          <a:lstStyle>
            <a:lvl1pPr>
              <a:defRPr/>
            </a:lvl1pPr>
          </a:lstStyle>
          <a:p>
            <a:pPr>
              <a:defRPr/>
            </a:pPr>
            <a:fld id="{806F60EF-223F-C244-A01D-0F95779C8293}" type="slidenum">
              <a:rPr lang="en-US"/>
              <a:pPr>
                <a:defRPr/>
              </a:pPr>
              <a:t>‹#›</a:t>
            </a:fld>
            <a:endParaRPr lang="en-US"/>
          </a:p>
        </p:txBody>
      </p:sp>
      <p:pic>
        <p:nvPicPr>
          <p:cNvPr id="9" name="Picture 8">
            <a:extLst>
              <a:ext uri="{FF2B5EF4-FFF2-40B4-BE49-F238E27FC236}">
                <a16:creationId xmlns:a16="http://schemas.microsoft.com/office/drawing/2014/main" id="{84784A62-AD3E-EC43-9F1B-EC43BADCBCF0}"/>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 r="19006" b="-7308"/>
          <a:stretch/>
        </p:blipFill>
        <p:spPr bwMode="auto">
          <a:xfrm>
            <a:off x="1" y="1161818"/>
            <a:ext cx="5774436" cy="134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1938996"/>
      </p:ext>
    </p:extLst>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cxnSp>
        <p:nvCxnSpPr>
          <p:cNvPr id="4" name="Straight Connector 3"/>
          <p:cNvCxnSpPr/>
          <p:nvPr userDrawn="1"/>
        </p:nvCxnSpPr>
        <p:spPr>
          <a:xfrm flipH="1">
            <a:off x="461321" y="814499"/>
            <a:ext cx="8290599" cy="0"/>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372357" y="1126252"/>
            <a:ext cx="8229600" cy="743707"/>
          </a:xfrm>
          <a:prstGeom prst="rect">
            <a:avLst/>
          </a:prstGeom>
        </p:spPr>
        <p:txBody>
          <a:bodyPr/>
          <a:lstStyle>
            <a:lvl1pPr algn="l">
              <a:lnSpc>
                <a:spcPts val="3117"/>
              </a:lnSpc>
              <a:defRPr sz="2700" b="1" i="0" baseline="0">
                <a:solidFill>
                  <a:srgbClr val="0070C0"/>
                </a:solidFill>
                <a:latin typeface="Helvetica" charset="0"/>
                <a:ea typeface="Helvetica" charset="0"/>
                <a:cs typeface="Helvetica" charset="0"/>
              </a:defRPr>
            </a:lvl1pPr>
          </a:lstStyle>
          <a:p>
            <a:r>
              <a:rPr lang="en-US"/>
              <a:t>Click to edit Master title style</a:t>
            </a:r>
          </a:p>
        </p:txBody>
      </p:sp>
      <p:sp>
        <p:nvSpPr>
          <p:cNvPr id="8" name="Content Placeholder 2"/>
          <p:cNvSpPr>
            <a:spLocks noGrp="1"/>
          </p:cNvSpPr>
          <p:nvPr>
            <p:ph sz="half" idx="1" hasCustomPrompt="1"/>
          </p:nvPr>
        </p:nvSpPr>
        <p:spPr>
          <a:xfrm>
            <a:off x="389610" y="2140449"/>
            <a:ext cx="4038600" cy="3394075"/>
          </a:xfrm>
          <a:prstGeom prst="rect">
            <a:avLst/>
          </a:prstGeom>
        </p:spPr>
        <p:txBody>
          <a:bodyPr/>
          <a:lstStyle>
            <a:lvl1pPr marL="0" indent="0">
              <a:lnSpc>
                <a:spcPts val="2597"/>
              </a:lnSpc>
              <a:spcBef>
                <a:spcPts val="0"/>
              </a:spcBef>
              <a:spcAft>
                <a:spcPts val="1199"/>
              </a:spcAft>
              <a:buClr>
                <a:srgbClr val="0070C0"/>
              </a:buClr>
              <a:buFont typeface="+mj-lt"/>
              <a:buNone/>
              <a:defRPr sz="1950" b="0" i="0" baseline="0">
                <a:solidFill>
                  <a:schemeClr val="tx1">
                    <a:lumMod val="85000"/>
                    <a:lumOff val="15000"/>
                  </a:schemeClr>
                </a:solidFill>
                <a:latin typeface="Helvetica Light" charset="0"/>
                <a:ea typeface="Helvetica Light" charset="0"/>
                <a:cs typeface="Helvetica Light" charset="0"/>
              </a:defRPr>
            </a:lvl1pPr>
            <a:lvl2pPr>
              <a:defRPr sz="2398"/>
            </a:lvl2pPr>
            <a:lvl3pPr>
              <a:defRPr sz="1998"/>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0"/>
            <a:endParaRPr lang="en-US"/>
          </a:p>
        </p:txBody>
      </p:sp>
      <p:pic>
        <p:nvPicPr>
          <p:cNvPr id="11" name="Picture 10">
            <a:extLst>
              <a:ext uri="{FF2B5EF4-FFF2-40B4-BE49-F238E27FC236}">
                <a16:creationId xmlns:a16="http://schemas.microsoft.com/office/drawing/2014/main" id="{9CBFB273-7859-8C48-802D-21FB338CCAA8}"/>
              </a:ext>
            </a:extLst>
          </p:cNvPr>
          <p:cNvPicPr>
            <a:picLocks noChangeAspect="1"/>
          </p:cNvPicPr>
          <p:nvPr userDrawn="1"/>
        </p:nvPicPr>
        <p:blipFill rotWithShape="1">
          <a:blip r:embed="rId2"/>
          <a:srcRect l="31881"/>
          <a:stretch/>
        </p:blipFill>
        <p:spPr>
          <a:xfrm flipH="1">
            <a:off x="6232904" y="455716"/>
            <a:ext cx="2911097" cy="6146119"/>
          </a:xfrm>
          <a:prstGeom prst="rect">
            <a:avLst/>
          </a:prstGeom>
        </p:spPr>
      </p:pic>
      <p:pic>
        <p:nvPicPr>
          <p:cNvPr id="10" name="Picture 9">
            <a:extLst>
              <a:ext uri="{FF2B5EF4-FFF2-40B4-BE49-F238E27FC236}">
                <a16:creationId xmlns:a16="http://schemas.microsoft.com/office/drawing/2014/main" id="{6697F600-FC86-2A4A-AE30-162C8CE6E358}"/>
              </a:ext>
            </a:extLst>
          </p:cNvPr>
          <p:cNvPicPr>
            <a:picLocks noChangeAspect="1"/>
          </p:cNvPicPr>
          <p:nvPr userDrawn="1"/>
        </p:nvPicPr>
        <p:blipFill>
          <a:blip r:embed="rId3"/>
          <a:stretch>
            <a:fillRect/>
          </a:stretch>
        </p:blipFill>
        <p:spPr>
          <a:xfrm>
            <a:off x="5063248" y="710624"/>
            <a:ext cx="4082599" cy="5576824"/>
          </a:xfrm>
          <a:prstGeom prst="rect">
            <a:avLst/>
          </a:prstGeom>
        </p:spPr>
      </p:pic>
    </p:spTree>
    <p:extLst>
      <p:ext uri="{BB962C8B-B14F-4D97-AF65-F5344CB8AC3E}">
        <p14:creationId xmlns:p14="http://schemas.microsoft.com/office/powerpoint/2010/main" val="1666599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eal Standard">
    <p:spTree>
      <p:nvGrpSpPr>
        <p:cNvPr id="1" name=""/>
        <p:cNvGrpSpPr/>
        <p:nvPr/>
      </p:nvGrpSpPr>
      <p:grpSpPr>
        <a:xfrm>
          <a:off x="0" y="0"/>
          <a:ext cx="0" cy="0"/>
          <a:chOff x="0" y="0"/>
          <a:chExt cx="0" cy="0"/>
        </a:xfrm>
      </p:grpSpPr>
      <p:sp>
        <p:nvSpPr>
          <p:cNvPr id="2" name="Title 1"/>
          <p:cNvSpPr>
            <a:spLocks noGrp="1"/>
          </p:cNvSpPr>
          <p:nvPr>
            <p:ph type="title"/>
          </p:nvPr>
        </p:nvSpPr>
        <p:spPr>
          <a:xfrm>
            <a:off x="628650" y="285750"/>
            <a:ext cx="7886700" cy="1142298"/>
          </a:xfrm>
        </p:spPr>
        <p:txBody>
          <a:bodyPr>
            <a:normAutofit/>
          </a:bodyPr>
          <a:lstStyle>
            <a:lvl1pPr>
              <a:defRPr sz="3200" b="1"/>
            </a:lvl1pPr>
          </a:lstStyle>
          <a:p>
            <a:r>
              <a:rPr lang="en-US" dirty="0"/>
              <a:t>Click to edit Master title style</a:t>
            </a:r>
          </a:p>
        </p:txBody>
      </p:sp>
      <p:sp>
        <p:nvSpPr>
          <p:cNvPr id="3" name="Content Placeholder 2"/>
          <p:cNvSpPr>
            <a:spLocks noGrp="1"/>
          </p:cNvSpPr>
          <p:nvPr>
            <p:ph idx="1"/>
          </p:nvPr>
        </p:nvSpPr>
        <p:spPr>
          <a:xfrm>
            <a:off x="628650" y="1469813"/>
            <a:ext cx="7886700" cy="4545601"/>
          </a:xfrm>
        </p:spPr>
        <p:txBody>
          <a:bodyPr/>
          <a:lstStyle>
            <a:lvl2pPr marL="685800" indent="-228600">
              <a:buFont typeface="LucidaGrande" charset="0"/>
              <a:buChar cha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859394" y="6289445"/>
            <a:ext cx="2057400" cy="365125"/>
          </a:xfrm>
        </p:spPr>
        <p:txBody>
          <a:bodyPr/>
          <a:lstStyle/>
          <a:p>
            <a:fld id="{D21C4F07-79F2-E74B-AAB1-14D71E7CB907}" type="slidenum">
              <a:rPr lang="en-US" smtClean="0"/>
              <a:pPr/>
              <a:t>‹#›</a:t>
            </a:fld>
            <a:endParaRPr lang="en-US" dirty="0"/>
          </a:p>
        </p:txBody>
      </p:sp>
      <p:sp>
        <p:nvSpPr>
          <p:cNvPr id="7" name="Rectangle 6"/>
          <p:cNvSpPr/>
          <p:nvPr userDrawn="1"/>
        </p:nvSpPr>
        <p:spPr>
          <a:xfrm>
            <a:off x="366748" y="450572"/>
            <a:ext cx="122350" cy="770860"/>
          </a:xfrm>
          <a:prstGeom prst="rect">
            <a:avLst/>
          </a:prstGeom>
          <a:solidFill>
            <a:srgbClr val="17B0A5"/>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7" tIns="53577" rIns="53577" bIns="53577" numCol="1" spcCol="38100" rtlCol="0" anchor="ctr">
            <a:spAutoFit/>
          </a:bodyPr>
          <a:lstStyle/>
          <a:p>
            <a:pPr marL="0" marR="0" indent="0" algn="ctr" defTabSz="616148" rtl="0" fontAlgn="auto" latinLnBrk="0" hangingPunct="0">
              <a:lnSpc>
                <a:spcPct val="100000"/>
              </a:lnSpc>
              <a:spcBef>
                <a:spcPts val="0"/>
              </a:spcBef>
              <a:spcAft>
                <a:spcPts val="0"/>
              </a:spcAft>
              <a:buClrTx/>
              <a:buSzTx/>
              <a:buFontTx/>
              <a:buNone/>
              <a:tabLst/>
            </a:pPr>
            <a:endParaRPr kumimoji="0" lang="en-US" sz="375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cxnSp>
        <p:nvCxnSpPr>
          <p:cNvPr id="9" name="Straight Connector 8"/>
          <p:cNvCxnSpPr/>
          <p:nvPr userDrawn="1"/>
        </p:nvCxnSpPr>
        <p:spPr>
          <a:xfrm>
            <a:off x="-41148" y="6152429"/>
            <a:ext cx="9212580" cy="0"/>
          </a:xfrm>
          <a:prstGeom prst="line">
            <a:avLst/>
          </a:prstGeom>
          <a:ln>
            <a:solidFill>
              <a:schemeClr val="accent3"/>
            </a:solidFill>
          </a:ln>
        </p:spPr>
        <p:style>
          <a:lnRef idx="1">
            <a:schemeClr val="dk1"/>
          </a:lnRef>
          <a:fillRef idx="0">
            <a:schemeClr val="dk1"/>
          </a:fillRef>
          <a:effectRef idx="0">
            <a:schemeClr val="dk1"/>
          </a:effectRef>
          <a:fontRef idx="minor">
            <a:schemeClr val="tx1"/>
          </a:fontRef>
        </p:style>
      </p:cxn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7486" y="6289445"/>
            <a:ext cx="1561050" cy="427014"/>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al 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469813"/>
            <a:ext cx="3886200" cy="4545601"/>
          </a:xfrm>
        </p:spPr>
        <p:txBody>
          <a:bodyPr/>
          <a:lstStyle>
            <a:lvl2pPr marL="685800" indent="-228600">
              <a:buFont typeface="LucidaGrande" charset="0"/>
              <a:buChar cha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469813"/>
            <a:ext cx="3886200" cy="4545601"/>
          </a:xfrm>
        </p:spPr>
        <p:txBody>
          <a:bodyPr/>
          <a:lstStyle>
            <a:lvl2pPr marL="685800" indent="-228600">
              <a:buFont typeface="LucidaGrande" charset="0"/>
              <a:buChar cha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p:cNvSpPr>
            <a:spLocks noGrp="1"/>
          </p:cNvSpPr>
          <p:nvPr>
            <p:ph type="sldNum" sz="quarter" idx="12"/>
          </p:nvPr>
        </p:nvSpPr>
        <p:spPr>
          <a:xfrm>
            <a:off x="6859394" y="6289445"/>
            <a:ext cx="2057400" cy="365125"/>
          </a:xfrm>
        </p:spPr>
        <p:txBody>
          <a:bodyPr/>
          <a:lstStyle/>
          <a:p>
            <a:fld id="{D21C4F07-79F2-E74B-AAB1-14D71E7CB907}" type="slidenum">
              <a:rPr lang="en-US" smtClean="0"/>
              <a:pPr/>
              <a:t>‹#›</a:t>
            </a:fld>
            <a:endParaRPr lang="en-US" dirty="0"/>
          </a:p>
        </p:txBody>
      </p:sp>
      <p:cxnSp>
        <p:nvCxnSpPr>
          <p:cNvPr id="9" name="Straight Connector 8"/>
          <p:cNvCxnSpPr/>
          <p:nvPr userDrawn="1"/>
        </p:nvCxnSpPr>
        <p:spPr>
          <a:xfrm>
            <a:off x="-41148" y="6152429"/>
            <a:ext cx="9212580" cy="0"/>
          </a:xfrm>
          <a:prstGeom prst="line">
            <a:avLst/>
          </a:prstGeom>
          <a:ln>
            <a:solidFill>
              <a:schemeClr val="accent3"/>
            </a:solidFill>
          </a:ln>
        </p:spPr>
        <p:style>
          <a:lnRef idx="1">
            <a:schemeClr val="dk1"/>
          </a:lnRef>
          <a:fillRef idx="0">
            <a:schemeClr val="dk1"/>
          </a:fillRef>
          <a:effectRef idx="0">
            <a:schemeClr val="dk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7486" y="6289445"/>
            <a:ext cx="1561050" cy="427014"/>
          </a:xfrm>
          <a:prstGeom prst="rect">
            <a:avLst/>
          </a:prstGeom>
        </p:spPr>
      </p:pic>
      <p:sp>
        <p:nvSpPr>
          <p:cNvPr id="16" name="Rectangle 15"/>
          <p:cNvSpPr/>
          <p:nvPr userDrawn="1"/>
        </p:nvSpPr>
        <p:spPr>
          <a:xfrm>
            <a:off x="366748" y="450572"/>
            <a:ext cx="122350" cy="770860"/>
          </a:xfrm>
          <a:prstGeom prst="rect">
            <a:avLst/>
          </a:prstGeom>
          <a:solidFill>
            <a:srgbClr val="17B0A5"/>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7" tIns="53577" rIns="53577" bIns="53577" numCol="1" spcCol="38100" rtlCol="0" anchor="ctr">
            <a:spAutoFit/>
          </a:bodyPr>
          <a:lstStyle/>
          <a:p>
            <a:pPr marL="0" marR="0" indent="0" algn="ctr" defTabSz="616148" rtl="0" fontAlgn="auto" latinLnBrk="0" hangingPunct="0">
              <a:lnSpc>
                <a:spcPct val="100000"/>
              </a:lnSpc>
              <a:spcBef>
                <a:spcPts val="0"/>
              </a:spcBef>
              <a:spcAft>
                <a:spcPts val="0"/>
              </a:spcAft>
              <a:buClrTx/>
              <a:buSzTx/>
              <a:buFontTx/>
              <a:buNone/>
              <a:tabLst/>
            </a:pPr>
            <a:endParaRPr kumimoji="0" lang="en-US" sz="375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17" name="Title 1"/>
          <p:cNvSpPr>
            <a:spLocks noGrp="1"/>
          </p:cNvSpPr>
          <p:nvPr>
            <p:ph type="title"/>
          </p:nvPr>
        </p:nvSpPr>
        <p:spPr>
          <a:xfrm>
            <a:off x="628650" y="285750"/>
            <a:ext cx="7886700" cy="1142298"/>
          </a:xfrm>
        </p:spPr>
        <p:txBody>
          <a:bodyPr>
            <a:normAutofit/>
          </a:bodyPr>
          <a:lstStyle>
            <a:lvl1pPr>
              <a:defRPr sz="3200" b="1"/>
            </a:lvl1pPr>
          </a:lstStyle>
          <a:p>
            <a:r>
              <a:rPr lang="en-US" dirty="0"/>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al 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46981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29842" y="2293725"/>
            <a:ext cx="3868340" cy="3721689"/>
          </a:xfrm>
        </p:spPr>
        <p:txBody>
          <a:bodyPr/>
          <a:lstStyle>
            <a:lvl2pPr marL="685800" indent="-228600">
              <a:buFont typeface="LucidaGrande" charset="0"/>
              <a:buChar cha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46981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29150" y="2293725"/>
            <a:ext cx="3887391" cy="3721689"/>
          </a:xfrm>
        </p:spPr>
        <p:txBody>
          <a:bodyPr/>
          <a:lstStyle>
            <a:lvl2pPr marL="685800" indent="-228600">
              <a:buFont typeface="LucidaGrande" charset="0"/>
              <a:buChar cha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Slide Number Placeholder 5"/>
          <p:cNvSpPr>
            <a:spLocks noGrp="1"/>
          </p:cNvSpPr>
          <p:nvPr>
            <p:ph type="sldNum" sz="quarter" idx="12"/>
          </p:nvPr>
        </p:nvSpPr>
        <p:spPr>
          <a:xfrm>
            <a:off x="6859394" y="6289445"/>
            <a:ext cx="2057400" cy="365125"/>
          </a:xfrm>
        </p:spPr>
        <p:txBody>
          <a:bodyPr/>
          <a:lstStyle/>
          <a:p>
            <a:fld id="{D21C4F07-79F2-E74B-AAB1-14D71E7CB907}" type="slidenum">
              <a:rPr lang="en-US" smtClean="0"/>
              <a:pPr/>
              <a:t>‹#›</a:t>
            </a:fld>
            <a:endParaRPr lang="en-US" dirty="0"/>
          </a:p>
        </p:txBody>
      </p:sp>
      <p:cxnSp>
        <p:nvCxnSpPr>
          <p:cNvPr id="11" name="Straight Connector 10"/>
          <p:cNvCxnSpPr/>
          <p:nvPr userDrawn="1"/>
        </p:nvCxnSpPr>
        <p:spPr>
          <a:xfrm>
            <a:off x="-41148" y="6152429"/>
            <a:ext cx="9212580" cy="0"/>
          </a:xfrm>
          <a:prstGeom prst="line">
            <a:avLst/>
          </a:prstGeom>
          <a:ln>
            <a:solidFill>
              <a:schemeClr val="accent3"/>
            </a:solidFill>
          </a:ln>
        </p:spPr>
        <p:style>
          <a:lnRef idx="1">
            <a:schemeClr val="dk1"/>
          </a:lnRef>
          <a:fillRef idx="0">
            <a:schemeClr val="dk1"/>
          </a:fillRef>
          <a:effectRef idx="0">
            <a:schemeClr val="dk1"/>
          </a:effectRef>
          <a:fontRef idx="minor">
            <a:schemeClr val="tx1"/>
          </a:fontRef>
        </p:style>
      </p:cxn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7486" y="6289445"/>
            <a:ext cx="1561050" cy="427014"/>
          </a:xfrm>
          <a:prstGeom prst="rect">
            <a:avLst/>
          </a:prstGeom>
        </p:spPr>
      </p:pic>
      <p:sp>
        <p:nvSpPr>
          <p:cNvPr id="18" name="Rectangle 17"/>
          <p:cNvSpPr/>
          <p:nvPr userDrawn="1"/>
        </p:nvSpPr>
        <p:spPr>
          <a:xfrm>
            <a:off x="366748" y="450572"/>
            <a:ext cx="122350" cy="770860"/>
          </a:xfrm>
          <a:prstGeom prst="rect">
            <a:avLst/>
          </a:prstGeom>
          <a:solidFill>
            <a:srgbClr val="17B0A5"/>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7" tIns="53577" rIns="53577" bIns="53577" numCol="1" spcCol="38100" rtlCol="0" anchor="ctr">
            <a:spAutoFit/>
          </a:bodyPr>
          <a:lstStyle/>
          <a:p>
            <a:pPr marL="0" marR="0" indent="0" algn="ctr" defTabSz="616148" rtl="0" fontAlgn="auto" latinLnBrk="0" hangingPunct="0">
              <a:lnSpc>
                <a:spcPct val="100000"/>
              </a:lnSpc>
              <a:spcBef>
                <a:spcPts val="0"/>
              </a:spcBef>
              <a:spcAft>
                <a:spcPts val="0"/>
              </a:spcAft>
              <a:buClrTx/>
              <a:buSzTx/>
              <a:buFontTx/>
              <a:buNone/>
              <a:tabLst/>
            </a:pPr>
            <a:endParaRPr kumimoji="0" lang="en-US" sz="375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19" name="Title 1"/>
          <p:cNvSpPr>
            <a:spLocks noGrp="1"/>
          </p:cNvSpPr>
          <p:nvPr>
            <p:ph type="title"/>
          </p:nvPr>
        </p:nvSpPr>
        <p:spPr>
          <a:xfrm>
            <a:off x="628650" y="285750"/>
            <a:ext cx="7886700" cy="1142298"/>
          </a:xfrm>
        </p:spPr>
        <p:txBody>
          <a:bodyPr>
            <a:normAutofit/>
          </a:bodyPr>
          <a:lstStyle>
            <a:lvl1pPr>
              <a:defRPr sz="3200" b="1"/>
            </a:lvl1pPr>
          </a:lstStyle>
          <a:p>
            <a:r>
              <a:rPr lang="en-US" dirty="0"/>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range Section Divi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9DC0F8-E013-0941-8CC9-9F660E3AAF0F}"/>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8" name="Slide Number Placeholder 5"/>
          <p:cNvSpPr>
            <a:spLocks noGrp="1"/>
          </p:cNvSpPr>
          <p:nvPr>
            <p:ph type="sldNum" sz="quarter" idx="12"/>
          </p:nvPr>
        </p:nvSpPr>
        <p:spPr>
          <a:xfrm>
            <a:off x="6859394" y="6289445"/>
            <a:ext cx="2057400" cy="365125"/>
          </a:xfrm>
        </p:spPr>
        <p:txBody>
          <a:bodyPr/>
          <a:lstStyle>
            <a:lvl1pPr>
              <a:defRPr>
                <a:solidFill>
                  <a:schemeClr val="bg1"/>
                </a:solidFill>
              </a:defRPr>
            </a:lvl1pPr>
          </a:lstStyle>
          <a:p>
            <a:fld id="{D21C4F07-79F2-E74B-AAB1-14D71E7CB907}" type="slidenum">
              <a:rPr lang="en-US" smtClean="0"/>
              <a:pPr/>
              <a:t>‹#›</a:t>
            </a:fld>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7180" y="6289361"/>
            <a:ext cx="1561356" cy="427098"/>
          </a:xfrm>
          <a:prstGeom prst="rect">
            <a:avLst/>
          </a:prstGeom>
        </p:spPr>
      </p:pic>
      <p:sp>
        <p:nvSpPr>
          <p:cNvPr id="9" name="Title 1"/>
          <p:cNvSpPr>
            <a:spLocks noGrp="1"/>
          </p:cNvSpPr>
          <p:nvPr>
            <p:ph type="title"/>
          </p:nvPr>
        </p:nvSpPr>
        <p:spPr>
          <a:xfrm>
            <a:off x="623888" y="951965"/>
            <a:ext cx="7886700" cy="2852737"/>
          </a:xfrm>
        </p:spPr>
        <p:txBody>
          <a:bodyPr anchor="b">
            <a:normAutofit/>
          </a:bodyPr>
          <a:lstStyle>
            <a:lvl1pPr algn="r">
              <a:defRPr sz="4000" b="1">
                <a:solidFill>
                  <a:schemeClr val="bg1"/>
                </a:solidFill>
              </a:defRPr>
            </a:lvl1pPr>
          </a:lstStyle>
          <a:p>
            <a:r>
              <a:rPr lang="en-US" dirty="0"/>
              <a:t>Click to edit Master title style</a:t>
            </a:r>
          </a:p>
        </p:txBody>
      </p:sp>
      <p:sp>
        <p:nvSpPr>
          <p:cNvPr id="10" name="Text Placeholder 2"/>
          <p:cNvSpPr>
            <a:spLocks noGrp="1"/>
          </p:cNvSpPr>
          <p:nvPr>
            <p:ph type="body" idx="1"/>
          </p:nvPr>
        </p:nvSpPr>
        <p:spPr>
          <a:xfrm>
            <a:off x="623888" y="3831690"/>
            <a:ext cx="7886700" cy="1500187"/>
          </a:xfrm>
        </p:spPr>
        <p:txBody>
          <a:bodyPr/>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range Standar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859394" y="6289445"/>
            <a:ext cx="2057400" cy="365125"/>
          </a:xfrm>
        </p:spPr>
        <p:txBody>
          <a:bodyPr/>
          <a:lstStyle/>
          <a:p>
            <a:fld id="{D21C4F07-79F2-E74B-AAB1-14D71E7CB907}" type="slidenum">
              <a:rPr lang="en-US" smtClean="0"/>
              <a:pPr/>
              <a:t>‹#›</a:t>
            </a:fld>
            <a:endParaRPr lang="en-US" dirty="0"/>
          </a:p>
        </p:txBody>
      </p:sp>
      <p:cxnSp>
        <p:nvCxnSpPr>
          <p:cNvPr id="11" name="Straight Connector 10"/>
          <p:cNvCxnSpPr/>
          <p:nvPr userDrawn="1"/>
        </p:nvCxnSpPr>
        <p:spPr>
          <a:xfrm>
            <a:off x="-41148" y="6152429"/>
            <a:ext cx="9212580" cy="0"/>
          </a:xfrm>
          <a:prstGeom prst="line">
            <a:avLst/>
          </a:prstGeom>
          <a:ln>
            <a:solidFill>
              <a:schemeClr val="accent3"/>
            </a:solidFill>
          </a:ln>
        </p:spPr>
        <p:style>
          <a:lnRef idx="1">
            <a:schemeClr val="dk1"/>
          </a:lnRef>
          <a:fillRef idx="0">
            <a:schemeClr val="dk1"/>
          </a:fillRef>
          <a:effectRef idx="0">
            <a:schemeClr val="dk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7486" y="6289445"/>
            <a:ext cx="1561050" cy="427014"/>
          </a:xfrm>
          <a:prstGeom prst="rect">
            <a:avLst/>
          </a:prstGeom>
        </p:spPr>
      </p:pic>
      <p:sp>
        <p:nvSpPr>
          <p:cNvPr id="14" name="Content Placeholder 2"/>
          <p:cNvSpPr>
            <a:spLocks noGrp="1"/>
          </p:cNvSpPr>
          <p:nvPr>
            <p:ph idx="1"/>
          </p:nvPr>
        </p:nvSpPr>
        <p:spPr>
          <a:xfrm>
            <a:off x="628650" y="1469813"/>
            <a:ext cx="7886700" cy="4545601"/>
          </a:xfrm>
        </p:spPr>
        <p:txBody>
          <a:bodyPr/>
          <a:lstStyle>
            <a:lvl2pPr marL="685800" indent="-228600">
              <a:buFont typeface="LucidaGrande" charset="0"/>
              <a:buChar cha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Rectangle 14"/>
          <p:cNvSpPr/>
          <p:nvPr userDrawn="1"/>
        </p:nvSpPr>
        <p:spPr>
          <a:xfrm>
            <a:off x="366748" y="450572"/>
            <a:ext cx="122350" cy="770860"/>
          </a:xfrm>
          <a:prstGeom prst="rect">
            <a:avLst/>
          </a:prstGeom>
          <a:solidFill>
            <a:schemeClr val="accent2"/>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7" tIns="53577" rIns="53577" bIns="53577" numCol="1" spcCol="38100" rtlCol="0" anchor="ctr">
            <a:spAutoFit/>
          </a:bodyPr>
          <a:lstStyle/>
          <a:p>
            <a:pPr marL="0" marR="0" indent="0" algn="ctr" defTabSz="616148" rtl="0" fontAlgn="auto" latinLnBrk="0" hangingPunct="0">
              <a:lnSpc>
                <a:spcPct val="100000"/>
              </a:lnSpc>
              <a:spcBef>
                <a:spcPts val="0"/>
              </a:spcBef>
              <a:spcAft>
                <a:spcPts val="0"/>
              </a:spcAft>
              <a:buClrTx/>
              <a:buSzTx/>
              <a:buFontTx/>
              <a:buNone/>
              <a:tabLst/>
            </a:pPr>
            <a:endParaRPr kumimoji="0" lang="en-US" sz="375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16" name="Title 1"/>
          <p:cNvSpPr>
            <a:spLocks noGrp="1"/>
          </p:cNvSpPr>
          <p:nvPr>
            <p:ph type="title"/>
          </p:nvPr>
        </p:nvSpPr>
        <p:spPr>
          <a:xfrm>
            <a:off x="628650" y="285750"/>
            <a:ext cx="7886700" cy="1142298"/>
          </a:xfrm>
        </p:spPr>
        <p:txBody>
          <a:bodyPr>
            <a:normAutofit/>
          </a:bodyPr>
          <a:lstStyle>
            <a:lvl1pPr>
              <a:defRPr sz="3200" b="1"/>
            </a:lvl1pPr>
          </a:lstStyle>
          <a:p>
            <a:r>
              <a:rPr lang="en-US" dirty="0"/>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range Two Content">
    <p:spTree>
      <p:nvGrpSpPr>
        <p:cNvPr id="1" name=""/>
        <p:cNvGrpSpPr/>
        <p:nvPr/>
      </p:nvGrpSpPr>
      <p:grpSpPr>
        <a:xfrm>
          <a:off x="0" y="0"/>
          <a:ext cx="0" cy="0"/>
          <a:chOff x="0" y="0"/>
          <a:chExt cx="0" cy="0"/>
        </a:xfrm>
      </p:grpSpPr>
      <p:sp>
        <p:nvSpPr>
          <p:cNvPr id="13" name="Slide Number Placeholder 5"/>
          <p:cNvSpPr>
            <a:spLocks noGrp="1"/>
          </p:cNvSpPr>
          <p:nvPr>
            <p:ph type="sldNum" sz="quarter" idx="12"/>
          </p:nvPr>
        </p:nvSpPr>
        <p:spPr>
          <a:xfrm>
            <a:off x="6859394" y="6289445"/>
            <a:ext cx="2057400" cy="365125"/>
          </a:xfrm>
        </p:spPr>
        <p:txBody>
          <a:bodyPr/>
          <a:lstStyle/>
          <a:p>
            <a:fld id="{D21C4F07-79F2-E74B-AAB1-14D71E7CB907}" type="slidenum">
              <a:rPr lang="en-US" smtClean="0"/>
              <a:pPr/>
              <a:t>‹#›</a:t>
            </a:fld>
            <a:endParaRPr lang="en-US" dirty="0"/>
          </a:p>
        </p:txBody>
      </p:sp>
      <p:cxnSp>
        <p:nvCxnSpPr>
          <p:cNvPr id="9" name="Straight Connector 8"/>
          <p:cNvCxnSpPr/>
          <p:nvPr userDrawn="1"/>
        </p:nvCxnSpPr>
        <p:spPr>
          <a:xfrm>
            <a:off x="-41148" y="6152429"/>
            <a:ext cx="9212580" cy="0"/>
          </a:xfrm>
          <a:prstGeom prst="line">
            <a:avLst/>
          </a:prstGeom>
          <a:ln>
            <a:solidFill>
              <a:schemeClr val="accent3"/>
            </a:solidFill>
          </a:ln>
        </p:spPr>
        <p:style>
          <a:lnRef idx="1">
            <a:schemeClr val="dk1"/>
          </a:lnRef>
          <a:fillRef idx="0">
            <a:schemeClr val="dk1"/>
          </a:fillRef>
          <a:effectRef idx="0">
            <a:schemeClr val="dk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7486" y="6289445"/>
            <a:ext cx="1561050" cy="427014"/>
          </a:xfrm>
          <a:prstGeom prst="rect">
            <a:avLst/>
          </a:prstGeom>
        </p:spPr>
      </p:pic>
      <p:sp>
        <p:nvSpPr>
          <p:cNvPr id="15" name="Content Placeholder 2"/>
          <p:cNvSpPr>
            <a:spLocks noGrp="1"/>
          </p:cNvSpPr>
          <p:nvPr>
            <p:ph sz="half" idx="1"/>
          </p:nvPr>
        </p:nvSpPr>
        <p:spPr>
          <a:xfrm>
            <a:off x="628650" y="1469813"/>
            <a:ext cx="3886200" cy="4545601"/>
          </a:xfrm>
        </p:spPr>
        <p:txBody>
          <a:bodyPr/>
          <a:lstStyle>
            <a:lvl2pPr marL="685800" indent="-228600">
              <a:buFont typeface="LucidaGrande" charset="0"/>
              <a:buChar cha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p:cNvSpPr>
            <a:spLocks noGrp="1"/>
          </p:cNvSpPr>
          <p:nvPr>
            <p:ph sz="half" idx="2"/>
          </p:nvPr>
        </p:nvSpPr>
        <p:spPr>
          <a:xfrm>
            <a:off x="4629150" y="1469813"/>
            <a:ext cx="3886200" cy="4545601"/>
          </a:xfrm>
        </p:spPr>
        <p:txBody>
          <a:bodyPr/>
          <a:lstStyle>
            <a:lvl2pPr marL="685800" indent="-228600">
              <a:buFont typeface="LucidaGrande" charset="0"/>
              <a:buChar cha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Rectangle 17"/>
          <p:cNvSpPr/>
          <p:nvPr userDrawn="1"/>
        </p:nvSpPr>
        <p:spPr>
          <a:xfrm>
            <a:off x="366748" y="450572"/>
            <a:ext cx="122350" cy="770860"/>
          </a:xfrm>
          <a:prstGeom prst="rect">
            <a:avLst/>
          </a:prstGeom>
          <a:solidFill>
            <a:schemeClr val="accent2"/>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7" tIns="53577" rIns="53577" bIns="53577" numCol="1" spcCol="38100" rtlCol="0" anchor="ctr">
            <a:spAutoFit/>
          </a:bodyPr>
          <a:lstStyle/>
          <a:p>
            <a:pPr marL="0" marR="0" indent="0" algn="ctr" defTabSz="616148" rtl="0" fontAlgn="auto" latinLnBrk="0" hangingPunct="0">
              <a:lnSpc>
                <a:spcPct val="100000"/>
              </a:lnSpc>
              <a:spcBef>
                <a:spcPts val="0"/>
              </a:spcBef>
              <a:spcAft>
                <a:spcPts val="0"/>
              </a:spcAft>
              <a:buClrTx/>
              <a:buSzTx/>
              <a:buFontTx/>
              <a:buNone/>
              <a:tabLst/>
            </a:pPr>
            <a:endParaRPr kumimoji="0" lang="en-US" sz="375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19" name="Title 1"/>
          <p:cNvSpPr>
            <a:spLocks noGrp="1"/>
          </p:cNvSpPr>
          <p:nvPr>
            <p:ph type="title"/>
          </p:nvPr>
        </p:nvSpPr>
        <p:spPr>
          <a:xfrm>
            <a:off x="628650" y="285750"/>
            <a:ext cx="7886700" cy="1142298"/>
          </a:xfrm>
        </p:spPr>
        <p:txBody>
          <a:bodyPr>
            <a:normAutofit/>
          </a:bodyPr>
          <a:lstStyle>
            <a:lvl1pPr>
              <a:defRPr sz="3200" b="1"/>
            </a:lvl1pPr>
          </a:lstStyle>
          <a:p>
            <a:r>
              <a:rPr lang="en-US" dirty="0"/>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range Comparison">
    <p:spTree>
      <p:nvGrpSpPr>
        <p:cNvPr id="1" name=""/>
        <p:cNvGrpSpPr/>
        <p:nvPr/>
      </p:nvGrpSpPr>
      <p:grpSpPr>
        <a:xfrm>
          <a:off x="0" y="0"/>
          <a:ext cx="0" cy="0"/>
          <a:chOff x="0" y="0"/>
          <a:chExt cx="0" cy="0"/>
        </a:xfrm>
      </p:grpSpPr>
      <p:sp>
        <p:nvSpPr>
          <p:cNvPr id="15" name="Slide Number Placeholder 5"/>
          <p:cNvSpPr>
            <a:spLocks noGrp="1"/>
          </p:cNvSpPr>
          <p:nvPr>
            <p:ph type="sldNum" sz="quarter" idx="12"/>
          </p:nvPr>
        </p:nvSpPr>
        <p:spPr>
          <a:xfrm>
            <a:off x="6859394" y="6289445"/>
            <a:ext cx="2057400" cy="365125"/>
          </a:xfrm>
        </p:spPr>
        <p:txBody>
          <a:bodyPr/>
          <a:lstStyle/>
          <a:p>
            <a:fld id="{D21C4F07-79F2-E74B-AAB1-14D71E7CB907}" type="slidenum">
              <a:rPr lang="en-US" smtClean="0"/>
              <a:pPr/>
              <a:t>‹#›</a:t>
            </a:fld>
            <a:endParaRPr lang="en-US" dirty="0"/>
          </a:p>
        </p:txBody>
      </p:sp>
      <p:cxnSp>
        <p:nvCxnSpPr>
          <p:cNvPr id="11" name="Straight Connector 10"/>
          <p:cNvCxnSpPr/>
          <p:nvPr userDrawn="1"/>
        </p:nvCxnSpPr>
        <p:spPr>
          <a:xfrm>
            <a:off x="-41148" y="6152429"/>
            <a:ext cx="9212580" cy="0"/>
          </a:xfrm>
          <a:prstGeom prst="line">
            <a:avLst/>
          </a:prstGeom>
          <a:ln>
            <a:solidFill>
              <a:schemeClr val="accent3"/>
            </a:solidFill>
          </a:ln>
        </p:spPr>
        <p:style>
          <a:lnRef idx="1">
            <a:schemeClr val="dk1"/>
          </a:lnRef>
          <a:fillRef idx="0">
            <a:schemeClr val="dk1"/>
          </a:fillRef>
          <a:effectRef idx="0">
            <a:schemeClr val="dk1"/>
          </a:effectRef>
          <a:fontRef idx="minor">
            <a:schemeClr val="tx1"/>
          </a:fontRef>
        </p:style>
      </p:cxn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7486" y="6289445"/>
            <a:ext cx="1561050" cy="427014"/>
          </a:xfrm>
          <a:prstGeom prst="rect">
            <a:avLst/>
          </a:prstGeom>
        </p:spPr>
      </p:pic>
      <p:sp>
        <p:nvSpPr>
          <p:cNvPr id="17" name="Text Placeholder 2"/>
          <p:cNvSpPr>
            <a:spLocks noGrp="1"/>
          </p:cNvSpPr>
          <p:nvPr>
            <p:ph type="body" idx="1"/>
          </p:nvPr>
        </p:nvSpPr>
        <p:spPr>
          <a:xfrm>
            <a:off x="629842" y="146981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8" name="Content Placeholder 3"/>
          <p:cNvSpPr>
            <a:spLocks noGrp="1"/>
          </p:cNvSpPr>
          <p:nvPr>
            <p:ph sz="half" idx="2"/>
          </p:nvPr>
        </p:nvSpPr>
        <p:spPr>
          <a:xfrm>
            <a:off x="629842" y="2293725"/>
            <a:ext cx="3868340" cy="3721689"/>
          </a:xfrm>
        </p:spPr>
        <p:txBody>
          <a:bodyPr/>
          <a:lstStyle>
            <a:lvl2pPr marL="685800" indent="-228600">
              <a:buFont typeface="LucidaGrande" charset="0"/>
              <a:buChar cha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4"/>
          <p:cNvSpPr>
            <a:spLocks noGrp="1"/>
          </p:cNvSpPr>
          <p:nvPr>
            <p:ph type="body" sz="quarter" idx="3"/>
          </p:nvPr>
        </p:nvSpPr>
        <p:spPr>
          <a:xfrm>
            <a:off x="4629150" y="146981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Content Placeholder 5"/>
          <p:cNvSpPr>
            <a:spLocks noGrp="1"/>
          </p:cNvSpPr>
          <p:nvPr>
            <p:ph sz="quarter" idx="4"/>
          </p:nvPr>
        </p:nvSpPr>
        <p:spPr>
          <a:xfrm>
            <a:off x="4629150" y="2293725"/>
            <a:ext cx="3887391" cy="3721689"/>
          </a:xfrm>
        </p:spPr>
        <p:txBody>
          <a:bodyPr/>
          <a:lstStyle>
            <a:lvl2pPr marL="685800" indent="-228600">
              <a:buFont typeface="LucidaGrande" charset="0"/>
              <a:buChar cha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Rectangle 21"/>
          <p:cNvSpPr/>
          <p:nvPr userDrawn="1"/>
        </p:nvSpPr>
        <p:spPr>
          <a:xfrm>
            <a:off x="366748" y="450572"/>
            <a:ext cx="122350" cy="770860"/>
          </a:xfrm>
          <a:prstGeom prst="rect">
            <a:avLst/>
          </a:prstGeom>
          <a:solidFill>
            <a:schemeClr val="accent2"/>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7" tIns="53577" rIns="53577" bIns="53577" numCol="1" spcCol="38100" rtlCol="0" anchor="ctr">
            <a:spAutoFit/>
          </a:bodyPr>
          <a:lstStyle/>
          <a:p>
            <a:pPr marL="0" marR="0" indent="0" algn="ctr" defTabSz="616148" rtl="0" fontAlgn="auto" latinLnBrk="0" hangingPunct="0">
              <a:lnSpc>
                <a:spcPct val="100000"/>
              </a:lnSpc>
              <a:spcBef>
                <a:spcPts val="0"/>
              </a:spcBef>
              <a:spcAft>
                <a:spcPts val="0"/>
              </a:spcAft>
              <a:buClrTx/>
              <a:buSzTx/>
              <a:buFontTx/>
              <a:buNone/>
              <a:tabLst/>
            </a:pPr>
            <a:endParaRPr kumimoji="0" lang="en-US" sz="375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23" name="Title 1"/>
          <p:cNvSpPr>
            <a:spLocks noGrp="1"/>
          </p:cNvSpPr>
          <p:nvPr>
            <p:ph type="title"/>
          </p:nvPr>
        </p:nvSpPr>
        <p:spPr>
          <a:xfrm>
            <a:off x="628650" y="285750"/>
            <a:ext cx="7886700" cy="1142298"/>
          </a:xfrm>
        </p:spPr>
        <p:txBody>
          <a:bodyPr>
            <a:normAutofit/>
          </a:bodyPr>
          <a:lstStyle>
            <a:lvl1pPr>
              <a:defRPr sz="3200" b="1"/>
            </a:lvl1pPr>
          </a:lstStyle>
          <a:p>
            <a:r>
              <a:rPr lang="en-US" dirty="0"/>
              <a:t>Click to edit Master title style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4D7D30-26A5-9045-B38F-CA9C30982F72}" type="datetime1">
              <a:rPr lang="en-US" smtClean="0"/>
              <a:t>5/18/2023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95C0F9-289A-5847-9F39-D80D3EE97DB4}" type="slidenum">
              <a:rPr lang="en-US" smtClean="0"/>
              <a:pPr/>
              <a:t>‹#›</a:t>
            </a:fld>
            <a:endParaRPr lang="en-US" dirty="0"/>
          </a:p>
        </p:txBody>
      </p:sp>
    </p:spTree>
    <p:extLst>
      <p:ext uri="{BB962C8B-B14F-4D97-AF65-F5344CB8AC3E}">
        <p14:creationId xmlns:p14="http://schemas.microsoft.com/office/powerpoint/2010/main" val="2016049873"/>
      </p:ext>
    </p:extLst>
  </p:cSld>
  <p:clrMap bg1="lt1" tx1="dk1" bg2="lt2" tx2="dk2" accent1="accent1" accent2="accent2" accent3="accent3" accent4="accent4" accent5="accent5" accent6="accent6" hlink="hlink" folHlink="folHlink"/>
  <p:sldLayoutIdLst>
    <p:sldLayoutId id="2147483667" r:id="rId1"/>
    <p:sldLayoutId id="2147483669" r:id="rId2"/>
    <p:sldLayoutId id="2147483668" r:id="rId3"/>
    <p:sldLayoutId id="2147483670" r:id="rId4"/>
    <p:sldLayoutId id="2147483671"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9" r:id="rId15"/>
    <p:sldLayoutId id="2147483690" r:id="rId16"/>
    <p:sldLayoutId id="2147483691" r:id="rId17"/>
    <p:sldLayoutId id="2147483692" r:id="rId18"/>
    <p:sldLayoutId id="2147483695" r:id="rId19"/>
    <p:sldLayoutId id="2147483696" r:id="rId20"/>
    <p:sldLayoutId id="2147483697" r:id="rId21"/>
    <p:sldLayoutId id="2147483698" r:id="rId22"/>
    <p:sldLayoutId id="2147483699" r:id="rId2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3.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9.emf"/><Relationship Id="rId5" Type="http://schemas.openxmlformats.org/officeDocument/2006/relationships/image" Target="../media/image38.png"/><Relationship Id="rId4" Type="http://schemas.openxmlformats.org/officeDocument/2006/relationships/image" Target="../media/image37.emf"/></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 Id="rId9"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46.sv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hyperlink" Target="http://www.heartmath.com/" TargetMode="External"/><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48.jp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2.svg"/><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10.xml"/><Relationship Id="rId7" Type="http://schemas.openxmlformats.org/officeDocument/2006/relationships/image" Target="../media/image2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heartmath.com/" TargetMode="External"/><Relationship Id="rId5" Type="http://schemas.openxmlformats.org/officeDocument/2006/relationships/hyperlink" Target="mailto:Kerry.Appleton@northmemorial.com" TargetMode="External"/><Relationship Id="rId4"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1.xml"/><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1.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FFE68-AE44-2733-781F-6EEC105DEED4}"/>
              </a:ext>
            </a:extLst>
          </p:cNvPr>
          <p:cNvSpPr>
            <a:spLocks noGrp="1"/>
          </p:cNvSpPr>
          <p:nvPr>
            <p:ph type="ctrTitle"/>
          </p:nvPr>
        </p:nvSpPr>
        <p:spPr/>
        <p:txBody>
          <a:bodyPr/>
          <a:lstStyle/>
          <a:p>
            <a:r>
              <a:rPr lang="en-US" dirty="0">
                <a:solidFill>
                  <a:schemeClr val="accent4"/>
                </a:solidFill>
              </a:rPr>
              <a:t>Leveraging Capacity to Influence Personal Resilience</a:t>
            </a:r>
          </a:p>
        </p:txBody>
      </p:sp>
      <p:sp>
        <p:nvSpPr>
          <p:cNvPr id="10" name="Subtitle 2">
            <a:extLst>
              <a:ext uri="{FF2B5EF4-FFF2-40B4-BE49-F238E27FC236}">
                <a16:creationId xmlns:a16="http://schemas.microsoft.com/office/drawing/2014/main" id="{546C2A38-FCB8-FB62-9C7A-BDD8A0BE80A7}"/>
              </a:ext>
            </a:extLst>
          </p:cNvPr>
          <p:cNvSpPr txBox="1">
            <a:spLocks noGrp="1"/>
          </p:cNvSpPr>
          <p:nvPr>
            <p:ph type="subTitle" idx="1"/>
          </p:nvPr>
        </p:nvSpPr>
        <p:spPr>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dirty="0"/>
              <a:t>Kerry P. Appleton, MAN, RN, CCRN-K</a:t>
            </a:r>
          </a:p>
          <a:p>
            <a:r>
              <a:rPr lang="en-US" dirty="0"/>
              <a:t>HeartMath Certified Trainer </a:t>
            </a:r>
          </a:p>
        </p:txBody>
      </p:sp>
    </p:spTree>
    <p:extLst>
      <p:ext uri="{BB962C8B-B14F-4D97-AF65-F5344CB8AC3E}">
        <p14:creationId xmlns:p14="http://schemas.microsoft.com/office/powerpoint/2010/main" val="19353502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ger vs Care_8in_160.jpg">
            <a:extLst>
              <a:ext uri="{FF2B5EF4-FFF2-40B4-BE49-F238E27FC236}">
                <a16:creationId xmlns:a16="http://schemas.microsoft.com/office/drawing/2014/main" id="{380EAF6E-D489-324D-A29A-8318B9D45A90}"/>
              </a:ext>
            </a:extLst>
          </p:cNvPr>
          <p:cNvPicPr>
            <a:picLocks noChangeAspect="1"/>
          </p:cNvPicPr>
          <p:nvPr/>
        </p:nvPicPr>
        <p:blipFill rotWithShape="1">
          <a:blip r:embed="rId3">
            <a:extLst>
              <a:ext uri="{28A0092B-C50C-407E-A947-70E740481C1C}">
                <a14:useLocalDpi xmlns:a14="http://schemas.microsoft.com/office/drawing/2010/main" val="0"/>
              </a:ext>
            </a:extLst>
          </a:blip>
          <a:srcRect t="3194" r="1070" b="3614"/>
          <a:stretch/>
        </p:blipFill>
        <p:spPr bwMode="auto">
          <a:xfrm>
            <a:off x="1437732" y="1589005"/>
            <a:ext cx="6233659" cy="383072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A98A0D0-F19C-46B0-99AF-6EE7DF8241A4}"/>
              </a:ext>
            </a:extLst>
          </p:cNvPr>
          <p:cNvPicPr>
            <a:picLocks noChangeAspect="1"/>
          </p:cNvPicPr>
          <p:nvPr/>
        </p:nvPicPr>
        <p:blipFill>
          <a:blip r:embed="rId4"/>
          <a:stretch>
            <a:fillRect/>
          </a:stretch>
        </p:blipFill>
        <p:spPr>
          <a:xfrm>
            <a:off x="1898116" y="6155622"/>
            <a:ext cx="823886" cy="562853"/>
          </a:xfrm>
          <a:prstGeom prst="rect">
            <a:avLst/>
          </a:prstGeom>
        </p:spPr>
      </p:pic>
      <p:sp>
        <p:nvSpPr>
          <p:cNvPr id="6" name="Title 1">
            <a:extLst>
              <a:ext uri="{FF2B5EF4-FFF2-40B4-BE49-F238E27FC236}">
                <a16:creationId xmlns:a16="http://schemas.microsoft.com/office/drawing/2014/main" id="{B9E90DEE-144D-2FA3-B3EC-A70C00453548}"/>
              </a:ext>
            </a:extLst>
          </p:cNvPr>
          <p:cNvSpPr txBox="1">
            <a:spLocks noGrp="1"/>
          </p:cNvSpPr>
          <p:nvPr>
            <p:ph type="title"/>
          </p:nvPr>
        </p:nvSpPr>
        <p:spPr bwMode="auto">
          <a:xfrm>
            <a:off x="628650" y="285750"/>
            <a:ext cx="7886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456777" eaLnBrk="1" hangingPunct="1">
              <a:lnSpc>
                <a:spcPts val="3157"/>
              </a:lnSpc>
              <a:spcBef>
                <a:spcPct val="0"/>
              </a:spcBef>
            </a:pPr>
            <a:r>
              <a:rPr lang="en-US" altLang="en-US" sz="3600" dirty="0">
                <a:solidFill>
                  <a:srgbClr val="0070C0"/>
                </a:solidFill>
                <a:latin typeface="Helvetica" charset="0"/>
              </a:rPr>
              <a:t>Care &amp;</a:t>
            </a:r>
            <a:r>
              <a:rPr lang="en-US" altLang="en-US" sz="3600" dirty="0">
                <a:latin typeface="Helvetica" charset="0"/>
              </a:rPr>
              <a:t> Immunity</a:t>
            </a:r>
          </a:p>
        </p:txBody>
      </p:sp>
    </p:spTree>
    <p:extLst>
      <p:ext uri="{BB962C8B-B14F-4D97-AF65-F5344CB8AC3E}">
        <p14:creationId xmlns:p14="http://schemas.microsoft.com/office/powerpoint/2010/main" val="3850464452"/>
      </p:ext>
    </p:extLst>
  </p:cSld>
  <p:clrMapOvr>
    <a:masterClrMapping/>
  </p:clrMapOvr>
  <mc:AlternateContent xmlns:mc="http://schemas.openxmlformats.org/markup-compatibility/2006" xmlns:p14="http://schemas.microsoft.com/office/powerpoint/2010/main">
    <mc:Choice Requires="p14">
      <p:transition spd="slow" p14:dur="2000" advTm="77554"/>
    </mc:Choice>
    <mc:Fallback xmlns="">
      <p:transition spd="slow" advTm="77554"/>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sz="3600" kern="0" dirty="0">
                <a:latin typeface="Helvetica"/>
                <a:cs typeface="Helvetica"/>
              </a:rPr>
              <a:t>Self-Awareness</a:t>
            </a:r>
            <a:endParaRPr lang="en-US" sz="3600" dirty="0"/>
          </a:p>
        </p:txBody>
      </p:sp>
      <p:sp>
        <p:nvSpPr>
          <p:cNvPr id="30722" name="Content Placeholder 2"/>
          <p:cNvSpPr>
            <a:spLocks noGrp="1"/>
          </p:cNvSpPr>
          <p:nvPr>
            <p:ph idx="1"/>
          </p:nvPr>
        </p:nvSpPr>
        <p:spPr bwMode="auto">
          <a:xfrm>
            <a:off x="628650" y="1655281"/>
            <a:ext cx="3770720" cy="357131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a:bodyPr>
          <a:lstStyle/>
          <a:p>
            <a:pPr marL="0" indent="0">
              <a:lnSpc>
                <a:spcPct val="150000"/>
              </a:lnSpc>
              <a:spcAft>
                <a:spcPts val="1350"/>
              </a:spcAft>
              <a:buNone/>
            </a:pPr>
            <a:r>
              <a:rPr lang="en-US" altLang="en-US" sz="2400" dirty="0">
                <a:solidFill>
                  <a:schemeClr val="tx1">
                    <a:lumMod val="85000"/>
                    <a:lumOff val="15000"/>
                  </a:schemeClr>
                </a:solidFill>
              </a:rPr>
              <a:t>One of the most important steps in being able to stop energy drains and increase resilience is to expand our awareness and identify unnecessary energy expenditures. </a:t>
            </a:r>
          </a:p>
        </p:txBody>
      </p:sp>
      <p:pic>
        <p:nvPicPr>
          <p:cNvPr id="8" name="Picture 7">
            <a:extLst>
              <a:ext uri="{FF2B5EF4-FFF2-40B4-BE49-F238E27FC236}">
                <a16:creationId xmlns:a16="http://schemas.microsoft.com/office/drawing/2014/main" id="{AEE9DBE1-09EF-0247-B7FA-68A8427B69B6}"/>
              </a:ext>
            </a:extLst>
          </p:cNvPr>
          <p:cNvPicPr>
            <a:picLocks noChangeAspect="1"/>
          </p:cNvPicPr>
          <p:nvPr/>
        </p:nvPicPr>
        <p:blipFill>
          <a:blip r:embed="rId3"/>
          <a:stretch>
            <a:fillRect/>
          </a:stretch>
        </p:blipFill>
        <p:spPr>
          <a:xfrm>
            <a:off x="6454253" y="1397230"/>
            <a:ext cx="2285710" cy="3766114"/>
          </a:xfrm>
          <a:prstGeom prst="rect">
            <a:avLst/>
          </a:prstGeom>
        </p:spPr>
      </p:pic>
      <p:pic>
        <p:nvPicPr>
          <p:cNvPr id="10" name="Picture 9">
            <a:extLst>
              <a:ext uri="{FF2B5EF4-FFF2-40B4-BE49-F238E27FC236}">
                <a16:creationId xmlns:a16="http://schemas.microsoft.com/office/drawing/2014/main" id="{CF5A60D4-8B45-CD4D-A3C1-5257704A526F}"/>
              </a:ext>
            </a:extLst>
          </p:cNvPr>
          <p:cNvPicPr>
            <a:picLocks noChangeAspect="1"/>
          </p:cNvPicPr>
          <p:nvPr/>
        </p:nvPicPr>
        <p:blipFill>
          <a:blip r:embed="rId4"/>
          <a:stretch>
            <a:fillRect/>
          </a:stretch>
        </p:blipFill>
        <p:spPr>
          <a:xfrm>
            <a:off x="4399370" y="1455596"/>
            <a:ext cx="2536866" cy="3766114"/>
          </a:xfrm>
          <a:prstGeom prst="rect">
            <a:avLst/>
          </a:prstGeom>
        </p:spPr>
      </p:pic>
      <p:pic>
        <p:nvPicPr>
          <p:cNvPr id="6" name="Picture 5">
            <a:extLst>
              <a:ext uri="{FF2B5EF4-FFF2-40B4-BE49-F238E27FC236}">
                <a16:creationId xmlns:a16="http://schemas.microsoft.com/office/drawing/2014/main" id="{E3A62305-B096-48E3-8670-94585FD4FBEE}"/>
              </a:ext>
            </a:extLst>
          </p:cNvPr>
          <p:cNvPicPr>
            <a:picLocks noChangeAspect="1"/>
          </p:cNvPicPr>
          <p:nvPr/>
        </p:nvPicPr>
        <p:blipFill>
          <a:blip r:embed="rId5"/>
          <a:stretch>
            <a:fillRect/>
          </a:stretch>
        </p:blipFill>
        <p:spPr>
          <a:xfrm>
            <a:off x="1875744" y="6171225"/>
            <a:ext cx="823886" cy="562853"/>
          </a:xfrm>
          <a:prstGeom prst="rect">
            <a:avLst/>
          </a:prstGeom>
        </p:spPr>
      </p:pic>
    </p:spTree>
    <p:extLst>
      <p:ext uri="{BB962C8B-B14F-4D97-AF65-F5344CB8AC3E}">
        <p14:creationId xmlns:p14="http://schemas.microsoft.com/office/powerpoint/2010/main" val="2812047936"/>
      </p:ext>
    </p:extLst>
  </p:cSld>
  <p:clrMapOvr>
    <a:masterClrMapping/>
  </p:clrMapOvr>
  <mc:AlternateContent xmlns:mc="http://schemas.openxmlformats.org/markup-compatibility/2006" xmlns:p14="http://schemas.microsoft.com/office/powerpoint/2010/main">
    <mc:Choice Requires="p14">
      <p:transition spd="slow" p14:dur="2000" advTm="20666"/>
    </mc:Choice>
    <mc:Fallback xmlns="">
      <p:transition spd="slow" advTm="20666"/>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F78FA-39B4-154E-9DFB-D220C7382731}"/>
              </a:ext>
            </a:extLst>
          </p:cNvPr>
          <p:cNvSpPr>
            <a:spLocks noGrp="1"/>
          </p:cNvSpPr>
          <p:nvPr>
            <p:ph type="title"/>
          </p:nvPr>
        </p:nvSpPr>
        <p:spPr/>
        <p:txBody>
          <a:bodyPr/>
          <a:lstStyle/>
          <a:p>
            <a:r>
              <a:rPr lang="en-US" b="0"/>
              <a:t>Heart-Focused Breathing</a:t>
            </a:r>
            <a:r>
              <a:rPr lang="en-US" sz="1350" b="0" baseline="60000"/>
              <a:t>™</a:t>
            </a:r>
            <a:r>
              <a:rPr lang="en-US" b="0"/>
              <a:t> </a:t>
            </a:r>
            <a:r>
              <a:rPr lang="en-US" b="0">
                <a:solidFill>
                  <a:schemeClr val="tx1"/>
                </a:solidFill>
              </a:rPr>
              <a:t>Technique</a:t>
            </a:r>
          </a:p>
        </p:txBody>
      </p:sp>
      <p:sp>
        <p:nvSpPr>
          <p:cNvPr id="4" name="Content Placeholder 3">
            <a:extLst>
              <a:ext uri="{FF2B5EF4-FFF2-40B4-BE49-F238E27FC236}">
                <a16:creationId xmlns:a16="http://schemas.microsoft.com/office/drawing/2014/main" id="{833B0052-38E8-1F4A-9CA5-86E647E5B7A9}"/>
              </a:ext>
            </a:extLst>
          </p:cNvPr>
          <p:cNvSpPr>
            <a:spLocks noGrp="1"/>
          </p:cNvSpPr>
          <p:nvPr>
            <p:ph sz="half" idx="1"/>
          </p:nvPr>
        </p:nvSpPr>
        <p:spPr>
          <a:xfrm>
            <a:off x="372357" y="2259719"/>
            <a:ext cx="5816044" cy="661148"/>
          </a:xfrm>
        </p:spPr>
        <p:txBody>
          <a:bodyPr/>
          <a:lstStyle/>
          <a:p>
            <a:pPr>
              <a:lnSpc>
                <a:spcPts val="4247"/>
              </a:lnSpc>
            </a:pPr>
            <a:r>
              <a:rPr lang="en-US">
                <a:solidFill>
                  <a:schemeClr val="tx1">
                    <a:lumMod val="75000"/>
                    <a:lumOff val="25000"/>
                  </a:schemeClr>
                </a:solidFill>
              </a:rPr>
              <a:t>An Intelligent Energy Self-Regulation Technique</a:t>
            </a:r>
          </a:p>
        </p:txBody>
      </p:sp>
      <p:pic>
        <p:nvPicPr>
          <p:cNvPr id="5" name="Picture 10" descr="research_manringsheart-circle-3_4inolyr_300.psd">
            <a:extLst>
              <a:ext uri="{FF2B5EF4-FFF2-40B4-BE49-F238E27FC236}">
                <a16:creationId xmlns:a16="http://schemas.microsoft.com/office/drawing/2014/main" id="{6EDAE1F4-23AA-C04B-A106-D7380A9A60B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00900" y="2590292"/>
            <a:ext cx="19431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EC421165-8C40-4890-9260-17ADED2E0300}"/>
              </a:ext>
            </a:extLst>
          </p:cNvPr>
          <p:cNvPicPr>
            <a:picLocks noChangeAspect="1"/>
          </p:cNvPicPr>
          <p:nvPr/>
        </p:nvPicPr>
        <p:blipFill>
          <a:blip r:embed="rId4"/>
          <a:stretch>
            <a:fillRect/>
          </a:stretch>
        </p:blipFill>
        <p:spPr>
          <a:xfrm>
            <a:off x="372357" y="173639"/>
            <a:ext cx="823886" cy="562853"/>
          </a:xfrm>
          <a:prstGeom prst="rect">
            <a:avLst/>
          </a:prstGeom>
        </p:spPr>
      </p:pic>
    </p:spTree>
    <p:extLst>
      <p:ext uri="{BB962C8B-B14F-4D97-AF65-F5344CB8AC3E}">
        <p14:creationId xmlns:p14="http://schemas.microsoft.com/office/powerpoint/2010/main" val="1514617031"/>
      </p:ext>
    </p:extLst>
  </p:cSld>
  <p:clrMapOvr>
    <a:masterClrMapping/>
  </p:clrMapOvr>
  <mc:AlternateContent xmlns:mc="http://schemas.openxmlformats.org/markup-compatibility/2006" xmlns:p14="http://schemas.microsoft.com/office/powerpoint/2010/main">
    <mc:Choice Requires="p14">
      <p:transition spd="slow" p14:dur="2000" advTm="13932"/>
    </mc:Choice>
    <mc:Fallback xmlns="">
      <p:transition spd="slow" advTm="13932"/>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BFED9-53E2-544A-9A52-D30D0EE89975}"/>
              </a:ext>
            </a:extLst>
          </p:cNvPr>
          <p:cNvSpPr>
            <a:spLocks noGrp="1"/>
          </p:cNvSpPr>
          <p:nvPr>
            <p:ph type="title"/>
          </p:nvPr>
        </p:nvSpPr>
        <p:spPr/>
        <p:txBody>
          <a:bodyPr/>
          <a:lstStyle/>
          <a:p>
            <a:r>
              <a:rPr lang="en-US" b="0"/>
              <a:t>Heart-Focused Breathing</a:t>
            </a:r>
            <a:r>
              <a:rPr lang="en-US" sz="1350" b="0" baseline="60000"/>
              <a:t>™</a:t>
            </a:r>
          </a:p>
        </p:txBody>
      </p:sp>
      <p:sp>
        <p:nvSpPr>
          <p:cNvPr id="3" name="Content Placeholder 2">
            <a:extLst>
              <a:ext uri="{FF2B5EF4-FFF2-40B4-BE49-F238E27FC236}">
                <a16:creationId xmlns:a16="http://schemas.microsoft.com/office/drawing/2014/main" id="{45D3F5C9-E08C-474D-A7FB-11079E96B1BC}"/>
              </a:ext>
            </a:extLst>
          </p:cNvPr>
          <p:cNvSpPr>
            <a:spLocks noGrp="1"/>
          </p:cNvSpPr>
          <p:nvPr>
            <p:ph sz="half" idx="1"/>
          </p:nvPr>
        </p:nvSpPr>
        <p:spPr>
          <a:xfrm>
            <a:off x="389610" y="2462587"/>
            <a:ext cx="5356056" cy="2545556"/>
          </a:xfrm>
        </p:spPr>
        <p:txBody>
          <a:bodyPr>
            <a:normAutofit fontScale="92500"/>
          </a:bodyPr>
          <a:lstStyle/>
          <a:p>
            <a:pPr marL="342900" indent="-342900">
              <a:buFont typeface="Wingdings" pitchFamily="2" charset="2"/>
              <a:buChar char="§"/>
            </a:pPr>
            <a:r>
              <a:rPr lang="en-US" altLang="en-US"/>
              <a:t>Heart-Focused Breathing is a powerful and effective tool for self-regulation. </a:t>
            </a:r>
          </a:p>
          <a:p>
            <a:pPr marL="342900" indent="-342900">
              <a:buFont typeface="Wingdings" pitchFamily="2" charset="2"/>
              <a:buChar char="§"/>
            </a:pPr>
            <a:r>
              <a:rPr lang="en-US" altLang="en-US"/>
              <a:t>It</a:t>
            </a:r>
            <a:r>
              <a:rPr lang="en-US" altLang="ja-JP"/>
              <a:t>’s the first step in shifting to a more coherent state – you are alert and calm at the same time. </a:t>
            </a:r>
          </a:p>
          <a:p>
            <a:pPr marL="342900" indent="-342900">
              <a:buFont typeface="Wingdings" pitchFamily="2" charset="2"/>
              <a:buChar char="§"/>
            </a:pPr>
            <a:r>
              <a:rPr lang="en-US" altLang="ja-JP"/>
              <a:t>It can help you maintain your composure in challenging situations. </a:t>
            </a:r>
          </a:p>
          <a:p>
            <a:pPr marL="342900" indent="-342900">
              <a:buFont typeface="Wingdings" pitchFamily="2" charset="2"/>
              <a:buChar char="§"/>
            </a:pPr>
            <a:endParaRPr lang="en-US"/>
          </a:p>
        </p:txBody>
      </p:sp>
      <p:pic>
        <p:nvPicPr>
          <p:cNvPr id="4" name="Picture 3">
            <a:extLst>
              <a:ext uri="{FF2B5EF4-FFF2-40B4-BE49-F238E27FC236}">
                <a16:creationId xmlns:a16="http://schemas.microsoft.com/office/drawing/2014/main" id="{EE8F2A42-C6D9-4014-8193-364CCB4E0068}"/>
              </a:ext>
            </a:extLst>
          </p:cNvPr>
          <p:cNvPicPr>
            <a:picLocks noChangeAspect="1"/>
          </p:cNvPicPr>
          <p:nvPr/>
        </p:nvPicPr>
        <p:blipFill>
          <a:blip r:embed="rId3"/>
          <a:stretch>
            <a:fillRect/>
          </a:stretch>
        </p:blipFill>
        <p:spPr>
          <a:xfrm>
            <a:off x="372357" y="150637"/>
            <a:ext cx="823886" cy="562853"/>
          </a:xfrm>
          <a:prstGeom prst="rect">
            <a:avLst/>
          </a:prstGeom>
        </p:spPr>
      </p:pic>
    </p:spTree>
    <p:extLst>
      <p:ext uri="{BB962C8B-B14F-4D97-AF65-F5344CB8AC3E}">
        <p14:creationId xmlns:p14="http://schemas.microsoft.com/office/powerpoint/2010/main" val="3296702039"/>
      </p:ext>
    </p:extLst>
  </p:cSld>
  <p:clrMapOvr>
    <a:masterClrMapping/>
  </p:clrMapOvr>
  <mc:AlternateContent xmlns:mc="http://schemas.openxmlformats.org/markup-compatibility/2006" xmlns:p14="http://schemas.microsoft.com/office/powerpoint/2010/main">
    <mc:Choice Requires="p14">
      <p:transition spd="slow" p14:dur="2000" advTm="8086"/>
    </mc:Choice>
    <mc:Fallback xmlns="">
      <p:transition spd="slow" advTm="8086"/>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BFED9-53E2-544A-9A52-D30D0EE89975}"/>
              </a:ext>
            </a:extLst>
          </p:cNvPr>
          <p:cNvSpPr>
            <a:spLocks noGrp="1"/>
          </p:cNvSpPr>
          <p:nvPr>
            <p:ph type="title"/>
          </p:nvPr>
        </p:nvSpPr>
        <p:spPr/>
        <p:txBody>
          <a:bodyPr/>
          <a:lstStyle/>
          <a:p>
            <a:r>
              <a:rPr lang="en-US" b="0" dirty="0"/>
              <a:t>Heart-Focused Breathing</a:t>
            </a:r>
            <a:r>
              <a:rPr lang="en-US" sz="1350" b="0" baseline="60000" dirty="0"/>
              <a:t>™</a:t>
            </a:r>
            <a:r>
              <a:rPr lang="en-US" b="0" dirty="0"/>
              <a:t> </a:t>
            </a:r>
            <a:r>
              <a:rPr lang="en-US" b="0" dirty="0">
                <a:solidFill>
                  <a:schemeClr val="tx1"/>
                </a:solidFill>
              </a:rPr>
              <a:t>Technique</a:t>
            </a:r>
            <a:endParaRPr lang="en-US" b="0" dirty="0"/>
          </a:p>
        </p:txBody>
      </p:sp>
      <p:sp>
        <p:nvSpPr>
          <p:cNvPr id="3" name="Content Placeholder 2">
            <a:extLst>
              <a:ext uri="{FF2B5EF4-FFF2-40B4-BE49-F238E27FC236}">
                <a16:creationId xmlns:a16="http://schemas.microsoft.com/office/drawing/2014/main" id="{45D3F5C9-E08C-474D-A7FB-11079E96B1BC}"/>
              </a:ext>
            </a:extLst>
          </p:cNvPr>
          <p:cNvSpPr>
            <a:spLocks noGrp="1"/>
          </p:cNvSpPr>
          <p:nvPr>
            <p:ph sz="half" idx="1"/>
          </p:nvPr>
        </p:nvSpPr>
        <p:spPr>
          <a:xfrm>
            <a:off x="389610" y="2462587"/>
            <a:ext cx="5356056" cy="2545556"/>
          </a:xfrm>
        </p:spPr>
        <p:txBody>
          <a:bodyPr>
            <a:normAutofit fontScale="85000" lnSpcReduction="10000"/>
          </a:bodyPr>
          <a:lstStyle/>
          <a:p>
            <a:r>
              <a:rPr lang="en-US" altLang="en-US"/>
              <a:t>Focus your attention in the area of the heart. Imagine your breath is flowing in and out of your heart or chest area, breathing a little slower and deeper than usual. </a:t>
            </a:r>
          </a:p>
          <a:p>
            <a:r>
              <a:rPr lang="en-US" altLang="en-US" i="1"/>
              <a:t>Suggestion:  Inhale 5 seconds, exhale 5 seconds (or whatever rhythm is comfortable).</a:t>
            </a:r>
          </a:p>
          <a:p>
            <a:r>
              <a:rPr lang="en-US" altLang="en-US">
                <a:solidFill>
                  <a:srgbClr val="0070C0"/>
                </a:solidFill>
                <a:latin typeface="Helvetica" pitchFamily="2" charset="0"/>
              </a:rPr>
              <a:t>Quick Step: Heart-Focused Breathing </a:t>
            </a:r>
          </a:p>
          <a:p>
            <a:endParaRPr lang="en-US"/>
          </a:p>
        </p:txBody>
      </p:sp>
      <p:pic>
        <p:nvPicPr>
          <p:cNvPr id="4" name="Picture 3">
            <a:extLst>
              <a:ext uri="{FF2B5EF4-FFF2-40B4-BE49-F238E27FC236}">
                <a16:creationId xmlns:a16="http://schemas.microsoft.com/office/drawing/2014/main" id="{8E766517-1CF1-4986-BD10-FAC97628CA8F}"/>
              </a:ext>
            </a:extLst>
          </p:cNvPr>
          <p:cNvPicPr>
            <a:picLocks noChangeAspect="1"/>
          </p:cNvPicPr>
          <p:nvPr/>
        </p:nvPicPr>
        <p:blipFill>
          <a:blip r:embed="rId3"/>
          <a:stretch>
            <a:fillRect/>
          </a:stretch>
        </p:blipFill>
        <p:spPr>
          <a:xfrm>
            <a:off x="389610" y="252197"/>
            <a:ext cx="823886" cy="562853"/>
          </a:xfrm>
          <a:prstGeom prst="rect">
            <a:avLst/>
          </a:prstGeom>
        </p:spPr>
      </p:pic>
    </p:spTree>
    <p:extLst>
      <p:ext uri="{BB962C8B-B14F-4D97-AF65-F5344CB8AC3E}">
        <p14:creationId xmlns:p14="http://schemas.microsoft.com/office/powerpoint/2010/main" val="3312775652"/>
      </p:ext>
    </p:extLst>
  </p:cSld>
  <p:clrMapOvr>
    <a:masterClrMapping/>
  </p:clrMapOvr>
  <mc:AlternateContent xmlns:mc="http://schemas.openxmlformats.org/markup-compatibility/2006" xmlns:p14="http://schemas.microsoft.com/office/powerpoint/2010/main">
    <mc:Choice Requires="p14">
      <p:transition spd="slow" p14:dur="2000" advTm="94087"/>
    </mc:Choice>
    <mc:Fallback xmlns="">
      <p:transition spd="slow" advTm="94087"/>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CFF18950-2B3A-4135-995E-B99E35B55BED}"/>
              </a:ext>
            </a:extLst>
          </p:cNvPr>
          <p:cNvSpPr/>
          <p:nvPr/>
        </p:nvSpPr>
        <p:spPr>
          <a:xfrm>
            <a:off x="0" y="857251"/>
            <a:ext cx="4572000" cy="4599925"/>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2034D365-B1CF-4C2C-AAB6-2E61B3D8965A}"/>
              </a:ext>
            </a:extLst>
          </p:cNvPr>
          <p:cNvSpPr txBox="1">
            <a:spLocks/>
          </p:cNvSpPr>
          <p:nvPr/>
        </p:nvSpPr>
        <p:spPr>
          <a:xfrm>
            <a:off x="2376475" y="3298535"/>
            <a:ext cx="6183380" cy="2871215"/>
          </a:xfrm>
          <a:prstGeom prst="rect">
            <a:avLst/>
          </a:prstGeom>
        </p:spPr>
        <p:txBody>
          <a:bodyPr/>
          <a:lstStyle>
            <a:lvl1pPr marL="285750" indent="-285750" algn="l" defTabSz="912813" rtl="0" eaLnBrk="1" fontAlgn="base" hangingPunct="1">
              <a:lnSpc>
                <a:spcPct val="90000"/>
              </a:lnSpc>
              <a:spcBef>
                <a:spcPts val="1000"/>
              </a:spcBef>
              <a:spcAft>
                <a:spcPct val="0"/>
              </a:spcAft>
              <a:buFont typeface="Arial" panose="020B0604020202020204" pitchFamily="34" charset="0"/>
              <a:buChar char="•"/>
              <a:defRPr kern="1200">
                <a:solidFill>
                  <a:schemeClr val="tx1"/>
                </a:solidFill>
                <a:latin typeface="+mn-lt"/>
                <a:ea typeface="+mn-ea"/>
                <a:cs typeface="+mn-cs"/>
              </a:defRPr>
            </a:lvl1pPr>
            <a:lvl2pPr marL="515938" indent="-230188" algn="l" defTabSz="912813" rtl="0" eaLnBrk="1" fontAlgn="base" hangingPunct="1">
              <a:lnSpc>
                <a:spcPct val="90000"/>
              </a:lnSpc>
              <a:spcBef>
                <a:spcPts val="500"/>
              </a:spcBef>
              <a:spcAft>
                <a:spcPct val="0"/>
              </a:spcAft>
              <a:buFont typeface="System Font Regular"/>
              <a:buChar char="–"/>
              <a:defRPr sz="1600" kern="1200">
                <a:solidFill>
                  <a:schemeClr val="tx1"/>
                </a:solidFill>
                <a:latin typeface="+mn-lt"/>
                <a:ea typeface="+mn-ea"/>
                <a:cs typeface="+mn-cs"/>
              </a:defRPr>
            </a:lvl2pPr>
            <a:lvl3pPr marL="920750" indent="-222250" algn="l" defTabSz="912813" rtl="0" eaLnBrk="1" fontAlgn="base" hangingPunct="1">
              <a:lnSpc>
                <a:spcPct val="90000"/>
              </a:lnSpc>
              <a:spcBef>
                <a:spcPts val="500"/>
              </a:spcBef>
              <a:spcAft>
                <a:spcPct val="0"/>
              </a:spcAft>
              <a:buFont typeface="System Font Regular"/>
              <a:buChar char="–"/>
              <a:defRPr sz="1600" kern="1200">
                <a:solidFill>
                  <a:schemeClr val="tx1"/>
                </a:solidFill>
                <a:latin typeface="+mn-lt"/>
                <a:ea typeface="+mn-ea"/>
                <a:cs typeface="+mn-cs"/>
              </a:defRPr>
            </a:lvl3pPr>
            <a:lvl4pPr marL="1598613" indent="-227013" algn="l" defTabSz="912813" rtl="0" eaLnBrk="1" fontAlgn="base" hangingPunct="1">
              <a:lnSpc>
                <a:spcPct val="90000"/>
              </a:lnSpc>
              <a:spcBef>
                <a:spcPts val="500"/>
              </a:spcBef>
              <a:spcAft>
                <a:spcPct val="0"/>
              </a:spcAft>
              <a:buFont typeface="Arial" panose="020B0604020202020204" pitchFamily="34" charset="0"/>
              <a:buChar char="•"/>
              <a:defRPr sz="1600" kern="1200">
                <a:solidFill>
                  <a:schemeClr val="tx1"/>
                </a:solidFill>
                <a:latin typeface="+mn-lt"/>
                <a:ea typeface="+mn-ea"/>
                <a:cs typeface="+mn-cs"/>
              </a:defRPr>
            </a:lvl4pPr>
            <a:lvl5pPr marL="2055813" indent="-227013" algn="l" defTabSz="912813" rtl="0" eaLnBrk="1" fontAlgn="base" hangingPunct="1">
              <a:lnSpc>
                <a:spcPct val="90000"/>
              </a:lnSpc>
              <a:spcBef>
                <a:spcPts val="500"/>
              </a:spcBef>
              <a:spcAft>
                <a:spcPct val="0"/>
              </a:spcAft>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ts val="4247"/>
              </a:lnSpc>
              <a:buNone/>
            </a:pPr>
            <a:r>
              <a:rPr lang="en-US" sz="3600" b="1" dirty="0">
                <a:solidFill>
                  <a:schemeClr val="bg1"/>
                </a:solidFill>
              </a:rPr>
              <a:t>The Physiology</a:t>
            </a:r>
          </a:p>
          <a:p>
            <a:pPr marL="0" indent="0" algn="r">
              <a:lnSpc>
                <a:spcPts val="4247"/>
              </a:lnSpc>
              <a:buNone/>
            </a:pPr>
            <a:r>
              <a:rPr lang="en-US" sz="3600" b="1" dirty="0">
                <a:solidFill>
                  <a:schemeClr val="bg1"/>
                </a:solidFill>
              </a:rPr>
              <a:t>of Coherence &amp;</a:t>
            </a:r>
          </a:p>
          <a:p>
            <a:pPr marL="0" indent="0" algn="r">
              <a:lnSpc>
                <a:spcPts val="4247"/>
              </a:lnSpc>
              <a:buNone/>
            </a:pPr>
            <a:r>
              <a:rPr lang="en-US" sz="3600" b="1" dirty="0">
                <a:solidFill>
                  <a:schemeClr val="bg1"/>
                </a:solidFill>
              </a:rPr>
              <a:t>Optimal Functioning</a:t>
            </a:r>
          </a:p>
        </p:txBody>
      </p:sp>
      <p:pic>
        <p:nvPicPr>
          <p:cNvPr id="5" name="Picture 4">
            <a:extLst>
              <a:ext uri="{FF2B5EF4-FFF2-40B4-BE49-F238E27FC236}">
                <a16:creationId xmlns:a16="http://schemas.microsoft.com/office/drawing/2014/main" id="{8C7BFDC4-6061-41C2-9DD8-EB5F29E1F142}"/>
              </a:ext>
            </a:extLst>
          </p:cNvPr>
          <p:cNvPicPr>
            <a:picLocks noChangeAspect="1"/>
          </p:cNvPicPr>
          <p:nvPr/>
        </p:nvPicPr>
        <p:blipFill>
          <a:blip r:embed="rId3"/>
          <a:stretch>
            <a:fillRect/>
          </a:stretch>
        </p:blipFill>
        <p:spPr>
          <a:xfrm>
            <a:off x="224929" y="1094733"/>
            <a:ext cx="4151863" cy="4124960"/>
          </a:xfrm>
          <a:prstGeom prst="rect">
            <a:avLst/>
          </a:prstGeom>
        </p:spPr>
      </p:pic>
      <p:pic>
        <p:nvPicPr>
          <p:cNvPr id="9" name="Picture 8">
            <a:extLst>
              <a:ext uri="{FF2B5EF4-FFF2-40B4-BE49-F238E27FC236}">
                <a16:creationId xmlns:a16="http://schemas.microsoft.com/office/drawing/2014/main" id="{C4D9A76A-0BDD-4991-AA36-9AF265F04FF5}"/>
              </a:ext>
            </a:extLst>
          </p:cNvPr>
          <p:cNvPicPr>
            <a:picLocks noChangeAspect="1"/>
          </p:cNvPicPr>
          <p:nvPr/>
        </p:nvPicPr>
        <p:blipFill>
          <a:blip r:embed="rId4"/>
          <a:stretch>
            <a:fillRect/>
          </a:stretch>
        </p:blipFill>
        <p:spPr>
          <a:xfrm>
            <a:off x="1964532" y="6169750"/>
            <a:ext cx="823886" cy="562853"/>
          </a:xfrm>
          <a:prstGeom prst="rect">
            <a:avLst/>
          </a:prstGeom>
        </p:spPr>
      </p:pic>
    </p:spTree>
    <p:extLst>
      <p:ext uri="{BB962C8B-B14F-4D97-AF65-F5344CB8AC3E}">
        <p14:creationId xmlns:p14="http://schemas.microsoft.com/office/powerpoint/2010/main" val="31273561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CE123-8316-2142-83C0-9BF4391BE472}"/>
              </a:ext>
            </a:extLst>
          </p:cNvPr>
          <p:cNvSpPr>
            <a:spLocks noGrp="1"/>
          </p:cNvSpPr>
          <p:nvPr>
            <p:ph type="title"/>
          </p:nvPr>
        </p:nvSpPr>
        <p:spPr>
          <a:xfrm>
            <a:off x="4871146" y="1711548"/>
            <a:ext cx="3242820" cy="458759"/>
          </a:xfrm>
        </p:spPr>
        <p:txBody>
          <a:bodyPr>
            <a:noAutofit/>
          </a:bodyPr>
          <a:lstStyle/>
          <a:p>
            <a:r>
              <a:rPr lang="en-US" sz="3600" b="0" dirty="0">
                <a:solidFill>
                  <a:srgbClr val="0070C0"/>
                </a:solidFill>
              </a:rPr>
              <a:t>Coherence</a:t>
            </a:r>
          </a:p>
        </p:txBody>
      </p:sp>
      <p:sp>
        <p:nvSpPr>
          <p:cNvPr id="3" name="Text Placeholder 2">
            <a:extLst>
              <a:ext uri="{FF2B5EF4-FFF2-40B4-BE49-F238E27FC236}">
                <a16:creationId xmlns:a16="http://schemas.microsoft.com/office/drawing/2014/main" id="{D027D9E2-F6F2-7444-B6F5-039D802B9DDB}"/>
              </a:ext>
            </a:extLst>
          </p:cNvPr>
          <p:cNvSpPr>
            <a:spLocks noGrp="1"/>
          </p:cNvSpPr>
          <p:nvPr>
            <p:ph type="body" sz="half" idx="2"/>
          </p:nvPr>
        </p:nvSpPr>
        <p:spPr>
          <a:xfrm>
            <a:off x="4871147" y="2345939"/>
            <a:ext cx="3784716" cy="3650824"/>
          </a:xfrm>
        </p:spPr>
        <p:txBody>
          <a:bodyPr>
            <a:normAutofit/>
          </a:bodyPr>
          <a:lstStyle/>
          <a:p>
            <a:r>
              <a:rPr lang="en-US" altLang="en-US" sz="2400" dirty="0"/>
              <a:t>An optimal state in which the heart, mind and emotions are aligned and in sync.</a:t>
            </a:r>
          </a:p>
          <a:p>
            <a:r>
              <a:rPr lang="en-US" altLang="en-US" sz="2400" dirty="0"/>
              <a:t>Physiologically, the immune, hormonal and nervous systems function in a state of energetic coordination.</a:t>
            </a:r>
          </a:p>
          <a:p>
            <a:endParaRPr lang="en-US" dirty="0"/>
          </a:p>
        </p:txBody>
      </p:sp>
      <p:pic>
        <p:nvPicPr>
          <p:cNvPr id="6" name="Picture Placeholder 5">
            <a:extLst>
              <a:ext uri="{FF2B5EF4-FFF2-40B4-BE49-F238E27FC236}">
                <a16:creationId xmlns:a16="http://schemas.microsoft.com/office/drawing/2014/main" id="{869A933A-0D78-0945-B430-328103ACB5CC}"/>
              </a:ext>
            </a:extLst>
          </p:cNvPr>
          <p:cNvPicPr>
            <a:picLocks noGrp="1" noChangeAspect="1"/>
          </p:cNvPicPr>
          <p:nvPr>
            <p:ph type="pic" idx="1"/>
          </p:nvPr>
        </p:nvPicPr>
        <p:blipFill>
          <a:blip r:embed="rId3"/>
          <a:srcRect t="1243" b="1243"/>
          <a:stretch>
            <a:fillRect/>
          </a:stretch>
        </p:blipFill>
        <p:spPr/>
      </p:pic>
      <p:pic>
        <p:nvPicPr>
          <p:cNvPr id="9" name="Picture 8">
            <a:extLst>
              <a:ext uri="{FF2B5EF4-FFF2-40B4-BE49-F238E27FC236}">
                <a16:creationId xmlns:a16="http://schemas.microsoft.com/office/drawing/2014/main" id="{BA0920EC-2CEF-D54E-955E-AF3898A6CBBC}"/>
              </a:ext>
            </a:extLst>
          </p:cNvPr>
          <p:cNvPicPr>
            <a:picLocks noChangeAspect="1"/>
          </p:cNvPicPr>
          <p:nvPr/>
        </p:nvPicPr>
        <p:blipFill>
          <a:blip r:embed="rId4"/>
          <a:stretch>
            <a:fillRect/>
          </a:stretch>
        </p:blipFill>
        <p:spPr>
          <a:xfrm>
            <a:off x="226152" y="6536857"/>
            <a:ext cx="1188481" cy="101688"/>
          </a:xfrm>
          <a:prstGeom prst="rect">
            <a:avLst/>
          </a:prstGeom>
        </p:spPr>
      </p:pic>
    </p:spTree>
    <p:extLst>
      <p:ext uri="{BB962C8B-B14F-4D97-AF65-F5344CB8AC3E}">
        <p14:creationId xmlns:p14="http://schemas.microsoft.com/office/powerpoint/2010/main" val="7137276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Title 1"/>
          <p:cNvSpPr txBox="1">
            <a:spLocks/>
          </p:cNvSpPr>
          <p:nvPr/>
        </p:nvSpPr>
        <p:spPr>
          <a:xfrm>
            <a:off x="394759" y="960520"/>
            <a:ext cx="8229600" cy="653049"/>
          </a:xfrm>
          <a:prstGeom prst="rect">
            <a:avLst/>
          </a:prstGeom>
        </p:spPr>
        <p:txBody>
          <a:bodyPr/>
          <a:lstStyle>
            <a:lvl1pPr algn="ctr" defTabSz="609036" rtl="0" eaLnBrk="1" latinLnBrk="0" hangingPunct="1">
              <a:spcBef>
                <a:spcPct val="0"/>
              </a:spcBef>
              <a:buNone/>
              <a:defRPr sz="5861" kern="1200" baseline="0">
                <a:solidFill>
                  <a:schemeClr val="tx1"/>
                </a:solidFill>
                <a:latin typeface="helvetica" charset="0"/>
                <a:ea typeface="+mj-ea"/>
                <a:cs typeface="+mj-cs"/>
              </a:defRPr>
            </a:lvl1pPr>
          </a:lstStyle>
          <a:p>
            <a:pPr algn="l" defTabSz="456777">
              <a:defRPr/>
            </a:pPr>
            <a:r>
              <a:rPr lang="en-US" sz="2700" dirty="0">
                <a:solidFill>
                  <a:schemeClr val="bg1"/>
                </a:solidFill>
                <a:latin typeface="Helvetica" charset="0"/>
                <a:ea typeface="Helvetica" charset="0"/>
                <a:cs typeface="Helvetica" charset="0"/>
              </a:rPr>
              <a:t>Autonomic Nervous System</a:t>
            </a:r>
          </a:p>
        </p:txBody>
      </p:sp>
      <p:grpSp>
        <p:nvGrpSpPr>
          <p:cNvPr id="2" name="Group 1">
            <a:extLst>
              <a:ext uri="{FF2B5EF4-FFF2-40B4-BE49-F238E27FC236}">
                <a16:creationId xmlns:a16="http://schemas.microsoft.com/office/drawing/2014/main" id="{63FF25A7-79DA-1C47-B40C-5D8B3223F681}"/>
              </a:ext>
            </a:extLst>
          </p:cNvPr>
          <p:cNvGrpSpPr/>
          <p:nvPr/>
        </p:nvGrpSpPr>
        <p:grpSpPr>
          <a:xfrm>
            <a:off x="525646" y="1277010"/>
            <a:ext cx="7950251" cy="4793941"/>
            <a:chOff x="2106875" y="1143000"/>
            <a:chExt cx="7763825" cy="4648200"/>
          </a:xfrm>
        </p:grpSpPr>
        <p:sp>
          <p:nvSpPr>
            <p:cNvPr id="6" name="Line 3"/>
            <p:cNvSpPr>
              <a:spLocks noChangeShapeType="1"/>
            </p:cNvSpPr>
            <p:nvPr/>
          </p:nvSpPr>
          <p:spPr bwMode="auto">
            <a:xfrm>
              <a:off x="3715885" y="1780042"/>
              <a:ext cx="1551" cy="3681606"/>
            </a:xfrm>
            <a:prstGeom prst="line">
              <a:avLst/>
            </a:prstGeom>
            <a:noFill/>
            <a:ln w="6350">
              <a:solidFill>
                <a:srgbClr val="9E005C"/>
              </a:solidFill>
              <a:round/>
              <a:headEnd/>
              <a:tailEnd/>
            </a:ln>
            <a:extLst>
              <a:ext uri="{909E8E84-426E-40DD-AFC4-6F175D3DCCD1}">
                <a14:hiddenFill xmlns:a14="http://schemas.microsoft.com/office/drawing/2010/main">
                  <a:noFill/>
                </a14:hiddenFill>
              </a:ext>
            </a:extLst>
          </p:spPr>
          <p:txBody>
            <a:bodyPr/>
            <a:lstStyle/>
            <a:p>
              <a:pPr defTabSz="685800">
                <a:defRPr/>
              </a:pPr>
              <a:endParaRPr lang="en-US" sz="1350">
                <a:solidFill>
                  <a:prstClr val="black"/>
                </a:solidFill>
                <a:latin typeface="Arial" charset="0"/>
                <a:ea typeface="ＭＳ Ｐゴシック" charset="0"/>
                <a:cs typeface="ＭＳ Ｐゴシック" charset="0"/>
              </a:endParaRPr>
            </a:p>
          </p:txBody>
        </p:sp>
        <p:sp>
          <p:nvSpPr>
            <p:cNvPr id="7" name="Rectangle 6"/>
            <p:cNvSpPr>
              <a:spLocks noChangeArrowheads="1"/>
            </p:cNvSpPr>
            <p:nvPr/>
          </p:nvSpPr>
          <p:spPr bwMode="auto">
            <a:xfrm>
              <a:off x="3641444" y="2069606"/>
              <a:ext cx="113212" cy="15305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685800">
                <a:defRPr/>
              </a:pPr>
              <a:endParaRPr lang="en-US" sz="1200">
                <a:solidFill>
                  <a:srgbClr val="000000"/>
                </a:solidFill>
                <a:latin typeface="Calibri"/>
                <a:ea typeface="ＭＳ Ｐゴシック" charset="0"/>
                <a:cs typeface="ＭＳ Ｐゴシック" charset="0"/>
              </a:endParaRPr>
            </a:p>
          </p:txBody>
        </p:sp>
        <p:sp>
          <p:nvSpPr>
            <p:cNvPr id="8" name="Rectangle 7"/>
            <p:cNvSpPr>
              <a:spLocks noChangeArrowheads="1"/>
            </p:cNvSpPr>
            <p:nvPr/>
          </p:nvSpPr>
          <p:spPr bwMode="auto">
            <a:xfrm>
              <a:off x="4973627" y="1322254"/>
              <a:ext cx="4653" cy="55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685800">
                <a:defRPr/>
              </a:pPr>
              <a:endParaRPr lang="en-US" sz="1200">
                <a:solidFill>
                  <a:srgbClr val="000000"/>
                </a:solidFill>
                <a:latin typeface="Calibri"/>
                <a:ea typeface="ＭＳ Ｐゴシック" charset="0"/>
                <a:cs typeface="ＭＳ Ｐゴシック" charset="0"/>
              </a:endParaRPr>
            </a:p>
          </p:txBody>
        </p:sp>
        <p:pic>
          <p:nvPicPr>
            <p:cNvPr id="9"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8280" y="1327770"/>
              <a:ext cx="3035019" cy="4318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8280" y="1327770"/>
              <a:ext cx="3035019" cy="4318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a:spLocks noChangeArrowheads="1"/>
            </p:cNvSpPr>
            <p:nvPr/>
          </p:nvSpPr>
          <p:spPr bwMode="auto">
            <a:xfrm>
              <a:off x="2285999" y="1272615"/>
              <a:ext cx="6203" cy="55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685800">
                <a:defRPr/>
              </a:pPr>
              <a:endParaRPr lang="en-US" sz="1200">
                <a:solidFill>
                  <a:srgbClr val="000000"/>
                </a:solidFill>
                <a:latin typeface="Calibri"/>
                <a:ea typeface="ＭＳ Ｐゴシック" charset="0"/>
                <a:cs typeface="ＭＳ Ｐゴシック" charset="0"/>
              </a:endParaRPr>
            </a:p>
          </p:txBody>
        </p:sp>
        <p:pic>
          <p:nvPicPr>
            <p:cNvPr id="12"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92202" y="1278130"/>
              <a:ext cx="1274801" cy="4354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92202" y="1278130"/>
              <a:ext cx="1274801" cy="4354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a:spLocks noChangeArrowheads="1"/>
            </p:cNvSpPr>
            <p:nvPr/>
          </p:nvSpPr>
          <p:spPr bwMode="auto">
            <a:xfrm>
              <a:off x="7836966" y="1143000"/>
              <a:ext cx="1767043" cy="273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685800">
                <a:defRPr/>
              </a:pPr>
              <a:r>
                <a:rPr lang="en-US" sz="1500">
                  <a:solidFill>
                    <a:srgbClr val="0070C0"/>
                  </a:solidFill>
                  <a:latin typeface="Helvetica Neue Medium" panose="02000503000000020004" pitchFamily="2" charset="0"/>
                  <a:ea typeface="Helvetica Neue Medium" panose="02000503000000020004" pitchFamily="2" charset="0"/>
                  <a:cs typeface="Helvetica Neue Medium" panose="02000503000000020004" pitchFamily="2" charset="0"/>
                </a:rPr>
                <a:t>Parasympathetic</a:t>
              </a:r>
            </a:p>
          </p:txBody>
        </p:sp>
        <p:sp>
          <p:nvSpPr>
            <p:cNvPr id="15" name="Rectangle 14"/>
            <p:cNvSpPr>
              <a:spLocks noChangeArrowheads="1"/>
            </p:cNvSpPr>
            <p:nvPr/>
          </p:nvSpPr>
          <p:spPr bwMode="auto">
            <a:xfrm>
              <a:off x="8182083" y="2872114"/>
              <a:ext cx="1397839" cy="164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685800">
                <a:defRPr/>
              </a:pPr>
              <a:r>
                <a:rPr lang="en-US" sz="90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Constricts bronchioles</a:t>
              </a:r>
            </a:p>
          </p:txBody>
        </p:sp>
        <p:sp>
          <p:nvSpPr>
            <p:cNvPr id="16" name="Rectangle 15"/>
            <p:cNvSpPr>
              <a:spLocks noChangeArrowheads="1"/>
            </p:cNvSpPr>
            <p:nvPr/>
          </p:nvSpPr>
          <p:spPr bwMode="auto">
            <a:xfrm>
              <a:off x="8188285" y="3458137"/>
              <a:ext cx="1397839" cy="164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685800">
                <a:defRPr/>
              </a:pPr>
              <a:r>
                <a:rPr lang="en-US" sz="90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Slows down heartbeat</a:t>
              </a:r>
            </a:p>
          </p:txBody>
        </p:sp>
        <p:sp>
          <p:nvSpPr>
            <p:cNvPr id="17" name="Rectangle 16"/>
            <p:cNvSpPr>
              <a:spLocks noChangeArrowheads="1"/>
            </p:cNvSpPr>
            <p:nvPr/>
          </p:nvSpPr>
          <p:spPr bwMode="auto">
            <a:xfrm>
              <a:off x="8157994" y="3855254"/>
              <a:ext cx="1231994" cy="164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685800">
                <a:defRPr/>
              </a:pPr>
              <a:r>
                <a:rPr lang="en-US" sz="90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Increases secretion</a:t>
              </a:r>
            </a:p>
          </p:txBody>
        </p:sp>
        <p:sp>
          <p:nvSpPr>
            <p:cNvPr id="18" name="Rectangle 17"/>
            <p:cNvSpPr>
              <a:spLocks noChangeArrowheads="1"/>
            </p:cNvSpPr>
            <p:nvPr/>
          </p:nvSpPr>
          <p:spPr bwMode="auto">
            <a:xfrm>
              <a:off x="8168516" y="4448172"/>
              <a:ext cx="1097740" cy="164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685800">
                <a:defRPr/>
              </a:pPr>
              <a:r>
                <a:rPr lang="en-US" sz="90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Increases motility</a:t>
              </a:r>
            </a:p>
          </p:txBody>
        </p:sp>
        <p:sp>
          <p:nvSpPr>
            <p:cNvPr id="19" name="Rectangle 18"/>
            <p:cNvSpPr>
              <a:spLocks noChangeArrowheads="1"/>
            </p:cNvSpPr>
            <p:nvPr/>
          </p:nvSpPr>
          <p:spPr bwMode="auto">
            <a:xfrm>
              <a:off x="8124627" y="4843910"/>
              <a:ext cx="892407" cy="164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685800">
                <a:defRPr/>
              </a:pPr>
              <a:r>
                <a:rPr lang="en-US" sz="90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Empties colon</a:t>
              </a:r>
            </a:p>
          </p:txBody>
        </p:sp>
        <p:sp>
          <p:nvSpPr>
            <p:cNvPr id="20" name="Rectangle 19"/>
            <p:cNvSpPr>
              <a:spLocks noChangeArrowheads="1"/>
            </p:cNvSpPr>
            <p:nvPr/>
          </p:nvSpPr>
          <p:spPr bwMode="auto">
            <a:xfrm>
              <a:off x="8134266" y="5239649"/>
              <a:ext cx="1026664" cy="164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685800">
                <a:defRPr/>
              </a:pPr>
              <a:r>
                <a:rPr lang="en-US" sz="90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Empties bladder</a:t>
              </a:r>
            </a:p>
          </p:txBody>
        </p:sp>
        <p:sp>
          <p:nvSpPr>
            <p:cNvPr id="21" name="Rectangle 20"/>
            <p:cNvSpPr>
              <a:spLocks noChangeArrowheads="1"/>
            </p:cNvSpPr>
            <p:nvPr/>
          </p:nvSpPr>
          <p:spPr bwMode="auto">
            <a:xfrm>
              <a:off x="4357594" y="1820029"/>
              <a:ext cx="979277" cy="164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685800">
                <a:defRPr/>
              </a:pPr>
              <a:r>
                <a:rPr lang="en-US" sz="90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Stops secretion</a:t>
              </a:r>
            </a:p>
          </p:txBody>
        </p:sp>
        <p:sp>
          <p:nvSpPr>
            <p:cNvPr id="22" name="Rectangle 21"/>
            <p:cNvSpPr>
              <a:spLocks noChangeArrowheads="1"/>
            </p:cNvSpPr>
            <p:nvPr/>
          </p:nvSpPr>
          <p:spPr bwMode="auto">
            <a:xfrm>
              <a:off x="3996200" y="1143000"/>
              <a:ext cx="1305045" cy="273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685800">
                <a:defRPr/>
              </a:pPr>
              <a:r>
                <a:rPr lang="en-US" sz="1500">
                  <a:solidFill>
                    <a:srgbClr val="9E0370"/>
                  </a:solidFill>
                  <a:latin typeface="Helvetica Neue Medium" panose="02000503000000020004" pitchFamily="2" charset="0"/>
                  <a:ea typeface="Helvetica Neue Medium" panose="02000503000000020004" pitchFamily="2" charset="0"/>
                  <a:cs typeface="Helvetica Neue Medium" panose="02000503000000020004" pitchFamily="2" charset="0"/>
                </a:rPr>
                <a:t>Sympathetic</a:t>
              </a:r>
            </a:p>
          </p:txBody>
        </p:sp>
        <p:sp>
          <p:nvSpPr>
            <p:cNvPr id="23" name="Rectangle 22"/>
            <p:cNvSpPr>
              <a:spLocks noChangeArrowheads="1"/>
            </p:cNvSpPr>
            <p:nvPr/>
          </p:nvSpPr>
          <p:spPr bwMode="auto">
            <a:xfrm>
              <a:off x="3932982" y="2996214"/>
              <a:ext cx="1200405" cy="164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685800">
                <a:defRPr/>
              </a:pPr>
              <a:r>
                <a:rPr lang="en-US" sz="90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Dilates bronchioles</a:t>
              </a:r>
            </a:p>
          </p:txBody>
        </p:sp>
        <p:sp>
          <p:nvSpPr>
            <p:cNvPr id="24" name="Rectangle 23"/>
            <p:cNvSpPr>
              <a:spLocks noChangeArrowheads="1"/>
            </p:cNvSpPr>
            <p:nvPr/>
          </p:nvSpPr>
          <p:spPr bwMode="auto">
            <a:xfrm>
              <a:off x="3932684" y="3458137"/>
              <a:ext cx="1318867" cy="164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685800">
                <a:defRPr/>
              </a:pPr>
              <a:r>
                <a:rPr lang="en-US" sz="90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Speeds up heartbeat</a:t>
              </a:r>
            </a:p>
          </p:txBody>
        </p:sp>
        <p:sp>
          <p:nvSpPr>
            <p:cNvPr id="25" name="Rectangle 24"/>
            <p:cNvSpPr>
              <a:spLocks noChangeArrowheads="1"/>
            </p:cNvSpPr>
            <p:nvPr/>
          </p:nvSpPr>
          <p:spPr bwMode="auto">
            <a:xfrm>
              <a:off x="3922330" y="3809751"/>
              <a:ext cx="1263584" cy="164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685800">
                <a:defRPr/>
              </a:pPr>
              <a:r>
                <a:rPr lang="en-US" sz="90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Secretes adrenaline</a:t>
              </a:r>
            </a:p>
          </p:txBody>
        </p:sp>
        <p:sp>
          <p:nvSpPr>
            <p:cNvPr id="26" name="Rectangle 25"/>
            <p:cNvSpPr>
              <a:spLocks noChangeArrowheads="1"/>
            </p:cNvSpPr>
            <p:nvPr/>
          </p:nvSpPr>
          <p:spPr bwMode="auto">
            <a:xfrm>
              <a:off x="3919716" y="4194458"/>
              <a:ext cx="1295173" cy="164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685800">
                <a:defRPr/>
              </a:pPr>
              <a:r>
                <a:rPr lang="en-US" sz="90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Decreases secretion</a:t>
              </a:r>
            </a:p>
          </p:txBody>
        </p:sp>
        <p:sp>
          <p:nvSpPr>
            <p:cNvPr id="27" name="Rectangle 26"/>
            <p:cNvSpPr>
              <a:spLocks noChangeArrowheads="1"/>
            </p:cNvSpPr>
            <p:nvPr/>
          </p:nvSpPr>
          <p:spPr bwMode="auto">
            <a:xfrm>
              <a:off x="3934115" y="4646731"/>
              <a:ext cx="1160919" cy="164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685800">
                <a:defRPr/>
              </a:pPr>
              <a:r>
                <a:rPr lang="en-US" sz="90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Decreases motility</a:t>
              </a:r>
            </a:p>
          </p:txBody>
        </p:sp>
        <p:sp>
          <p:nvSpPr>
            <p:cNvPr id="28" name="Rectangle 27"/>
            <p:cNvSpPr>
              <a:spLocks noChangeArrowheads="1"/>
            </p:cNvSpPr>
            <p:nvPr/>
          </p:nvSpPr>
          <p:spPr bwMode="auto">
            <a:xfrm>
              <a:off x="3940141" y="4965252"/>
              <a:ext cx="1437326" cy="164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685800">
                <a:defRPr/>
              </a:pPr>
              <a:r>
                <a:rPr lang="en-US" sz="90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Retains colon contents</a:t>
              </a:r>
            </a:p>
          </p:txBody>
        </p:sp>
        <p:sp>
          <p:nvSpPr>
            <p:cNvPr id="29" name="Rectangle 28"/>
            <p:cNvSpPr>
              <a:spLocks noChangeArrowheads="1"/>
            </p:cNvSpPr>
            <p:nvPr/>
          </p:nvSpPr>
          <p:spPr bwMode="auto">
            <a:xfrm>
              <a:off x="3919608" y="5271362"/>
              <a:ext cx="1050356" cy="164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685800">
                <a:defRPr/>
              </a:pPr>
              <a:r>
                <a:rPr lang="en-US" sz="90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Delays emptying</a:t>
              </a:r>
            </a:p>
          </p:txBody>
        </p:sp>
        <p:sp>
          <p:nvSpPr>
            <p:cNvPr id="30" name="Rectangle 29"/>
            <p:cNvSpPr>
              <a:spLocks noChangeArrowheads="1"/>
            </p:cNvSpPr>
            <p:nvPr/>
          </p:nvSpPr>
          <p:spPr bwMode="auto">
            <a:xfrm>
              <a:off x="7377152" y="1611819"/>
              <a:ext cx="631793" cy="164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685800">
                <a:defRPr/>
              </a:pPr>
              <a:r>
                <a:rPr lang="en-US" sz="90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Constricts</a:t>
              </a:r>
            </a:p>
          </p:txBody>
        </p:sp>
        <p:sp>
          <p:nvSpPr>
            <p:cNvPr id="31" name="Rectangle 30"/>
            <p:cNvSpPr>
              <a:spLocks noChangeArrowheads="1"/>
            </p:cNvSpPr>
            <p:nvPr/>
          </p:nvSpPr>
          <p:spPr bwMode="auto">
            <a:xfrm>
              <a:off x="4339127" y="2018588"/>
              <a:ext cx="963483" cy="164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685800">
                <a:defRPr/>
              </a:pPr>
              <a:r>
                <a:rPr lang="en-US" sz="90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Secretes saliva</a:t>
              </a:r>
            </a:p>
          </p:txBody>
        </p:sp>
        <p:sp>
          <p:nvSpPr>
            <p:cNvPr id="32" name="Rectangle 31"/>
            <p:cNvSpPr>
              <a:spLocks noChangeArrowheads="1"/>
            </p:cNvSpPr>
            <p:nvPr/>
          </p:nvSpPr>
          <p:spPr bwMode="auto">
            <a:xfrm>
              <a:off x="3881766" y="1621472"/>
              <a:ext cx="434359" cy="164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685800">
                <a:defRPr/>
              </a:pPr>
              <a:r>
                <a:rPr lang="en-US" sz="90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Dilates</a:t>
              </a:r>
            </a:p>
          </p:txBody>
        </p:sp>
        <p:sp>
          <p:nvSpPr>
            <p:cNvPr id="33" name="Freeform 32"/>
            <p:cNvSpPr>
              <a:spLocks/>
            </p:cNvSpPr>
            <p:nvPr/>
          </p:nvSpPr>
          <p:spPr bwMode="auto">
            <a:xfrm>
              <a:off x="2999391" y="2690102"/>
              <a:ext cx="321027" cy="1876654"/>
            </a:xfrm>
            <a:custGeom>
              <a:avLst/>
              <a:gdLst>
                <a:gd name="T0" fmla="*/ 129 w 207"/>
                <a:gd name="T1" fmla="*/ 11 h 1361"/>
                <a:gd name="T2" fmla="*/ 119 w 207"/>
                <a:gd name="T3" fmla="*/ 29 h 1361"/>
                <a:gd name="T4" fmla="*/ 108 w 207"/>
                <a:gd name="T5" fmla="*/ 46 h 1361"/>
                <a:gd name="T6" fmla="*/ 98 w 207"/>
                <a:gd name="T7" fmla="*/ 65 h 1361"/>
                <a:gd name="T8" fmla="*/ 86 w 207"/>
                <a:gd name="T9" fmla="*/ 84 h 1361"/>
                <a:gd name="T10" fmla="*/ 77 w 207"/>
                <a:gd name="T11" fmla="*/ 105 h 1361"/>
                <a:gd name="T12" fmla="*/ 67 w 207"/>
                <a:gd name="T13" fmla="*/ 126 h 1361"/>
                <a:gd name="T14" fmla="*/ 58 w 207"/>
                <a:gd name="T15" fmla="*/ 147 h 1361"/>
                <a:gd name="T16" fmla="*/ 50 w 207"/>
                <a:gd name="T17" fmla="*/ 170 h 1361"/>
                <a:gd name="T18" fmla="*/ 41 w 207"/>
                <a:gd name="T19" fmla="*/ 193 h 1361"/>
                <a:gd name="T20" fmla="*/ 33 w 207"/>
                <a:gd name="T21" fmla="*/ 220 h 1361"/>
                <a:gd name="T22" fmla="*/ 25 w 207"/>
                <a:gd name="T23" fmla="*/ 245 h 1361"/>
                <a:gd name="T24" fmla="*/ 19 w 207"/>
                <a:gd name="T25" fmla="*/ 272 h 1361"/>
                <a:gd name="T26" fmla="*/ 16 w 207"/>
                <a:gd name="T27" fmla="*/ 291 h 1361"/>
                <a:gd name="T28" fmla="*/ 12 w 207"/>
                <a:gd name="T29" fmla="*/ 318 h 1361"/>
                <a:gd name="T30" fmla="*/ 8 w 207"/>
                <a:gd name="T31" fmla="*/ 345 h 1361"/>
                <a:gd name="T32" fmla="*/ 4 w 207"/>
                <a:gd name="T33" fmla="*/ 367 h 1361"/>
                <a:gd name="T34" fmla="*/ 2 w 207"/>
                <a:gd name="T35" fmla="*/ 390 h 1361"/>
                <a:gd name="T36" fmla="*/ 0 w 207"/>
                <a:gd name="T37" fmla="*/ 412 h 1361"/>
                <a:gd name="T38" fmla="*/ 0 w 207"/>
                <a:gd name="T39" fmla="*/ 433 h 1361"/>
                <a:gd name="T40" fmla="*/ 0 w 207"/>
                <a:gd name="T41" fmla="*/ 454 h 1361"/>
                <a:gd name="T42" fmla="*/ 0 w 207"/>
                <a:gd name="T43" fmla="*/ 475 h 1361"/>
                <a:gd name="T44" fmla="*/ 2 w 207"/>
                <a:gd name="T45" fmla="*/ 496 h 1361"/>
                <a:gd name="T46" fmla="*/ 2 w 207"/>
                <a:gd name="T47" fmla="*/ 521 h 1361"/>
                <a:gd name="T48" fmla="*/ 4 w 207"/>
                <a:gd name="T49" fmla="*/ 544 h 1361"/>
                <a:gd name="T50" fmla="*/ 6 w 207"/>
                <a:gd name="T51" fmla="*/ 570 h 1361"/>
                <a:gd name="T52" fmla="*/ 8 w 207"/>
                <a:gd name="T53" fmla="*/ 601 h 1361"/>
                <a:gd name="T54" fmla="*/ 8 w 207"/>
                <a:gd name="T55" fmla="*/ 622 h 1361"/>
                <a:gd name="T56" fmla="*/ 12 w 207"/>
                <a:gd name="T57" fmla="*/ 657 h 1361"/>
                <a:gd name="T58" fmla="*/ 18 w 207"/>
                <a:gd name="T59" fmla="*/ 689 h 1361"/>
                <a:gd name="T60" fmla="*/ 27 w 207"/>
                <a:gd name="T61" fmla="*/ 720 h 1361"/>
                <a:gd name="T62" fmla="*/ 35 w 207"/>
                <a:gd name="T63" fmla="*/ 748 h 1361"/>
                <a:gd name="T64" fmla="*/ 46 w 207"/>
                <a:gd name="T65" fmla="*/ 777 h 1361"/>
                <a:gd name="T66" fmla="*/ 58 w 207"/>
                <a:gd name="T67" fmla="*/ 806 h 1361"/>
                <a:gd name="T68" fmla="*/ 69 w 207"/>
                <a:gd name="T69" fmla="*/ 835 h 1361"/>
                <a:gd name="T70" fmla="*/ 81 w 207"/>
                <a:gd name="T71" fmla="*/ 861 h 1361"/>
                <a:gd name="T72" fmla="*/ 92 w 207"/>
                <a:gd name="T73" fmla="*/ 890 h 1361"/>
                <a:gd name="T74" fmla="*/ 102 w 207"/>
                <a:gd name="T75" fmla="*/ 917 h 1361"/>
                <a:gd name="T76" fmla="*/ 111 w 207"/>
                <a:gd name="T77" fmla="*/ 947 h 1361"/>
                <a:gd name="T78" fmla="*/ 121 w 207"/>
                <a:gd name="T79" fmla="*/ 978 h 1361"/>
                <a:gd name="T80" fmla="*/ 127 w 207"/>
                <a:gd name="T81" fmla="*/ 1009 h 1361"/>
                <a:gd name="T82" fmla="*/ 132 w 207"/>
                <a:gd name="T83" fmla="*/ 1034 h 1361"/>
                <a:gd name="T84" fmla="*/ 140 w 207"/>
                <a:gd name="T85" fmla="*/ 1070 h 1361"/>
                <a:gd name="T86" fmla="*/ 148 w 207"/>
                <a:gd name="T87" fmla="*/ 1104 h 1361"/>
                <a:gd name="T88" fmla="*/ 155 w 207"/>
                <a:gd name="T89" fmla="*/ 1135 h 1361"/>
                <a:gd name="T90" fmla="*/ 163 w 207"/>
                <a:gd name="T91" fmla="*/ 1164 h 1361"/>
                <a:gd name="T92" fmla="*/ 171 w 207"/>
                <a:gd name="T93" fmla="*/ 1191 h 1361"/>
                <a:gd name="T94" fmla="*/ 178 w 207"/>
                <a:gd name="T95" fmla="*/ 1215 h 1361"/>
                <a:gd name="T96" fmla="*/ 186 w 207"/>
                <a:gd name="T97" fmla="*/ 1238 h 1361"/>
                <a:gd name="T98" fmla="*/ 192 w 207"/>
                <a:gd name="T99" fmla="*/ 1261 h 1361"/>
                <a:gd name="T100" fmla="*/ 198 w 207"/>
                <a:gd name="T101" fmla="*/ 1282 h 1361"/>
                <a:gd name="T102" fmla="*/ 201 w 207"/>
                <a:gd name="T103" fmla="*/ 1305 h 1361"/>
                <a:gd name="T104" fmla="*/ 205 w 207"/>
                <a:gd name="T105" fmla="*/ 1326 h 1361"/>
                <a:gd name="T106" fmla="*/ 207 w 207"/>
                <a:gd name="T107" fmla="*/ 1348 h 136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07"/>
                <a:gd name="T163" fmla="*/ 0 h 1361"/>
                <a:gd name="T164" fmla="*/ 207 w 207"/>
                <a:gd name="T165" fmla="*/ 1361 h 136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07" h="1361">
                  <a:moveTo>
                    <a:pt x="136" y="0"/>
                  </a:moveTo>
                  <a:lnTo>
                    <a:pt x="132" y="6"/>
                  </a:lnTo>
                  <a:lnTo>
                    <a:pt x="129" y="11"/>
                  </a:lnTo>
                  <a:lnTo>
                    <a:pt x="125" y="17"/>
                  </a:lnTo>
                  <a:lnTo>
                    <a:pt x="123" y="23"/>
                  </a:lnTo>
                  <a:lnTo>
                    <a:pt x="119" y="29"/>
                  </a:lnTo>
                  <a:lnTo>
                    <a:pt x="115" y="34"/>
                  </a:lnTo>
                  <a:lnTo>
                    <a:pt x="111" y="40"/>
                  </a:lnTo>
                  <a:lnTo>
                    <a:pt x="108" y="46"/>
                  </a:lnTo>
                  <a:lnTo>
                    <a:pt x="104" y="52"/>
                  </a:lnTo>
                  <a:lnTo>
                    <a:pt x="100" y="59"/>
                  </a:lnTo>
                  <a:lnTo>
                    <a:pt x="98" y="65"/>
                  </a:lnTo>
                  <a:lnTo>
                    <a:pt x="94" y="71"/>
                  </a:lnTo>
                  <a:lnTo>
                    <a:pt x="90" y="78"/>
                  </a:lnTo>
                  <a:lnTo>
                    <a:pt x="86" y="84"/>
                  </a:lnTo>
                  <a:lnTo>
                    <a:pt x="85" y="90"/>
                  </a:lnTo>
                  <a:lnTo>
                    <a:pt x="81" y="98"/>
                  </a:lnTo>
                  <a:lnTo>
                    <a:pt x="77" y="105"/>
                  </a:lnTo>
                  <a:lnTo>
                    <a:pt x="73" y="111"/>
                  </a:lnTo>
                  <a:lnTo>
                    <a:pt x="71" y="119"/>
                  </a:lnTo>
                  <a:lnTo>
                    <a:pt x="67" y="126"/>
                  </a:lnTo>
                  <a:lnTo>
                    <a:pt x="64" y="132"/>
                  </a:lnTo>
                  <a:lnTo>
                    <a:pt x="62" y="140"/>
                  </a:lnTo>
                  <a:lnTo>
                    <a:pt x="58" y="147"/>
                  </a:lnTo>
                  <a:lnTo>
                    <a:pt x="56" y="155"/>
                  </a:lnTo>
                  <a:lnTo>
                    <a:pt x="52" y="163"/>
                  </a:lnTo>
                  <a:lnTo>
                    <a:pt x="50" y="170"/>
                  </a:lnTo>
                  <a:lnTo>
                    <a:pt x="46" y="178"/>
                  </a:lnTo>
                  <a:lnTo>
                    <a:pt x="44" y="186"/>
                  </a:lnTo>
                  <a:lnTo>
                    <a:pt x="41" y="193"/>
                  </a:lnTo>
                  <a:lnTo>
                    <a:pt x="39" y="203"/>
                  </a:lnTo>
                  <a:lnTo>
                    <a:pt x="35" y="211"/>
                  </a:lnTo>
                  <a:lnTo>
                    <a:pt x="33" y="220"/>
                  </a:lnTo>
                  <a:lnTo>
                    <a:pt x="31" y="228"/>
                  </a:lnTo>
                  <a:lnTo>
                    <a:pt x="29" y="235"/>
                  </a:lnTo>
                  <a:lnTo>
                    <a:pt x="25" y="245"/>
                  </a:lnTo>
                  <a:lnTo>
                    <a:pt x="23" y="255"/>
                  </a:lnTo>
                  <a:lnTo>
                    <a:pt x="21" y="262"/>
                  </a:lnTo>
                  <a:lnTo>
                    <a:pt x="19" y="272"/>
                  </a:lnTo>
                  <a:lnTo>
                    <a:pt x="18" y="281"/>
                  </a:lnTo>
                  <a:lnTo>
                    <a:pt x="16" y="291"/>
                  </a:lnTo>
                  <a:lnTo>
                    <a:pt x="14" y="300"/>
                  </a:lnTo>
                  <a:lnTo>
                    <a:pt x="12" y="310"/>
                  </a:lnTo>
                  <a:lnTo>
                    <a:pt x="12" y="318"/>
                  </a:lnTo>
                  <a:lnTo>
                    <a:pt x="10" y="327"/>
                  </a:lnTo>
                  <a:lnTo>
                    <a:pt x="8" y="335"/>
                  </a:lnTo>
                  <a:lnTo>
                    <a:pt x="8" y="345"/>
                  </a:lnTo>
                  <a:lnTo>
                    <a:pt x="6" y="352"/>
                  </a:lnTo>
                  <a:lnTo>
                    <a:pt x="6" y="360"/>
                  </a:lnTo>
                  <a:lnTo>
                    <a:pt x="4" y="367"/>
                  </a:lnTo>
                  <a:lnTo>
                    <a:pt x="4" y="375"/>
                  </a:lnTo>
                  <a:lnTo>
                    <a:pt x="2" y="383"/>
                  </a:lnTo>
                  <a:lnTo>
                    <a:pt x="2" y="390"/>
                  </a:lnTo>
                  <a:lnTo>
                    <a:pt x="2" y="398"/>
                  </a:lnTo>
                  <a:lnTo>
                    <a:pt x="2" y="404"/>
                  </a:lnTo>
                  <a:lnTo>
                    <a:pt x="0" y="412"/>
                  </a:lnTo>
                  <a:lnTo>
                    <a:pt x="0" y="419"/>
                  </a:lnTo>
                  <a:lnTo>
                    <a:pt x="0" y="425"/>
                  </a:lnTo>
                  <a:lnTo>
                    <a:pt x="0" y="433"/>
                  </a:lnTo>
                  <a:lnTo>
                    <a:pt x="0" y="440"/>
                  </a:lnTo>
                  <a:lnTo>
                    <a:pt x="0" y="446"/>
                  </a:lnTo>
                  <a:lnTo>
                    <a:pt x="0" y="454"/>
                  </a:lnTo>
                  <a:lnTo>
                    <a:pt x="0" y="461"/>
                  </a:lnTo>
                  <a:lnTo>
                    <a:pt x="0" y="467"/>
                  </a:lnTo>
                  <a:lnTo>
                    <a:pt x="0" y="475"/>
                  </a:lnTo>
                  <a:lnTo>
                    <a:pt x="0" y="482"/>
                  </a:lnTo>
                  <a:lnTo>
                    <a:pt x="0" y="490"/>
                  </a:lnTo>
                  <a:lnTo>
                    <a:pt x="2" y="496"/>
                  </a:lnTo>
                  <a:lnTo>
                    <a:pt x="2" y="503"/>
                  </a:lnTo>
                  <a:lnTo>
                    <a:pt x="2" y="511"/>
                  </a:lnTo>
                  <a:lnTo>
                    <a:pt x="2" y="521"/>
                  </a:lnTo>
                  <a:lnTo>
                    <a:pt x="2" y="528"/>
                  </a:lnTo>
                  <a:lnTo>
                    <a:pt x="4" y="536"/>
                  </a:lnTo>
                  <a:lnTo>
                    <a:pt x="4" y="544"/>
                  </a:lnTo>
                  <a:lnTo>
                    <a:pt x="4" y="553"/>
                  </a:lnTo>
                  <a:lnTo>
                    <a:pt x="6" y="563"/>
                  </a:lnTo>
                  <a:lnTo>
                    <a:pt x="6" y="570"/>
                  </a:lnTo>
                  <a:lnTo>
                    <a:pt x="6" y="580"/>
                  </a:lnTo>
                  <a:lnTo>
                    <a:pt x="6" y="590"/>
                  </a:lnTo>
                  <a:lnTo>
                    <a:pt x="8" y="601"/>
                  </a:lnTo>
                  <a:lnTo>
                    <a:pt x="8" y="611"/>
                  </a:lnTo>
                  <a:lnTo>
                    <a:pt x="8" y="622"/>
                  </a:lnTo>
                  <a:lnTo>
                    <a:pt x="10" y="634"/>
                  </a:lnTo>
                  <a:lnTo>
                    <a:pt x="12" y="645"/>
                  </a:lnTo>
                  <a:lnTo>
                    <a:pt x="12" y="657"/>
                  </a:lnTo>
                  <a:lnTo>
                    <a:pt x="14" y="668"/>
                  </a:lnTo>
                  <a:lnTo>
                    <a:pt x="16" y="678"/>
                  </a:lnTo>
                  <a:lnTo>
                    <a:pt x="18" y="689"/>
                  </a:lnTo>
                  <a:lnTo>
                    <a:pt x="21" y="699"/>
                  </a:lnTo>
                  <a:lnTo>
                    <a:pt x="23" y="710"/>
                  </a:lnTo>
                  <a:lnTo>
                    <a:pt x="27" y="720"/>
                  </a:lnTo>
                  <a:lnTo>
                    <a:pt x="29" y="729"/>
                  </a:lnTo>
                  <a:lnTo>
                    <a:pt x="33" y="739"/>
                  </a:lnTo>
                  <a:lnTo>
                    <a:pt x="35" y="748"/>
                  </a:lnTo>
                  <a:lnTo>
                    <a:pt x="39" y="760"/>
                  </a:lnTo>
                  <a:lnTo>
                    <a:pt x="42" y="769"/>
                  </a:lnTo>
                  <a:lnTo>
                    <a:pt x="46" y="777"/>
                  </a:lnTo>
                  <a:lnTo>
                    <a:pt x="50" y="787"/>
                  </a:lnTo>
                  <a:lnTo>
                    <a:pt x="54" y="796"/>
                  </a:lnTo>
                  <a:lnTo>
                    <a:pt x="58" y="806"/>
                  </a:lnTo>
                  <a:lnTo>
                    <a:pt x="62" y="815"/>
                  </a:lnTo>
                  <a:lnTo>
                    <a:pt x="65" y="825"/>
                  </a:lnTo>
                  <a:lnTo>
                    <a:pt x="69" y="835"/>
                  </a:lnTo>
                  <a:lnTo>
                    <a:pt x="73" y="844"/>
                  </a:lnTo>
                  <a:lnTo>
                    <a:pt x="77" y="852"/>
                  </a:lnTo>
                  <a:lnTo>
                    <a:pt x="81" y="861"/>
                  </a:lnTo>
                  <a:lnTo>
                    <a:pt x="85" y="871"/>
                  </a:lnTo>
                  <a:lnTo>
                    <a:pt x="88" y="880"/>
                  </a:lnTo>
                  <a:lnTo>
                    <a:pt x="92" y="890"/>
                  </a:lnTo>
                  <a:lnTo>
                    <a:pt x="96" y="900"/>
                  </a:lnTo>
                  <a:lnTo>
                    <a:pt x="98" y="909"/>
                  </a:lnTo>
                  <a:lnTo>
                    <a:pt x="102" y="917"/>
                  </a:lnTo>
                  <a:lnTo>
                    <a:pt x="106" y="928"/>
                  </a:lnTo>
                  <a:lnTo>
                    <a:pt x="109" y="938"/>
                  </a:lnTo>
                  <a:lnTo>
                    <a:pt x="111" y="947"/>
                  </a:lnTo>
                  <a:lnTo>
                    <a:pt x="115" y="957"/>
                  </a:lnTo>
                  <a:lnTo>
                    <a:pt x="117" y="967"/>
                  </a:lnTo>
                  <a:lnTo>
                    <a:pt x="121" y="978"/>
                  </a:lnTo>
                  <a:lnTo>
                    <a:pt x="123" y="988"/>
                  </a:lnTo>
                  <a:lnTo>
                    <a:pt x="125" y="997"/>
                  </a:lnTo>
                  <a:lnTo>
                    <a:pt x="127" y="1009"/>
                  </a:lnTo>
                  <a:lnTo>
                    <a:pt x="129" y="1022"/>
                  </a:lnTo>
                  <a:lnTo>
                    <a:pt x="132" y="1034"/>
                  </a:lnTo>
                  <a:lnTo>
                    <a:pt x="134" y="1047"/>
                  </a:lnTo>
                  <a:lnTo>
                    <a:pt x="136" y="1058"/>
                  </a:lnTo>
                  <a:lnTo>
                    <a:pt x="140" y="1070"/>
                  </a:lnTo>
                  <a:lnTo>
                    <a:pt x="142" y="1081"/>
                  </a:lnTo>
                  <a:lnTo>
                    <a:pt x="144" y="1093"/>
                  </a:lnTo>
                  <a:lnTo>
                    <a:pt x="148" y="1104"/>
                  </a:lnTo>
                  <a:lnTo>
                    <a:pt x="150" y="1114"/>
                  </a:lnTo>
                  <a:lnTo>
                    <a:pt x="154" y="1125"/>
                  </a:lnTo>
                  <a:lnTo>
                    <a:pt x="155" y="1135"/>
                  </a:lnTo>
                  <a:lnTo>
                    <a:pt x="159" y="1145"/>
                  </a:lnTo>
                  <a:lnTo>
                    <a:pt x="161" y="1154"/>
                  </a:lnTo>
                  <a:lnTo>
                    <a:pt x="163" y="1164"/>
                  </a:lnTo>
                  <a:lnTo>
                    <a:pt x="167" y="1171"/>
                  </a:lnTo>
                  <a:lnTo>
                    <a:pt x="169" y="1181"/>
                  </a:lnTo>
                  <a:lnTo>
                    <a:pt x="171" y="1191"/>
                  </a:lnTo>
                  <a:lnTo>
                    <a:pt x="175" y="1198"/>
                  </a:lnTo>
                  <a:lnTo>
                    <a:pt x="177" y="1206"/>
                  </a:lnTo>
                  <a:lnTo>
                    <a:pt x="178" y="1215"/>
                  </a:lnTo>
                  <a:lnTo>
                    <a:pt x="182" y="1223"/>
                  </a:lnTo>
                  <a:lnTo>
                    <a:pt x="184" y="1231"/>
                  </a:lnTo>
                  <a:lnTo>
                    <a:pt x="186" y="1238"/>
                  </a:lnTo>
                  <a:lnTo>
                    <a:pt x="188" y="1246"/>
                  </a:lnTo>
                  <a:lnTo>
                    <a:pt x="190" y="1254"/>
                  </a:lnTo>
                  <a:lnTo>
                    <a:pt x="192" y="1261"/>
                  </a:lnTo>
                  <a:lnTo>
                    <a:pt x="194" y="1269"/>
                  </a:lnTo>
                  <a:lnTo>
                    <a:pt x="196" y="1277"/>
                  </a:lnTo>
                  <a:lnTo>
                    <a:pt x="198" y="1282"/>
                  </a:lnTo>
                  <a:lnTo>
                    <a:pt x="200" y="1290"/>
                  </a:lnTo>
                  <a:lnTo>
                    <a:pt x="201" y="1298"/>
                  </a:lnTo>
                  <a:lnTo>
                    <a:pt x="201" y="1305"/>
                  </a:lnTo>
                  <a:lnTo>
                    <a:pt x="203" y="1311"/>
                  </a:lnTo>
                  <a:lnTo>
                    <a:pt x="203" y="1319"/>
                  </a:lnTo>
                  <a:lnTo>
                    <a:pt x="205" y="1326"/>
                  </a:lnTo>
                  <a:lnTo>
                    <a:pt x="205" y="1332"/>
                  </a:lnTo>
                  <a:lnTo>
                    <a:pt x="207" y="1340"/>
                  </a:lnTo>
                  <a:lnTo>
                    <a:pt x="207" y="1348"/>
                  </a:lnTo>
                  <a:lnTo>
                    <a:pt x="207" y="1353"/>
                  </a:lnTo>
                  <a:lnTo>
                    <a:pt x="207" y="1361"/>
                  </a:lnTo>
                </a:path>
              </a:pathLst>
            </a:custGeom>
            <a:noFill/>
            <a:ln w="6350">
              <a:solidFill>
                <a:srgbClr val="9E005C"/>
              </a:solidFill>
              <a:round/>
              <a:headEnd/>
              <a:tailEnd/>
            </a:ln>
            <a:extLst>
              <a:ext uri="{909E8E84-426E-40DD-AFC4-6F175D3DCCD1}">
                <a14:hiddenFill xmlns:a14="http://schemas.microsoft.com/office/drawing/2010/main">
                  <a:solidFill>
                    <a:srgbClr val="FFFFFF"/>
                  </a:solidFill>
                </a14:hiddenFill>
              </a:ext>
            </a:extLst>
          </p:spPr>
          <p:txBody>
            <a:bodyPr/>
            <a:lstStyle/>
            <a:p>
              <a:pPr defTabSz="685800">
                <a:defRPr/>
              </a:pPr>
              <a:endParaRPr lang="en-US" sz="1350">
                <a:solidFill>
                  <a:prstClr val="black"/>
                </a:solidFill>
                <a:latin typeface="Arial" charset="0"/>
                <a:ea typeface="ＭＳ Ｐゴシック" charset="0"/>
                <a:cs typeface="ＭＳ Ｐゴシック" charset="0"/>
              </a:endParaRPr>
            </a:p>
          </p:txBody>
        </p:sp>
        <p:sp>
          <p:nvSpPr>
            <p:cNvPr id="34" name="Line 31"/>
            <p:cNvSpPr>
              <a:spLocks noChangeShapeType="1"/>
            </p:cNvSpPr>
            <p:nvPr/>
          </p:nvSpPr>
          <p:spPr bwMode="auto">
            <a:xfrm>
              <a:off x="2723340" y="2684586"/>
              <a:ext cx="490070" cy="1379"/>
            </a:xfrm>
            <a:prstGeom prst="line">
              <a:avLst/>
            </a:prstGeom>
            <a:noFill/>
            <a:ln w="6350">
              <a:solidFill>
                <a:srgbClr val="9E005C"/>
              </a:solidFill>
              <a:round/>
              <a:headEnd/>
              <a:tailEnd/>
            </a:ln>
            <a:extLst>
              <a:ext uri="{909E8E84-426E-40DD-AFC4-6F175D3DCCD1}">
                <a14:hiddenFill xmlns:a14="http://schemas.microsoft.com/office/drawing/2010/main">
                  <a:noFill/>
                </a14:hiddenFill>
              </a:ext>
            </a:extLst>
          </p:spPr>
          <p:txBody>
            <a:bodyPr/>
            <a:lstStyle/>
            <a:p>
              <a:pPr defTabSz="685800">
                <a:defRPr/>
              </a:pPr>
              <a:endParaRPr lang="en-US" sz="1350">
                <a:solidFill>
                  <a:prstClr val="black"/>
                </a:solidFill>
                <a:latin typeface="Arial" charset="0"/>
                <a:ea typeface="ＭＳ Ｐゴシック" charset="0"/>
                <a:cs typeface="ＭＳ Ｐゴシック" charset="0"/>
              </a:endParaRPr>
            </a:p>
          </p:txBody>
        </p:sp>
        <p:sp>
          <p:nvSpPr>
            <p:cNvPr id="35" name="Line 32"/>
            <p:cNvSpPr>
              <a:spLocks noChangeShapeType="1"/>
            </p:cNvSpPr>
            <p:nvPr/>
          </p:nvSpPr>
          <p:spPr bwMode="auto">
            <a:xfrm>
              <a:off x="2672161" y="2761804"/>
              <a:ext cx="491620" cy="1379"/>
            </a:xfrm>
            <a:prstGeom prst="line">
              <a:avLst/>
            </a:prstGeom>
            <a:noFill/>
            <a:ln w="6350">
              <a:solidFill>
                <a:srgbClr val="9E005C"/>
              </a:solidFill>
              <a:round/>
              <a:headEnd/>
              <a:tailEnd/>
            </a:ln>
            <a:extLst>
              <a:ext uri="{909E8E84-426E-40DD-AFC4-6F175D3DCCD1}">
                <a14:hiddenFill xmlns:a14="http://schemas.microsoft.com/office/drawing/2010/main">
                  <a:noFill/>
                </a14:hiddenFill>
              </a:ext>
            </a:extLst>
          </p:spPr>
          <p:txBody>
            <a:bodyPr/>
            <a:lstStyle/>
            <a:p>
              <a:pPr defTabSz="685800">
                <a:defRPr/>
              </a:pPr>
              <a:endParaRPr lang="en-US" sz="1350">
                <a:solidFill>
                  <a:prstClr val="black"/>
                </a:solidFill>
                <a:latin typeface="Arial" charset="0"/>
                <a:ea typeface="ＭＳ Ｐゴシック" charset="0"/>
                <a:cs typeface="ＭＳ Ｐゴシック" charset="0"/>
              </a:endParaRPr>
            </a:p>
          </p:txBody>
        </p:sp>
        <p:sp>
          <p:nvSpPr>
            <p:cNvPr id="36" name="Line 33"/>
            <p:cNvSpPr>
              <a:spLocks noChangeShapeType="1"/>
            </p:cNvSpPr>
            <p:nvPr/>
          </p:nvSpPr>
          <p:spPr bwMode="auto">
            <a:xfrm>
              <a:off x="2603924" y="2877629"/>
              <a:ext cx="491620" cy="1379"/>
            </a:xfrm>
            <a:prstGeom prst="line">
              <a:avLst/>
            </a:prstGeom>
            <a:noFill/>
            <a:ln w="6350">
              <a:solidFill>
                <a:srgbClr val="9E005C"/>
              </a:solidFill>
              <a:round/>
              <a:headEnd/>
              <a:tailEnd/>
            </a:ln>
            <a:extLst>
              <a:ext uri="{909E8E84-426E-40DD-AFC4-6F175D3DCCD1}">
                <a14:hiddenFill xmlns:a14="http://schemas.microsoft.com/office/drawing/2010/main">
                  <a:noFill/>
                </a14:hiddenFill>
              </a:ext>
            </a:extLst>
          </p:spPr>
          <p:txBody>
            <a:bodyPr/>
            <a:lstStyle/>
            <a:p>
              <a:pPr defTabSz="685800">
                <a:defRPr/>
              </a:pPr>
              <a:endParaRPr lang="en-US" sz="1350">
                <a:solidFill>
                  <a:prstClr val="black"/>
                </a:solidFill>
                <a:latin typeface="Arial" charset="0"/>
                <a:ea typeface="ＭＳ Ｐゴシック" charset="0"/>
                <a:cs typeface="ＭＳ Ｐゴシック" charset="0"/>
              </a:endParaRPr>
            </a:p>
          </p:txBody>
        </p:sp>
        <p:sp>
          <p:nvSpPr>
            <p:cNvPr id="37" name="Line 34"/>
            <p:cNvSpPr>
              <a:spLocks noChangeShapeType="1"/>
            </p:cNvSpPr>
            <p:nvPr/>
          </p:nvSpPr>
          <p:spPr bwMode="auto">
            <a:xfrm>
              <a:off x="2544991" y="2993455"/>
              <a:ext cx="505578" cy="1379"/>
            </a:xfrm>
            <a:prstGeom prst="line">
              <a:avLst/>
            </a:prstGeom>
            <a:noFill/>
            <a:ln w="6350">
              <a:solidFill>
                <a:srgbClr val="9E005C"/>
              </a:solidFill>
              <a:round/>
              <a:headEnd/>
              <a:tailEnd/>
            </a:ln>
            <a:extLst>
              <a:ext uri="{909E8E84-426E-40DD-AFC4-6F175D3DCCD1}">
                <a14:hiddenFill xmlns:a14="http://schemas.microsoft.com/office/drawing/2010/main">
                  <a:noFill/>
                </a14:hiddenFill>
              </a:ext>
            </a:extLst>
          </p:spPr>
          <p:txBody>
            <a:bodyPr/>
            <a:lstStyle/>
            <a:p>
              <a:pPr defTabSz="685800">
                <a:defRPr/>
              </a:pPr>
              <a:endParaRPr lang="en-US" sz="1350">
                <a:solidFill>
                  <a:prstClr val="black"/>
                </a:solidFill>
                <a:latin typeface="Arial" charset="0"/>
                <a:ea typeface="ＭＳ Ｐゴシック" charset="0"/>
                <a:cs typeface="ＭＳ Ｐゴシック" charset="0"/>
              </a:endParaRPr>
            </a:p>
          </p:txBody>
        </p:sp>
        <p:sp>
          <p:nvSpPr>
            <p:cNvPr id="38" name="Line 35"/>
            <p:cNvSpPr>
              <a:spLocks noChangeShapeType="1"/>
            </p:cNvSpPr>
            <p:nvPr/>
          </p:nvSpPr>
          <p:spPr bwMode="auto">
            <a:xfrm>
              <a:off x="2500017" y="3125828"/>
              <a:ext cx="521087" cy="1379"/>
            </a:xfrm>
            <a:prstGeom prst="line">
              <a:avLst/>
            </a:prstGeom>
            <a:noFill/>
            <a:ln w="6350">
              <a:solidFill>
                <a:srgbClr val="9E005C"/>
              </a:solidFill>
              <a:round/>
              <a:headEnd/>
              <a:tailEnd/>
            </a:ln>
            <a:extLst>
              <a:ext uri="{909E8E84-426E-40DD-AFC4-6F175D3DCCD1}">
                <a14:hiddenFill xmlns:a14="http://schemas.microsoft.com/office/drawing/2010/main">
                  <a:noFill/>
                </a14:hiddenFill>
              </a:ext>
            </a:extLst>
          </p:spPr>
          <p:txBody>
            <a:bodyPr/>
            <a:lstStyle/>
            <a:p>
              <a:pPr defTabSz="685800">
                <a:defRPr/>
              </a:pPr>
              <a:endParaRPr lang="en-US" sz="1350">
                <a:solidFill>
                  <a:prstClr val="black"/>
                </a:solidFill>
                <a:latin typeface="Arial" charset="0"/>
                <a:ea typeface="ＭＳ Ｐゴシック" charset="0"/>
                <a:cs typeface="ＭＳ Ｐゴシック" charset="0"/>
              </a:endParaRPr>
            </a:p>
          </p:txBody>
        </p:sp>
        <p:sp>
          <p:nvSpPr>
            <p:cNvPr id="39" name="Line 36"/>
            <p:cNvSpPr>
              <a:spLocks noChangeShapeType="1"/>
            </p:cNvSpPr>
            <p:nvPr/>
          </p:nvSpPr>
          <p:spPr bwMode="auto">
            <a:xfrm>
              <a:off x="2482957" y="3247169"/>
              <a:ext cx="519536" cy="1379"/>
            </a:xfrm>
            <a:prstGeom prst="line">
              <a:avLst/>
            </a:prstGeom>
            <a:noFill/>
            <a:ln w="6350">
              <a:solidFill>
                <a:srgbClr val="9E005C"/>
              </a:solidFill>
              <a:round/>
              <a:headEnd/>
              <a:tailEnd/>
            </a:ln>
            <a:extLst>
              <a:ext uri="{909E8E84-426E-40DD-AFC4-6F175D3DCCD1}">
                <a14:hiddenFill xmlns:a14="http://schemas.microsoft.com/office/drawing/2010/main">
                  <a:noFill/>
                </a14:hiddenFill>
              </a:ext>
            </a:extLst>
          </p:spPr>
          <p:txBody>
            <a:bodyPr/>
            <a:lstStyle/>
            <a:p>
              <a:pPr defTabSz="685800">
                <a:defRPr/>
              </a:pPr>
              <a:endParaRPr lang="en-US" sz="1350">
                <a:solidFill>
                  <a:prstClr val="black"/>
                </a:solidFill>
                <a:latin typeface="Arial" charset="0"/>
                <a:ea typeface="ＭＳ Ｐゴシック" charset="0"/>
                <a:cs typeface="ＭＳ Ｐゴシック" charset="0"/>
              </a:endParaRPr>
            </a:p>
          </p:txBody>
        </p:sp>
        <p:sp>
          <p:nvSpPr>
            <p:cNvPr id="40" name="Line 37"/>
            <p:cNvSpPr>
              <a:spLocks noChangeShapeType="1"/>
            </p:cNvSpPr>
            <p:nvPr/>
          </p:nvSpPr>
          <p:spPr bwMode="auto">
            <a:xfrm>
              <a:off x="2482957" y="3354721"/>
              <a:ext cx="519536" cy="1379"/>
            </a:xfrm>
            <a:prstGeom prst="line">
              <a:avLst/>
            </a:prstGeom>
            <a:noFill/>
            <a:ln w="6350">
              <a:solidFill>
                <a:srgbClr val="9E005C"/>
              </a:solidFill>
              <a:round/>
              <a:headEnd/>
              <a:tailEnd/>
            </a:ln>
            <a:extLst>
              <a:ext uri="{909E8E84-426E-40DD-AFC4-6F175D3DCCD1}">
                <a14:hiddenFill xmlns:a14="http://schemas.microsoft.com/office/drawing/2010/main">
                  <a:noFill/>
                </a14:hiddenFill>
              </a:ext>
            </a:extLst>
          </p:spPr>
          <p:txBody>
            <a:bodyPr/>
            <a:lstStyle/>
            <a:p>
              <a:pPr defTabSz="685800">
                <a:defRPr/>
              </a:pPr>
              <a:endParaRPr lang="en-US" sz="1350">
                <a:solidFill>
                  <a:prstClr val="black"/>
                </a:solidFill>
                <a:latin typeface="Arial" charset="0"/>
                <a:ea typeface="ＭＳ Ｐゴシック" charset="0"/>
                <a:cs typeface="ＭＳ Ｐゴシック" charset="0"/>
              </a:endParaRPr>
            </a:p>
          </p:txBody>
        </p:sp>
        <p:sp>
          <p:nvSpPr>
            <p:cNvPr id="41" name="Line 38"/>
            <p:cNvSpPr>
              <a:spLocks noChangeShapeType="1"/>
            </p:cNvSpPr>
            <p:nvPr/>
          </p:nvSpPr>
          <p:spPr bwMode="auto">
            <a:xfrm>
              <a:off x="2482957" y="3503640"/>
              <a:ext cx="519536" cy="1379"/>
            </a:xfrm>
            <a:prstGeom prst="line">
              <a:avLst/>
            </a:prstGeom>
            <a:noFill/>
            <a:ln w="6350">
              <a:solidFill>
                <a:srgbClr val="9E005C"/>
              </a:solidFill>
              <a:round/>
              <a:headEnd/>
              <a:tailEnd/>
            </a:ln>
            <a:extLst>
              <a:ext uri="{909E8E84-426E-40DD-AFC4-6F175D3DCCD1}">
                <a14:hiddenFill xmlns:a14="http://schemas.microsoft.com/office/drawing/2010/main">
                  <a:noFill/>
                </a14:hiddenFill>
              </a:ext>
            </a:extLst>
          </p:spPr>
          <p:txBody>
            <a:bodyPr/>
            <a:lstStyle/>
            <a:p>
              <a:pPr defTabSz="685800">
                <a:defRPr/>
              </a:pPr>
              <a:endParaRPr lang="en-US" sz="1350">
                <a:solidFill>
                  <a:prstClr val="black"/>
                </a:solidFill>
                <a:latin typeface="Arial" charset="0"/>
                <a:ea typeface="ＭＳ Ｐゴシック" charset="0"/>
                <a:cs typeface="ＭＳ Ｐゴシック" charset="0"/>
              </a:endParaRPr>
            </a:p>
          </p:txBody>
        </p:sp>
        <p:sp>
          <p:nvSpPr>
            <p:cNvPr id="42" name="Line 39"/>
            <p:cNvSpPr>
              <a:spLocks noChangeShapeType="1"/>
            </p:cNvSpPr>
            <p:nvPr/>
          </p:nvSpPr>
          <p:spPr bwMode="auto">
            <a:xfrm>
              <a:off x="2489161" y="3629118"/>
              <a:ext cx="542799" cy="1379"/>
            </a:xfrm>
            <a:prstGeom prst="line">
              <a:avLst/>
            </a:prstGeom>
            <a:noFill/>
            <a:ln w="6350">
              <a:solidFill>
                <a:srgbClr val="9E005C"/>
              </a:solidFill>
              <a:round/>
              <a:headEnd/>
              <a:tailEnd/>
            </a:ln>
            <a:extLst>
              <a:ext uri="{909E8E84-426E-40DD-AFC4-6F175D3DCCD1}">
                <a14:hiddenFill xmlns:a14="http://schemas.microsoft.com/office/drawing/2010/main">
                  <a:noFill/>
                </a14:hiddenFill>
              </a:ext>
            </a:extLst>
          </p:spPr>
          <p:txBody>
            <a:bodyPr/>
            <a:lstStyle/>
            <a:p>
              <a:pPr defTabSz="685800">
                <a:defRPr/>
              </a:pPr>
              <a:endParaRPr lang="en-US" sz="1350">
                <a:solidFill>
                  <a:prstClr val="black"/>
                </a:solidFill>
                <a:latin typeface="Arial" charset="0"/>
                <a:ea typeface="ＭＳ Ｐゴシック" charset="0"/>
                <a:cs typeface="ＭＳ Ｐゴシック" charset="0"/>
              </a:endParaRPr>
            </a:p>
          </p:txBody>
        </p:sp>
        <p:sp>
          <p:nvSpPr>
            <p:cNvPr id="43" name="Line 40"/>
            <p:cNvSpPr>
              <a:spLocks noChangeShapeType="1"/>
            </p:cNvSpPr>
            <p:nvPr/>
          </p:nvSpPr>
          <p:spPr bwMode="auto">
            <a:xfrm>
              <a:off x="2500017" y="3790447"/>
              <a:ext cx="576917" cy="1379"/>
            </a:xfrm>
            <a:prstGeom prst="line">
              <a:avLst/>
            </a:prstGeom>
            <a:noFill/>
            <a:ln w="6350">
              <a:solidFill>
                <a:srgbClr val="9E005C"/>
              </a:solidFill>
              <a:round/>
              <a:headEnd/>
              <a:tailEnd/>
            </a:ln>
            <a:extLst>
              <a:ext uri="{909E8E84-426E-40DD-AFC4-6F175D3DCCD1}">
                <a14:hiddenFill xmlns:a14="http://schemas.microsoft.com/office/drawing/2010/main">
                  <a:noFill/>
                </a14:hiddenFill>
              </a:ext>
            </a:extLst>
          </p:spPr>
          <p:txBody>
            <a:bodyPr/>
            <a:lstStyle/>
            <a:p>
              <a:pPr defTabSz="685800">
                <a:defRPr/>
              </a:pPr>
              <a:endParaRPr lang="en-US" sz="1350">
                <a:solidFill>
                  <a:prstClr val="black"/>
                </a:solidFill>
                <a:latin typeface="Arial" charset="0"/>
                <a:ea typeface="ＭＳ Ｐゴシック" charset="0"/>
                <a:cs typeface="ＭＳ Ｐゴシック" charset="0"/>
              </a:endParaRPr>
            </a:p>
          </p:txBody>
        </p:sp>
        <p:sp>
          <p:nvSpPr>
            <p:cNvPr id="44" name="Line 41"/>
            <p:cNvSpPr>
              <a:spLocks noChangeShapeType="1"/>
            </p:cNvSpPr>
            <p:nvPr/>
          </p:nvSpPr>
          <p:spPr bwMode="auto">
            <a:xfrm>
              <a:off x="2531034" y="3937987"/>
              <a:ext cx="620341" cy="1379"/>
            </a:xfrm>
            <a:prstGeom prst="line">
              <a:avLst/>
            </a:prstGeom>
            <a:noFill/>
            <a:ln w="6350">
              <a:solidFill>
                <a:srgbClr val="9E005C"/>
              </a:solidFill>
              <a:round/>
              <a:headEnd/>
              <a:tailEnd/>
            </a:ln>
            <a:extLst>
              <a:ext uri="{909E8E84-426E-40DD-AFC4-6F175D3DCCD1}">
                <a14:hiddenFill xmlns:a14="http://schemas.microsoft.com/office/drawing/2010/main">
                  <a:noFill/>
                </a14:hiddenFill>
              </a:ext>
            </a:extLst>
          </p:spPr>
          <p:txBody>
            <a:bodyPr/>
            <a:lstStyle/>
            <a:p>
              <a:pPr defTabSz="685800">
                <a:defRPr/>
              </a:pPr>
              <a:endParaRPr lang="en-US" sz="1350">
                <a:solidFill>
                  <a:prstClr val="black"/>
                </a:solidFill>
                <a:latin typeface="Arial" charset="0"/>
                <a:ea typeface="ＭＳ Ｐゴシック" charset="0"/>
                <a:cs typeface="ＭＳ Ｐゴシック" charset="0"/>
              </a:endParaRPr>
            </a:p>
          </p:txBody>
        </p:sp>
        <p:sp>
          <p:nvSpPr>
            <p:cNvPr id="45" name="Line 42"/>
            <p:cNvSpPr>
              <a:spLocks noChangeShapeType="1"/>
            </p:cNvSpPr>
            <p:nvPr/>
          </p:nvSpPr>
          <p:spPr bwMode="auto">
            <a:xfrm>
              <a:off x="2568254" y="4104831"/>
              <a:ext cx="631197" cy="1379"/>
            </a:xfrm>
            <a:prstGeom prst="line">
              <a:avLst/>
            </a:prstGeom>
            <a:noFill/>
            <a:ln w="6350">
              <a:solidFill>
                <a:srgbClr val="9E005C"/>
              </a:solidFill>
              <a:round/>
              <a:headEnd/>
              <a:tailEnd/>
            </a:ln>
            <a:extLst>
              <a:ext uri="{909E8E84-426E-40DD-AFC4-6F175D3DCCD1}">
                <a14:hiddenFill xmlns:a14="http://schemas.microsoft.com/office/drawing/2010/main">
                  <a:noFill/>
                </a14:hiddenFill>
              </a:ext>
            </a:extLst>
          </p:spPr>
          <p:txBody>
            <a:bodyPr/>
            <a:lstStyle/>
            <a:p>
              <a:pPr defTabSz="685800">
                <a:defRPr/>
              </a:pPr>
              <a:endParaRPr lang="en-US" sz="1350">
                <a:solidFill>
                  <a:prstClr val="black"/>
                </a:solidFill>
                <a:latin typeface="Arial" charset="0"/>
                <a:ea typeface="ＭＳ Ｐゴシック" charset="0"/>
                <a:cs typeface="ＭＳ Ｐゴシック" charset="0"/>
              </a:endParaRPr>
            </a:p>
          </p:txBody>
        </p:sp>
        <p:sp>
          <p:nvSpPr>
            <p:cNvPr id="46" name="Line 43"/>
            <p:cNvSpPr>
              <a:spLocks noChangeShapeType="1"/>
            </p:cNvSpPr>
            <p:nvPr/>
          </p:nvSpPr>
          <p:spPr bwMode="auto">
            <a:xfrm>
              <a:off x="2631839" y="4252371"/>
              <a:ext cx="617239" cy="1379"/>
            </a:xfrm>
            <a:prstGeom prst="line">
              <a:avLst/>
            </a:prstGeom>
            <a:noFill/>
            <a:ln w="6350">
              <a:solidFill>
                <a:srgbClr val="9E005C"/>
              </a:solidFill>
              <a:round/>
              <a:headEnd/>
              <a:tailEnd/>
            </a:ln>
            <a:extLst>
              <a:ext uri="{909E8E84-426E-40DD-AFC4-6F175D3DCCD1}">
                <a14:hiddenFill xmlns:a14="http://schemas.microsoft.com/office/drawing/2010/main">
                  <a:noFill/>
                </a14:hiddenFill>
              </a:ext>
            </a:extLst>
          </p:spPr>
          <p:txBody>
            <a:bodyPr/>
            <a:lstStyle/>
            <a:p>
              <a:pPr defTabSz="685800">
                <a:defRPr/>
              </a:pPr>
              <a:endParaRPr lang="en-US" sz="1350">
                <a:solidFill>
                  <a:prstClr val="black"/>
                </a:solidFill>
                <a:latin typeface="Arial" charset="0"/>
                <a:ea typeface="ＭＳ Ｐゴシック" charset="0"/>
                <a:cs typeface="ＭＳ Ｐゴシック" charset="0"/>
              </a:endParaRPr>
            </a:p>
          </p:txBody>
        </p:sp>
        <p:sp>
          <p:nvSpPr>
            <p:cNvPr id="47" name="Line 44"/>
            <p:cNvSpPr>
              <a:spLocks noChangeShapeType="1"/>
            </p:cNvSpPr>
            <p:nvPr/>
          </p:nvSpPr>
          <p:spPr bwMode="auto">
            <a:xfrm>
              <a:off x="2667509" y="4379228"/>
              <a:ext cx="620341" cy="1379"/>
            </a:xfrm>
            <a:prstGeom prst="line">
              <a:avLst/>
            </a:prstGeom>
            <a:noFill/>
            <a:ln w="6350">
              <a:solidFill>
                <a:srgbClr val="9E005C"/>
              </a:solidFill>
              <a:round/>
              <a:headEnd/>
              <a:tailEnd/>
            </a:ln>
            <a:extLst>
              <a:ext uri="{909E8E84-426E-40DD-AFC4-6F175D3DCCD1}">
                <a14:hiddenFill xmlns:a14="http://schemas.microsoft.com/office/drawing/2010/main">
                  <a:noFill/>
                </a14:hiddenFill>
              </a:ext>
            </a:extLst>
          </p:spPr>
          <p:txBody>
            <a:bodyPr/>
            <a:lstStyle/>
            <a:p>
              <a:pPr defTabSz="685800">
                <a:defRPr/>
              </a:pPr>
              <a:endParaRPr lang="en-US" sz="1350">
                <a:solidFill>
                  <a:prstClr val="black"/>
                </a:solidFill>
                <a:latin typeface="Arial" charset="0"/>
                <a:ea typeface="ＭＳ Ｐゴシック" charset="0"/>
                <a:cs typeface="ＭＳ Ｐゴシック" charset="0"/>
              </a:endParaRPr>
            </a:p>
          </p:txBody>
        </p:sp>
        <p:sp>
          <p:nvSpPr>
            <p:cNvPr id="48" name="Line 45"/>
            <p:cNvSpPr>
              <a:spLocks noChangeShapeType="1"/>
            </p:cNvSpPr>
            <p:nvPr/>
          </p:nvSpPr>
          <p:spPr bwMode="auto">
            <a:xfrm>
              <a:off x="2706280" y="4566756"/>
              <a:ext cx="617239" cy="1379"/>
            </a:xfrm>
            <a:prstGeom prst="line">
              <a:avLst/>
            </a:prstGeom>
            <a:noFill/>
            <a:ln w="6350">
              <a:solidFill>
                <a:srgbClr val="9E005C"/>
              </a:solidFill>
              <a:round/>
              <a:headEnd/>
              <a:tailEnd/>
            </a:ln>
            <a:extLst>
              <a:ext uri="{909E8E84-426E-40DD-AFC4-6F175D3DCCD1}">
                <a14:hiddenFill xmlns:a14="http://schemas.microsoft.com/office/drawing/2010/main">
                  <a:noFill/>
                </a14:hiddenFill>
              </a:ext>
            </a:extLst>
          </p:spPr>
          <p:txBody>
            <a:bodyPr/>
            <a:lstStyle/>
            <a:p>
              <a:pPr defTabSz="685800">
                <a:defRPr/>
              </a:pPr>
              <a:endParaRPr lang="en-US" sz="1350">
                <a:solidFill>
                  <a:prstClr val="black"/>
                </a:solidFill>
                <a:latin typeface="Arial" charset="0"/>
                <a:ea typeface="ＭＳ Ｐゴシック" charset="0"/>
                <a:cs typeface="ＭＳ Ｐゴシック" charset="0"/>
              </a:endParaRPr>
            </a:p>
          </p:txBody>
        </p:sp>
        <p:sp>
          <p:nvSpPr>
            <p:cNvPr id="49" name="Oval 48"/>
            <p:cNvSpPr>
              <a:spLocks noChangeArrowheads="1"/>
            </p:cNvSpPr>
            <p:nvPr/>
          </p:nvSpPr>
          <p:spPr bwMode="auto">
            <a:xfrm>
              <a:off x="2714034" y="2679071"/>
              <a:ext cx="29466" cy="20683"/>
            </a:xfrm>
            <a:prstGeom prst="ellipse">
              <a:avLst/>
            </a:prstGeom>
            <a:solidFill>
              <a:srgbClr val="9E005C"/>
            </a:solidFill>
            <a:ln w="12700">
              <a:solidFill>
                <a:srgbClr val="9E005C"/>
              </a:solidFill>
              <a:round/>
              <a:headEnd/>
              <a:tailEnd/>
            </a:ln>
          </p:spPr>
          <p:txBody>
            <a:bodyPr/>
            <a:lstStyle/>
            <a:p>
              <a:pPr algn="ctr" defTabSz="685800">
                <a:defRPr/>
              </a:pPr>
              <a:endParaRPr lang="en-US" sz="1200">
                <a:solidFill>
                  <a:srgbClr val="000000"/>
                </a:solidFill>
                <a:latin typeface="Calibri"/>
                <a:ea typeface="ＭＳ Ｐゴシック" charset="0"/>
                <a:cs typeface="ＭＳ Ｐゴシック" charset="0"/>
              </a:endParaRPr>
            </a:p>
          </p:txBody>
        </p:sp>
        <p:sp>
          <p:nvSpPr>
            <p:cNvPr id="50" name="Oval 49"/>
            <p:cNvSpPr>
              <a:spLocks noChangeArrowheads="1"/>
            </p:cNvSpPr>
            <p:nvPr/>
          </p:nvSpPr>
          <p:spPr bwMode="auto">
            <a:xfrm>
              <a:off x="2577559" y="2862462"/>
              <a:ext cx="29466" cy="20683"/>
            </a:xfrm>
            <a:prstGeom prst="ellipse">
              <a:avLst/>
            </a:prstGeom>
            <a:solidFill>
              <a:srgbClr val="9E005C"/>
            </a:solidFill>
            <a:ln w="12700">
              <a:solidFill>
                <a:srgbClr val="9E005C"/>
              </a:solidFill>
              <a:round/>
              <a:headEnd/>
              <a:tailEnd/>
            </a:ln>
          </p:spPr>
          <p:txBody>
            <a:bodyPr/>
            <a:lstStyle/>
            <a:p>
              <a:pPr algn="ctr" defTabSz="685800">
                <a:defRPr/>
              </a:pPr>
              <a:endParaRPr lang="en-US" sz="1200">
                <a:solidFill>
                  <a:srgbClr val="000000"/>
                </a:solidFill>
                <a:latin typeface="Calibri"/>
                <a:ea typeface="ＭＳ Ｐゴシック" charset="0"/>
                <a:cs typeface="ＭＳ Ｐゴシック" charset="0"/>
              </a:endParaRPr>
            </a:p>
          </p:txBody>
        </p:sp>
        <p:sp>
          <p:nvSpPr>
            <p:cNvPr id="51" name="Oval 50"/>
            <p:cNvSpPr>
              <a:spLocks noChangeArrowheads="1"/>
            </p:cNvSpPr>
            <p:nvPr/>
          </p:nvSpPr>
          <p:spPr bwMode="auto">
            <a:xfrm>
              <a:off x="2548093" y="2983803"/>
              <a:ext cx="29466" cy="20683"/>
            </a:xfrm>
            <a:prstGeom prst="ellipse">
              <a:avLst/>
            </a:prstGeom>
            <a:solidFill>
              <a:srgbClr val="9E005C"/>
            </a:solidFill>
            <a:ln w="12700">
              <a:solidFill>
                <a:srgbClr val="9E005C"/>
              </a:solidFill>
              <a:round/>
              <a:headEnd/>
              <a:tailEnd/>
            </a:ln>
          </p:spPr>
          <p:txBody>
            <a:bodyPr/>
            <a:lstStyle/>
            <a:p>
              <a:pPr algn="ctr" defTabSz="685800">
                <a:defRPr/>
              </a:pPr>
              <a:endParaRPr lang="en-US" sz="1200">
                <a:solidFill>
                  <a:srgbClr val="000000"/>
                </a:solidFill>
                <a:latin typeface="Calibri"/>
                <a:ea typeface="ＭＳ Ｐゴシック" charset="0"/>
                <a:cs typeface="ＭＳ Ｐゴシック" charset="0"/>
              </a:endParaRPr>
            </a:p>
          </p:txBody>
        </p:sp>
        <p:sp>
          <p:nvSpPr>
            <p:cNvPr id="52" name="Oval 51"/>
            <p:cNvSpPr>
              <a:spLocks noChangeArrowheads="1"/>
            </p:cNvSpPr>
            <p:nvPr/>
          </p:nvSpPr>
          <p:spPr bwMode="auto">
            <a:xfrm>
              <a:off x="2467449" y="3229243"/>
              <a:ext cx="29466" cy="23441"/>
            </a:xfrm>
            <a:prstGeom prst="ellipse">
              <a:avLst/>
            </a:prstGeom>
            <a:solidFill>
              <a:srgbClr val="9E005C"/>
            </a:solidFill>
            <a:ln w="12700">
              <a:solidFill>
                <a:srgbClr val="9E005C"/>
              </a:solidFill>
              <a:round/>
              <a:headEnd/>
              <a:tailEnd/>
            </a:ln>
          </p:spPr>
          <p:txBody>
            <a:bodyPr/>
            <a:lstStyle/>
            <a:p>
              <a:pPr algn="ctr" defTabSz="685800">
                <a:defRPr/>
              </a:pPr>
              <a:endParaRPr lang="en-US" sz="1200">
                <a:solidFill>
                  <a:srgbClr val="000000"/>
                </a:solidFill>
                <a:latin typeface="Calibri"/>
                <a:ea typeface="ＭＳ Ｐゴシック" charset="0"/>
                <a:cs typeface="ＭＳ Ｐゴシック" charset="0"/>
              </a:endParaRPr>
            </a:p>
          </p:txBody>
        </p:sp>
        <p:sp>
          <p:nvSpPr>
            <p:cNvPr id="53" name="Oval 52"/>
            <p:cNvSpPr>
              <a:spLocks noChangeArrowheads="1"/>
            </p:cNvSpPr>
            <p:nvPr/>
          </p:nvSpPr>
          <p:spPr bwMode="auto">
            <a:xfrm>
              <a:off x="2467449" y="3487094"/>
              <a:ext cx="29466" cy="23441"/>
            </a:xfrm>
            <a:prstGeom prst="ellipse">
              <a:avLst/>
            </a:prstGeom>
            <a:solidFill>
              <a:srgbClr val="9E005C"/>
            </a:solidFill>
            <a:ln w="12700">
              <a:solidFill>
                <a:srgbClr val="9E005C"/>
              </a:solidFill>
              <a:round/>
              <a:headEnd/>
              <a:tailEnd/>
            </a:ln>
          </p:spPr>
          <p:txBody>
            <a:bodyPr/>
            <a:lstStyle/>
            <a:p>
              <a:pPr algn="ctr" defTabSz="685800">
                <a:defRPr/>
              </a:pPr>
              <a:endParaRPr lang="en-US" sz="1200">
                <a:solidFill>
                  <a:srgbClr val="000000"/>
                </a:solidFill>
                <a:latin typeface="Calibri"/>
                <a:ea typeface="ＭＳ Ｐゴシック" charset="0"/>
                <a:cs typeface="ＭＳ Ｐゴシック" charset="0"/>
              </a:endParaRPr>
            </a:p>
          </p:txBody>
        </p:sp>
        <p:sp>
          <p:nvSpPr>
            <p:cNvPr id="54" name="Oval 53"/>
            <p:cNvSpPr>
              <a:spLocks noChangeArrowheads="1"/>
            </p:cNvSpPr>
            <p:nvPr/>
          </p:nvSpPr>
          <p:spPr bwMode="auto">
            <a:xfrm>
              <a:off x="2492262" y="3780795"/>
              <a:ext cx="29466" cy="20683"/>
            </a:xfrm>
            <a:prstGeom prst="ellipse">
              <a:avLst/>
            </a:prstGeom>
            <a:solidFill>
              <a:srgbClr val="9E005C"/>
            </a:solidFill>
            <a:ln w="12700">
              <a:solidFill>
                <a:srgbClr val="9E005C"/>
              </a:solidFill>
              <a:round/>
              <a:headEnd/>
              <a:tailEnd/>
            </a:ln>
          </p:spPr>
          <p:txBody>
            <a:bodyPr/>
            <a:lstStyle/>
            <a:p>
              <a:pPr algn="ctr" defTabSz="685800">
                <a:defRPr/>
              </a:pPr>
              <a:endParaRPr lang="en-US" sz="1200">
                <a:solidFill>
                  <a:srgbClr val="000000"/>
                </a:solidFill>
                <a:latin typeface="Calibri"/>
                <a:ea typeface="ＭＳ Ｐゴシック" charset="0"/>
                <a:cs typeface="ＭＳ Ｐゴシック" charset="0"/>
              </a:endParaRPr>
            </a:p>
          </p:txBody>
        </p:sp>
        <p:sp>
          <p:nvSpPr>
            <p:cNvPr id="55" name="Oval 54"/>
            <p:cNvSpPr>
              <a:spLocks noChangeArrowheads="1"/>
            </p:cNvSpPr>
            <p:nvPr/>
          </p:nvSpPr>
          <p:spPr bwMode="auto">
            <a:xfrm>
              <a:off x="2566703" y="4086906"/>
              <a:ext cx="27915" cy="23441"/>
            </a:xfrm>
            <a:prstGeom prst="ellipse">
              <a:avLst/>
            </a:prstGeom>
            <a:solidFill>
              <a:srgbClr val="9E005C"/>
            </a:solidFill>
            <a:ln w="12700">
              <a:solidFill>
                <a:srgbClr val="9E005C"/>
              </a:solidFill>
              <a:round/>
              <a:headEnd/>
              <a:tailEnd/>
            </a:ln>
          </p:spPr>
          <p:txBody>
            <a:bodyPr/>
            <a:lstStyle/>
            <a:p>
              <a:pPr algn="ctr" defTabSz="685800">
                <a:defRPr/>
              </a:pPr>
              <a:endParaRPr lang="en-US" sz="1200">
                <a:solidFill>
                  <a:srgbClr val="000000"/>
                </a:solidFill>
                <a:latin typeface="Calibri"/>
                <a:ea typeface="ＭＳ Ｐゴシック" charset="0"/>
                <a:cs typeface="ＭＳ Ｐゴシック" charset="0"/>
              </a:endParaRPr>
            </a:p>
          </p:txBody>
        </p:sp>
        <p:sp>
          <p:nvSpPr>
            <p:cNvPr id="56" name="Oval 55"/>
            <p:cNvSpPr>
              <a:spLocks noChangeArrowheads="1"/>
            </p:cNvSpPr>
            <p:nvPr/>
          </p:nvSpPr>
          <p:spPr bwMode="auto">
            <a:xfrm>
              <a:off x="2658204" y="4361303"/>
              <a:ext cx="32568" cy="23441"/>
            </a:xfrm>
            <a:prstGeom prst="ellipse">
              <a:avLst/>
            </a:prstGeom>
            <a:solidFill>
              <a:srgbClr val="9E005C"/>
            </a:solidFill>
            <a:ln w="12700">
              <a:solidFill>
                <a:srgbClr val="9E005C"/>
              </a:solidFill>
              <a:round/>
              <a:headEnd/>
              <a:tailEnd/>
            </a:ln>
          </p:spPr>
          <p:txBody>
            <a:bodyPr/>
            <a:lstStyle/>
            <a:p>
              <a:pPr algn="ctr" defTabSz="685800">
                <a:defRPr/>
              </a:pPr>
              <a:endParaRPr lang="en-US" sz="1200">
                <a:solidFill>
                  <a:srgbClr val="000000"/>
                </a:solidFill>
                <a:latin typeface="Calibri"/>
                <a:ea typeface="ＭＳ Ｐゴシック" charset="0"/>
                <a:cs typeface="ＭＳ Ｐゴシック" charset="0"/>
              </a:endParaRPr>
            </a:p>
          </p:txBody>
        </p:sp>
        <p:sp>
          <p:nvSpPr>
            <p:cNvPr id="57" name="Oval 56"/>
            <p:cNvSpPr>
              <a:spLocks noChangeArrowheads="1"/>
            </p:cNvSpPr>
            <p:nvPr/>
          </p:nvSpPr>
          <p:spPr bwMode="auto">
            <a:xfrm>
              <a:off x="2498466" y="3107902"/>
              <a:ext cx="27915" cy="22062"/>
            </a:xfrm>
            <a:prstGeom prst="ellipse">
              <a:avLst/>
            </a:prstGeom>
            <a:solidFill>
              <a:srgbClr val="9E005C"/>
            </a:solidFill>
            <a:ln w="12700">
              <a:solidFill>
                <a:srgbClr val="9E005C"/>
              </a:solidFill>
              <a:round/>
              <a:headEnd/>
              <a:tailEnd/>
            </a:ln>
          </p:spPr>
          <p:txBody>
            <a:bodyPr/>
            <a:lstStyle/>
            <a:p>
              <a:pPr algn="ctr" defTabSz="685800">
                <a:defRPr/>
              </a:pPr>
              <a:endParaRPr lang="en-US" sz="1200">
                <a:solidFill>
                  <a:srgbClr val="000000"/>
                </a:solidFill>
                <a:latin typeface="Calibri"/>
                <a:ea typeface="ＭＳ Ｐゴシック" charset="0"/>
                <a:cs typeface="ＭＳ Ｐゴシック" charset="0"/>
              </a:endParaRPr>
            </a:p>
          </p:txBody>
        </p:sp>
        <p:sp>
          <p:nvSpPr>
            <p:cNvPr id="58" name="Oval 57"/>
            <p:cNvSpPr>
              <a:spLocks noChangeArrowheads="1"/>
            </p:cNvSpPr>
            <p:nvPr/>
          </p:nvSpPr>
          <p:spPr bwMode="auto">
            <a:xfrm>
              <a:off x="2473652" y="3339554"/>
              <a:ext cx="29466" cy="20683"/>
            </a:xfrm>
            <a:prstGeom prst="ellipse">
              <a:avLst/>
            </a:prstGeom>
            <a:solidFill>
              <a:srgbClr val="9E005C"/>
            </a:solidFill>
            <a:ln w="12700">
              <a:solidFill>
                <a:srgbClr val="9E005C"/>
              </a:solidFill>
              <a:round/>
              <a:headEnd/>
              <a:tailEnd/>
            </a:ln>
          </p:spPr>
          <p:txBody>
            <a:bodyPr/>
            <a:lstStyle/>
            <a:p>
              <a:pPr algn="ctr" defTabSz="685800">
                <a:defRPr/>
              </a:pPr>
              <a:endParaRPr lang="en-US" sz="1200">
                <a:solidFill>
                  <a:srgbClr val="000000"/>
                </a:solidFill>
                <a:latin typeface="Calibri"/>
                <a:ea typeface="ＭＳ Ｐゴシック" charset="0"/>
                <a:cs typeface="ＭＳ Ｐゴシック" charset="0"/>
              </a:endParaRPr>
            </a:p>
          </p:txBody>
        </p:sp>
        <p:sp>
          <p:nvSpPr>
            <p:cNvPr id="59" name="Oval 58"/>
            <p:cNvSpPr>
              <a:spLocks noChangeArrowheads="1"/>
            </p:cNvSpPr>
            <p:nvPr/>
          </p:nvSpPr>
          <p:spPr bwMode="auto">
            <a:xfrm>
              <a:off x="2473652" y="3619466"/>
              <a:ext cx="29466" cy="23441"/>
            </a:xfrm>
            <a:prstGeom prst="ellipse">
              <a:avLst/>
            </a:prstGeom>
            <a:solidFill>
              <a:srgbClr val="9E005C"/>
            </a:solidFill>
            <a:ln w="12700">
              <a:solidFill>
                <a:srgbClr val="9E005C"/>
              </a:solidFill>
              <a:round/>
              <a:headEnd/>
              <a:tailEnd/>
            </a:ln>
          </p:spPr>
          <p:txBody>
            <a:bodyPr/>
            <a:lstStyle/>
            <a:p>
              <a:pPr algn="ctr" defTabSz="685800">
                <a:defRPr/>
              </a:pPr>
              <a:endParaRPr lang="en-US" sz="1200">
                <a:solidFill>
                  <a:srgbClr val="000000"/>
                </a:solidFill>
                <a:latin typeface="Calibri"/>
                <a:ea typeface="ＭＳ Ｐゴシック" charset="0"/>
                <a:cs typeface="ＭＳ Ｐゴシック" charset="0"/>
              </a:endParaRPr>
            </a:p>
          </p:txBody>
        </p:sp>
        <p:sp>
          <p:nvSpPr>
            <p:cNvPr id="60" name="Oval 59"/>
            <p:cNvSpPr>
              <a:spLocks noChangeArrowheads="1"/>
            </p:cNvSpPr>
            <p:nvPr/>
          </p:nvSpPr>
          <p:spPr bwMode="auto">
            <a:xfrm>
              <a:off x="2521729" y="3922819"/>
              <a:ext cx="32568" cy="20683"/>
            </a:xfrm>
            <a:prstGeom prst="ellipse">
              <a:avLst/>
            </a:prstGeom>
            <a:solidFill>
              <a:srgbClr val="9E005C"/>
            </a:solidFill>
            <a:ln w="12700">
              <a:solidFill>
                <a:srgbClr val="9E005C"/>
              </a:solidFill>
              <a:round/>
              <a:headEnd/>
              <a:tailEnd/>
            </a:ln>
          </p:spPr>
          <p:txBody>
            <a:bodyPr/>
            <a:lstStyle/>
            <a:p>
              <a:pPr algn="ctr" defTabSz="685800">
                <a:defRPr/>
              </a:pPr>
              <a:endParaRPr lang="en-US" sz="1200">
                <a:solidFill>
                  <a:srgbClr val="000000"/>
                </a:solidFill>
                <a:latin typeface="Calibri"/>
                <a:ea typeface="ＭＳ Ｐゴシック" charset="0"/>
                <a:cs typeface="ＭＳ Ｐゴシック" charset="0"/>
              </a:endParaRPr>
            </a:p>
          </p:txBody>
        </p:sp>
        <p:sp>
          <p:nvSpPr>
            <p:cNvPr id="61" name="Oval 60"/>
            <p:cNvSpPr>
              <a:spLocks noChangeArrowheads="1"/>
            </p:cNvSpPr>
            <p:nvPr/>
          </p:nvSpPr>
          <p:spPr bwMode="auto">
            <a:xfrm>
              <a:off x="2622534" y="4237204"/>
              <a:ext cx="29466" cy="20683"/>
            </a:xfrm>
            <a:prstGeom prst="ellipse">
              <a:avLst/>
            </a:prstGeom>
            <a:solidFill>
              <a:srgbClr val="9E005C"/>
            </a:solidFill>
            <a:ln w="12700">
              <a:solidFill>
                <a:srgbClr val="9E005C"/>
              </a:solidFill>
              <a:round/>
              <a:headEnd/>
              <a:tailEnd/>
            </a:ln>
          </p:spPr>
          <p:txBody>
            <a:bodyPr/>
            <a:lstStyle/>
            <a:p>
              <a:pPr algn="ctr" defTabSz="685800">
                <a:defRPr/>
              </a:pPr>
              <a:endParaRPr lang="en-US" sz="1200">
                <a:solidFill>
                  <a:srgbClr val="000000"/>
                </a:solidFill>
                <a:latin typeface="Calibri"/>
                <a:ea typeface="ＭＳ Ｐゴシック" charset="0"/>
                <a:cs typeface="ＭＳ Ｐゴシック" charset="0"/>
              </a:endParaRPr>
            </a:p>
          </p:txBody>
        </p:sp>
        <p:sp>
          <p:nvSpPr>
            <p:cNvPr id="62" name="Oval 61"/>
            <p:cNvSpPr>
              <a:spLocks noChangeArrowheads="1"/>
            </p:cNvSpPr>
            <p:nvPr/>
          </p:nvSpPr>
          <p:spPr bwMode="auto">
            <a:xfrm>
              <a:off x="2709382" y="4554346"/>
              <a:ext cx="27915" cy="22062"/>
            </a:xfrm>
            <a:prstGeom prst="ellipse">
              <a:avLst/>
            </a:prstGeom>
            <a:solidFill>
              <a:srgbClr val="9E005C"/>
            </a:solidFill>
            <a:ln w="12700">
              <a:solidFill>
                <a:srgbClr val="9E005C"/>
              </a:solidFill>
              <a:round/>
              <a:headEnd/>
              <a:tailEnd/>
            </a:ln>
          </p:spPr>
          <p:txBody>
            <a:bodyPr/>
            <a:lstStyle/>
            <a:p>
              <a:pPr algn="ctr" defTabSz="685800">
                <a:defRPr/>
              </a:pPr>
              <a:endParaRPr lang="en-US" sz="1200">
                <a:solidFill>
                  <a:srgbClr val="000000"/>
                </a:solidFill>
                <a:latin typeface="Calibri"/>
                <a:ea typeface="ＭＳ Ｐゴシック" charset="0"/>
                <a:cs typeface="ＭＳ Ｐゴシック" charset="0"/>
              </a:endParaRPr>
            </a:p>
          </p:txBody>
        </p:sp>
        <p:sp>
          <p:nvSpPr>
            <p:cNvPr id="63" name="Oval 62"/>
            <p:cNvSpPr>
              <a:spLocks noChangeArrowheads="1"/>
            </p:cNvSpPr>
            <p:nvPr/>
          </p:nvSpPr>
          <p:spPr bwMode="auto">
            <a:xfrm>
              <a:off x="2670611" y="2750773"/>
              <a:ext cx="31017" cy="20683"/>
            </a:xfrm>
            <a:prstGeom prst="ellipse">
              <a:avLst/>
            </a:prstGeom>
            <a:solidFill>
              <a:srgbClr val="9E005C"/>
            </a:solidFill>
            <a:ln w="12700">
              <a:solidFill>
                <a:srgbClr val="9E005C"/>
              </a:solidFill>
              <a:round/>
              <a:headEnd/>
              <a:tailEnd/>
            </a:ln>
          </p:spPr>
          <p:txBody>
            <a:bodyPr/>
            <a:lstStyle/>
            <a:p>
              <a:pPr algn="ctr" defTabSz="685800">
                <a:defRPr/>
              </a:pPr>
              <a:endParaRPr lang="en-US" sz="1200">
                <a:solidFill>
                  <a:srgbClr val="000000"/>
                </a:solidFill>
                <a:latin typeface="Calibri"/>
                <a:ea typeface="ＭＳ Ｐゴシック" charset="0"/>
                <a:cs typeface="ＭＳ Ｐゴシック" charset="0"/>
              </a:endParaRPr>
            </a:p>
          </p:txBody>
        </p:sp>
        <p:sp>
          <p:nvSpPr>
            <p:cNvPr id="64" name="Line 61"/>
            <p:cNvSpPr>
              <a:spLocks noChangeShapeType="1"/>
            </p:cNvSpPr>
            <p:nvPr/>
          </p:nvSpPr>
          <p:spPr bwMode="auto">
            <a:xfrm flipH="1">
              <a:off x="3722089" y="5456132"/>
              <a:ext cx="2572865" cy="1379"/>
            </a:xfrm>
            <a:prstGeom prst="line">
              <a:avLst/>
            </a:prstGeom>
            <a:noFill/>
            <a:ln w="6350">
              <a:solidFill>
                <a:srgbClr val="9E005C"/>
              </a:solidFill>
              <a:round/>
              <a:headEnd/>
              <a:tailEnd/>
            </a:ln>
            <a:extLst>
              <a:ext uri="{909E8E84-426E-40DD-AFC4-6F175D3DCCD1}">
                <a14:hiddenFill xmlns:a14="http://schemas.microsoft.com/office/drawing/2010/main">
                  <a:noFill/>
                </a14:hiddenFill>
              </a:ext>
            </a:extLst>
          </p:spPr>
          <p:txBody>
            <a:bodyPr/>
            <a:lstStyle/>
            <a:p>
              <a:pPr defTabSz="685800">
                <a:defRPr/>
              </a:pPr>
              <a:endParaRPr lang="en-US" sz="1350">
                <a:solidFill>
                  <a:prstClr val="black"/>
                </a:solidFill>
                <a:latin typeface="Arial" charset="0"/>
                <a:ea typeface="ＭＳ Ｐゴシック" charset="0"/>
                <a:cs typeface="ＭＳ Ｐゴシック" charset="0"/>
              </a:endParaRPr>
            </a:p>
          </p:txBody>
        </p:sp>
        <p:sp>
          <p:nvSpPr>
            <p:cNvPr id="65" name="Line 62"/>
            <p:cNvSpPr>
              <a:spLocks noChangeShapeType="1"/>
            </p:cNvSpPr>
            <p:nvPr/>
          </p:nvSpPr>
          <p:spPr bwMode="auto">
            <a:xfrm flipH="1">
              <a:off x="3722089" y="5147264"/>
              <a:ext cx="2763620" cy="1379"/>
            </a:xfrm>
            <a:prstGeom prst="line">
              <a:avLst/>
            </a:prstGeom>
            <a:noFill/>
            <a:ln w="6350">
              <a:solidFill>
                <a:srgbClr val="9E005C"/>
              </a:solidFill>
              <a:round/>
              <a:headEnd/>
              <a:tailEnd/>
            </a:ln>
            <a:extLst>
              <a:ext uri="{909E8E84-426E-40DD-AFC4-6F175D3DCCD1}">
                <a14:hiddenFill xmlns:a14="http://schemas.microsoft.com/office/drawing/2010/main">
                  <a:noFill/>
                </a14:hiddenFill>
              </a:ext>
            </a:extLst>
          </p:spPr>
          <p:txBody>
            <a:bodyPr/>
            <a:lstStyle/>
            <a:p>
              <a:pPr defTabSz="685800">
                <a:defRPr/>
              </a:pPr>
              <a:endParaRPr lang="en-US" sz="1350">
                <a:solidFill>
                  <a:prstClr val="black"/>
                </a:solidFill>
                <a:latin typeface="Arial" charset="0"/>
                <a:ea typeface="ＭＳ Ｐゴシック" charset="0"/>
                <a:cs typeface="ＭＳ Ｐゴシック" charset="0"/>
              </a:endParaRPr>
            </a:p>
          </p:txBody>
        </p:sp>
        <p:sp>
          <p:nvSpPr>
            <p:cNvPr id="66" name="Line 63"/>
            <p:cNvSpPr>
              <a:spLocks noChangeShapeType="1"/>
            </p:cNvSpPr>
            <p:nvPr/>
          </p:nvSpPr>
          <p:spPr bwMode="auto">
            <a:xfrm flipH="1">
              <a:off x="3722089" y="4841153"/>
              <a:ext cx="2763620" cy="1379"/>
            </a:xfrm>
            <a:prstGeom prst="line">
              <a:avLst/>
            </a:prstGeom>
            <a:noFill/>
            <a:ln w="6350">
              <a:solidFill>
                <a:srgbClr val="9E005C"/>
              </a:solidFill>
              <a:round/>
              <a:headEnd/>
              <a:tailEnd/>
            </a:ln>
            <a:extLst>
              <a:ext uri="{909E8E84-426E-40DD-AFC4-6F175D3DCCD1}">
                <a14:hiddenFill xmlns:a14="http://schemas.microsoft.com/office/drawing/2010/main">
                  <a:noFill/>
                </a14:hiddenFill>
              </a:ext>
            </a:extLst>
          </p:spPr>
          <p:txBody>
            <a:bodyPr/>
            <a:lstStyle/>
            <a:p>
              <a:pPr defTabSz="685800">
                <a:defRPr/>
              </a:pPr>
              <a:endParaRPr lang="en-US" sz="1350">
                <a:solidFill>
                  <a:prstClr val="black"/>
                </a:solidFill>
                <a:latin typeface="Arial" charset="0"/>
                <a:ea typeface="ＭＳ Ｐゴシック" charset="0"/>
                <a:cs typeface="ＭＳ Ｐゴシック" charset="0"/>
              </a:endParaRPr>
            </a:p>
          </p:txBody>
        </p:sp>
        <p:sp>
          <p:nvSpPr>
            <p:cNvPr id="67" name="Line 64"/>
            <p:cNvSpPr>
              <a:spLocks noChangeShapeType="1"/>
            </p:cNvSpPr>
            <p:nvPr/>
          </p:nvSpPr>
          <p:spPr bwMode="auto">
            <a:xfrm flipH="1">
              <a:off x="3722089" y="4355787"/>
              <a:ext cx="2986943" cy="1379"/>
            </a:xfrm>
            <a:prstGeom prst="line">
              <a:avLst/>
            </a:prstGeom>
            <a:noFill/>
            <a:ln w="6350">
              <a:solidFill>
                <a:srgbClr val="9E005C"/>
              </a:solidFill>
              <a:round/>
              <a:headEnd/>
              <a:tailEnd/>
            </a:ln>
            <a:extLst>
              <a:ext uri="{909E8E84-426E-40DD-AFC4-6F175D3DCCD1}">
                <a14:hiddenFill xmlns:a14="http://schemas.microsoft.com/office/drawing/2010/main">
                  <a:noFill/>
                </a14:hiddenFill>
              </a:ext>
            </a:extLst>
          </p:spPr>
          <p:txBody>
            <a:bodyPr/>
            <a:lstStyle/>
            <a:p>
              <a:pPr defTabSz="685800">
                <a:defRPr/>
              </a:pPr>
              <a:endParaRPr lang="en-US" sz="1350">
                <a:solidFill>
                  <a:prstClr val="black"/>
                </a:solidFill>
                <a:latin typeface="Arial" charset="0"/>
                <a:ea typeface="ＭＳ Ｐゴシック" charset="0"/>
                <a:cs typeface="ＭＳ Ｐゴシック" charset="0"/>
              </a:endParaRPr>
            </a:p>
          </p:txBody>
        </p:sp>
        <p:sp>
          <p:nvSpPr>
            <p:cNvPr id="68" name="Line 65"/>
            <p:cNvSpPr>
              <a:spLocks noChangeShapeType="1"/>
            </p:cNvSpPr>
            <p:nvPr/>
          </p:nvSpPr>
          <p:spPr bwMode="auto">
            <a:xfrm flipH="1">
              <a:off x="3722089" y="3983490"/>
              <a:ext cx="2318525" cy="1379"/>
            </a:xfrm>
            <a:prstGeom prst="line">
              <a:avLst/>
            </a:prstGeom>
            <a:noFill/>
            <a:ln w="6350">
              <a:solidFill>
                <a:srgbClr val="9E005C"/>
              </a:solidFill>
              <a:round/>
              <a:headEnd/>
              <a:tailEnd/>
            </a:ln>
            <a:extLst>
              <a:ext uri="{909E8E84-426E-40DD-AFC4-6F175D3DCCD1}">
                <a14:hiddenFill xmlns:a14="http://schemas.microsoft.com/office/drawing/2010/main">
                  <a:noFill/>
                </a14:hiddenFill>
              </a:ext>
            </a:extLst>
          </p:spPr>
          <p:txBody>
            <a:bodyPr/>
            <a:lstStyle/>
            <a:p>
              <a:pPr defTabSz="685800">
                <a:defRPr/>
              </a:pPr>
              <a:endParaRPr lang="en-US" sz="1350">
                <a:solidFill>
                  <a:prstClr val="black"/>
                </a:solidFill>
                <a:latin typeface="Arial" charset="0"/>
                <a:ea typeface="ＭＳ Ｐゴシック" charset="0"/>
                <a:cs typeface="ＭＳ Ｐゴシック" charset="0"/>
              </a:endParaRPr>
            </a:p>
          </p:txBody>
        </p:sp>
        <p:sp>
          <p:nvSpPr>
            <p:cNvPr id="69" name="Line 66"/>
            <p:cNvSpPr>
              <a:spLocks noChangeShapeType="1"/>
            </p:cNvSpPr>
            <p:nvPr/>
          </p:nvSpPr>
          <p:spPr bwMode="auto">
            <a:xfrm flipH="1">
              <a:off x="3722089" y="3653938"/>
              <a:ext cx="2763620" cy="1379"/>
            </a:xfrm>
            <a:prstGeom prst="line">
              <a:avLst/>
            </a:prstGeom>
            <a:noFill/>
            <a:ln w="6350">
              <a:solidFill>
                <a:srgbClr val="9E005C"/>
              </a:solidFill>
              <a:round/>
              <a:headEnd/>
              <a:tailEnd/>
            </a:ln>
            <a:extLst>
              <a:ext uri="{909E8E84-426E-40DD-AFC4-6F175D3DCCD1}">
                <a14:hiddenFill xmlns:a14="http://schemas.microsoft.com/office/drawing/2010/main">
                  <a:noFill/>
                </a14:hiddenFill>
              </a:ext>
            </a:extLst>
          </p:spPr>
          <p:txBody>
            <a:bodyPr/>
            <a:lstStyle/>
            <a:p>
              <a:pPr defTabSz="685800">
                <a:defRPr/>
              </a:pPr>
              <a:endParaRPr lang="en-US" sz="1350">
                <a:solidFill>
                  <a:prstClr val="black"/>
                </a:solidFill>
                <a:latin typeface="Arial" charset="0"/>
                <a:ea typeface="ＭＳ Ｐゴシック" charset="0"/>
                <a:cs typeface="ＭＳ Ｐゴシック" charset="0"/>
              </a:endParaRPr>
            </a:p>
          </p:txBody>
        </p:sp>
        <p:sp>
          <p:nvSpPr>
            <p:cNvPr id="70" name="Line 67"/>
            <p:cNvSpPr>
              <a:spLocks noChangeShapeType="1"/>
            </p:cNvSpPr>
            <p:nvPr/>
          </p:nvSpPr>
          <p:spPr bwMode="auto">
            <a:xfrm flipH="1">
              <a:off x="3722089" y="3167194"/>
              <a:ext cx="2540297" cy="1379"/>
            </a:xfrm>
            <a:prstGeom prst="line">
              <a:avLst/>
            </a:prstGeom>
            <a:noFill/>
            <a:ln w="6350">
              <a:solidFill>
                <a:srgbClr val="9E005C"/>
              </a:solidFill>
              <a:round/>
              <a:headEnd/>
              <a:tailEnd/>
            </a:ln>
            <a:extLst>
              <a:ext uri="{909E8E84-426E-40DD-AFC4-6F175D3DCCD1}">
                <a14:hiddenFill xmlns:a14="http://schemas.microsoft.com/office/drawing/2010/main">
                  <a:noFill/>
                </a14:hiddenFill>
              </a:ext>
            </a:extLst>
          </p:spPr>
          <p:txBody>
            <a:bodyPr/>
            <a:lstStyle/>
            <a:p>
              <a:pPr defTabSz="685800">
                <a:defRPr/>
              </a:pPr>
              <a:endParaRPr lang="en-US" sz="1350">
                <a:solidFill>
                  <a:prstClr val="black"/>
                </a:solidFill>
                <a:latin typeface="Arial" charset="0"/>
                <a:ea typeface="ＭＳ Ｐゴシック" charset="0"/>
                <a:cs typeface="ＭＳ Ｐゴシック" charset="0"/>
              </a:endParaRPr>
            </a:p>
          </p:txBody>
        </p:sp>
        <p:sp>
          <p:nvSpPr>
            <p:cNvPr id="71" name="Line 68"/>
            <p:cNvSpPr>
              <a:spLocks noChangeShapeType="1"/>
            </p:cNvSpPr>
            <p:nvPr/>
          </p:nvSpPr>
          <p:spPr bwMode="auto">
            <a:xfrm flipH="1">
              <a:off x="3722089" y="2003420"/>
              <a:ext cx="2763620" cy="1379"/>
            </a:xfrm>
            <a:prstGeom prst="line">
              <a:avLst/>
            </a:prstGeom>
            <a:noFill/>
            <a:ln w="6350">
              <a:solidFill>
                <a:srgbClr val="9E005C"/>
              </a:solidFill>
              <a:round/>
              <a:headEnd/>
              <a:tailEnd/>
            </a:ln>
            <a:extLst>
              <a:ext uri="{909E8E84-426E-40DD-AFC4-6F175D3DCCD1}">
                <a14:hiddenFill xmlns:a14="http://schemas.microsoft.com/office/drawing/2010/main">
                  <a:noFill/>
                </a14:hiddenFill>
              </a:ext>
            </a:extLst>
          </p:spPr>
          <p:txBody>
            <a:bodyPr/>
            <a:lstStyle/>
            <a:p>
              <a:pPr defTabSz="685800">
                <a:defRPr/>
              </a:pPr>
              <a:endParaRPr lang="en-US" sz="1350">
                <a:solidFill>
                  <a:prstClr val="black"/>
                </a:solidFill>
                <a:latin typeface="Arial" charset="0"/>
                <a:ea typeface="ＭＳ Ｐゴシック" charset="0"/>
                <a:cs typeface="ＭＳ Ｐゴシック" charset="0"/>
              </a:endParaRPr>
            </a:p>
          </p:txBody>
        </p:sp>
        <p:sp>
          <p:nvSpPr>
            <p:cNvPr id="72" name="Line 69"/>
            <p:cNvSpPr>
              <a:spLocks noChangeShapeType="1"/>
            </p:cNvSpPr>
            <p:nvPr/>
          </p:nvSpPr>
          <p:spPr bwMode="auto">
            <a:xfrm flipH="1">
              <a:off x="3722089" y="1782800"/>
              <a:ext cx="2318525" cy="1379"/>
            </a:xfrm>
            <a:prstGeom prst="line">
              <a:avLst/>
            </a:prstGeom>
            <a:noFill/>
            <a:ln w="6350">
              <a:solidFill>
                <a:srgbClr val="9E005C"/>
              </a:solidFill>
              <a:round/>
              <a:headEnd/>
              <a:tailEnd/>
            </a:ln>
            <a:extLst>
              <a:ext uri="{909E8E84-426E-40DD-AFC4-6F175D3DCCD1}">
                <a14:hiddenFill xmlns:a14="http://schemas.microsoft.com/office/drawing/2010/main">
                  <a:noFill/>
                </a14:hiddenFill>
              </a:ext>
            </a:extLst>
          </p:spPr>
          <p:txBody>
            <a:bodyPr/>
            <a:lstStyle/>
            <a:p>
              <a:pPr defTabSz="685800">
                <a:defRPr/>
              </a:pPr>
              <a:endParaRPr lang="en-US" sz="1350">
                <a:solidFill>
                  <a:prstClr val="black"/>
                </a:solidFill>
                <a:latin typeface="Arial" charset="0"/>
                <a:ea typeface="ＭＳ Ｐゴシック" charset="0"/>
                <a:cs typeface="ＭＳ Ｐゴシック" charset="0"/>
              </a:endParaRPr>
            </a:p>
          </p:txBody>
        </p:sp>
        <p:sp>
          <p:nvSpPr>
            <p:cNvPr id="73" name="Line 70"/>
            <p:cNvSpPr>
              <a:spLocks noChangeShapeType="1"/>
            </p:cNvSpPr>
            <p:nvPr/>
          </p:nvSpPr>
          <p:spPr bwMode="auto">
            <a:xfrm flipH="1">
              <a:off x="3187045" y="2739742"/>
              <a:ext cx="525739" cy="1379"/>
            </a:xfrm>
            <a:prstGeom prst="line">
              <a:avLst/>
            </a:prstGeom>
            <a:noFill/>
            <a:ln w="6350">
              <a:solidFill>
                <a:srgbClr val="9E005C"/>
              </a:solidFill>
              <a:round/>
              <a:headEnd/>
              <a:tailEnd/>
            </a:ln>
            <a:extLst>
              <a:ext uri="{909E8E84-426E-40DD-AFC4-6F175D3DCCD1}">
                <a14:hiddenFill xmlns:a14="http://schemas.microsoft.com/office/drawing/2010/main">
                  <a:noFill/>
                </a14:hiddenFill>
              </a:ext>
            </a:extLst>
          </p:spPr>
          <p:txBody>
            <a:bodyPr/>
            <a:lstStyle/>
            <a:p>
              <a:pPr defTabSz="685800">
                <a:defRPr/>
              </a:pPr>
              <a:endParaRPr lang="en-US" sz="1350">
                <a:solidFill>
                  <a:prstClr val="black"/>
                </a:solidFill>
                <a:latin typeface="Arial" charset="0"/>
                <a:ea typeface="ＭＳ Ｐゴシック" charset="0"/>
                <a:cs typeface="ＭＳ Ｐゴシック" charset="0"/>
              </a:endParaRPr>
            </a:p>
          </p:txBody>
        </p:sp>
        <p:sp>
          <p:nvSpPr>
            <p:cNvPr id="74" name="Oval 73"/>
            <p:cNvSpPr>
              <a:spLocks noChangeArrowheads="1"/>
            </p:cNvSpPr>
            <p:nvPr/>
          </p:nvSpPr>
          <p:spPr bwMode="auto">
            <a:xfrm>
              <a:off x="2548093" y="5176220"/>
              <a:ext cx="29466" cy="20683"/>
            </a:xfrm>
            <a:prstGeom prst="ellipse">
              <a:avLst/>
            </a:prstGeom>
            <a:solidFill>
              <a:srgbClr val="0000D4"/>
            </a:solidFill>
            <a:ln w="12700">
              <a:solidFill>
                <a:srgbClr val="0000D4"/>
              </a:solidFill>
              <a:round/>
              <a:headEnd/>
              <a:tailEnd/>
            </a:ln>
          </p:spPr>
          <p:txBody>
            <a:bodyPr/>
            <a:lstStyle/>
            <a:p>
              <a:pPr algn="ctr" defTabSz="685800">
                <a:defRPr/>
              </a:pPr>
              <a:endParaRPr lang="en-US" sz="1200">
                <a:solidFill>
                  <a:srgbClr val="000000"/>
                </a:solidFill>
                <a:latin typeface="Calibri"/>
                <a:ea typeface="ＭＳ Ｐゴシック" charset="0"/>
                <a:cs typeface="ＭＳ Ｐゴシック" charset="0"/>
              </a:endParaRPr>
            </a:p>
          </p:txBody>
        </p:sp>
        <p:sp>
          <p:nvSpPr>
            <p:cNvPr id="75" name="Oval 74"/>
            <p:cNvSpPr>
              <a:spLocks noChangeArrowheads="1"/>
            </p:cNvSpPr>
            <p:nvPr/>
          </p:nvSpPr>
          <p:spPr bwMode="auto">
            <a:xfrm>
              <a:off x="2498466" y="5263089"/>
              <a:ext cx="27915" cy="20683"/>
            </a:xfrm>
            <a:prstGeom prst="ellipse">
              <a:avLst/>
            </a:prstGeom>
            <a:solidFill>
              <a:srgbClr val="0000D4"/>
            </a:solidFill>
            <a:ln w="12700">
              <a:solidFill>
                <a:srgbClr val="0000D4"/>
              </a:solidFill>
              <a:round/>
              <a:headEnd/>
              <a:tailEnd/>
            </a:ln>
          </p:spPr>
          <p:txBody>
            <a:bodyPr/>
            <a:lstStyle/>
            <a:p>
              <a:pPr algn="ctr" defTabSz="685800">
                <a:defRPr/>
              </a:pPr>
              <a:endParaRPr lang="en-US" sz="1200">
                <a:solidFill>
                  <a:srgbClr val="000000"/>
                </a:solidFill>
                <a:latin typeface="Calibri"/>
                <a:ea typeface="ＭＳ Ｐゴシック" charset="0"/>
                <a:cs typeface="ＭＳ Ｐゴシック" charset="0"/>
              </a:endParaRPr>
            </a:p>
          </p:txBody>
        </p:sp>
        <p:sp>
          <p:nvSpPr>
            <p:cNvPr id="76" name="Oval 75"/>
            <p:cNvSpPr>
              <a:spLocks noChangeArrowheads="1"/>
            </p:cNvSpPr>
            <p:nvPr/>
          </p:nvSpPr>
          <p:spPr bwMode="auto">
            <a:xfrm>
              <a:off x="2441084" y="5369263"/>
              <a:ext cx="32568" cy="20683"/>
            </a:xfrm>
            <a:prstGeom prst="ellipse">
              <a:avLst/>
            </a:prstGeom>
            <a:solidFill>
              <a:srgbClr val="0000D4"/>
            </a:solidFill>
            <a:ln w="12700">
              <a:solidFill>
                <a:srgbClr val="0000D4"/>
              </a:solidFill>
              <a:round/>
              <a:headEnd/>
              <a:tailEnd/>
            </a:ln>
          </p:spPr>
          <p:txBody>
            <a:bodyPr/>
            <a:lstStyle/>
            <a:p>
              <a:pPr algn="ctr" defTabSz="685800">
                <a:defRPr/>
              </a:pPr>
              <a:endParaRPr lang="en-US" sz="1200">
                <a:solidFill>
                  <a:srgbClr val="000000"/>
                </a:solidFill>
                <a:latin typeface="Calibri"/>
                <a:ea typeface="ＭＳ Ｐゴシック" charset="0"/>
                <a:cs typeface="ＭＳ Ｐゴシック" charset="0"/>
              </a:endParaRPr>
            </a:p>
          </p:txBody>
        </p:sp>
        <p:sp>
          <p:nvSpPr>
            <p:cNvPr id="85" name="Rectangle 84"/>
            <p:cNvSpPr>
              <a:spLocks noChangeArrowheads="1"/>
            </p:cNvSpPr>
            <p:nvPr/>
          </p:nvSpPr>
          <p:spPr bwMode="auto">
            <a:xfrm>
              <a:off x="3111542" y="5530592"/>
              <a:ext cx="1058253" cy="164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685800">
                <a:defRPr/>
              </a:pPr>
              <a:r>
                <a:rPr lang="en-US" sz="900">
                  <a:solidFill>
                    <a:srgbClr val="0070C0"/>
                  </a:solidFill>
                  <a:latin typeface="Helvetica Neue" panose="02000503000000020004" pitchFamily="2" charset="0"/>
                  <a:ea typeface="Helvetica Neue" panose="02000503000000020004" pitchFamily="2" charset="0"/>
                  <a:cs typeface="Helvetica Neue" panose="02000503000000020004" pitchFamily="2" charset="0"/>
                </a:rPr>
                <a:t>Parasympathetic</a:t>
              </a:r>
            </a:p>
          </p:txBody>
        </p:sp>
        <p:sp>
          <p:nvSpPr>
            <p:cNvPr id="86" name="Oval 85"/>
            <p:cNvSpPr>
              <a:spLocks noChangeArrowheads="1"/>
            </p:cNvSpPr>
            <p:nvPr/>
          </p:nvSpPr>
          <p:spPr bwMode="auto">
            <a:xfrm>
              <a:off x="2920298" y="1993768"/>
              <a:ext cx="29466" cy="20683"/>
            </a:xfrm>
            <a:prstGeom prst="ellipse">
              <a:avLst/>
            </a:prstGeom>
            <a:solidFill>
              <a:srgbClr val="0000D4"/>
            </a:solidFill>
            <a:ln w="12700">
              <a:solidFill>
                <a:srgbClr val="0000D4"/>
              </a:solidFill>
              <a:round/>
              <a:headEnd/>
              <a:tailEnd/>
            </a:ln>
          </p:spPr>
          <p:txBody>
            <a:bodyPr/>
            <a:lstStyle/>
            <a:p>
              <a:pPr algn="ctr" defTabSz="685800">
                <a:defRPr/>
              </a:pPr>
              <a:endParaRPr lang="en-US" sz="1200">
                <a:solidFill>
                  <a:srgbClr val="000000"/>
                </a:solidFill>
                <a:latin typeface="Calibri"/>
                <a:ea typeface="ＭＳ Ｐゴシック" charset="0"/>
                <a:cs typeface="ＭＳ Ｐゴシック" charset="0"/>
              </a:endParaRPr>
            </a:p>
          </p:txBody>
        </p:sp>
        <p:sp>
          <p:nvSpPr>
            <p:cNvPr id="87" name="Oval 86"/>
            <p:cNvSpPr>
              <a:spLocks noChangeArrowheads="1"/>
            </p:cNvSpPr>
            <p:nvPr/>
          </p:nvSpPr>
          <p:spPr bwMode="auto">
            <a:xfrm>
              <a:off x="3030408" y="1893110"/>
              <a:ext cx="31017" cy="20683"/>
            </a:xfrm>
            <a:prstGeom prst="ellipse">
              <a:avLst/>
            </a:prstGeom>
            <a:solidFill>
              <a:srgbClr val="0000D4"/>
            </a:solidFill>
            <a:ln w="12700">
              <a:solidFill>
                <a:srgbClr val="0000D4"/>
              </a:solidFill>
              <a:round/>
              <a:headEnd/>
              <a:tailEnd/>
            </a:ln>
          </p:spPr>
          <p:txBody>
            <a:bodyPr/>
            <a:lstStyle/>
            <a:p>
              <a:pPr algn="ctr" defTabSz="685800">
                <a:defRPr/>
              </a:pPr>
              <a:endParaRPr lang="en-US" sz="1200">
                <a:solidFill>
                  <a:srgbClr val="000000"/>
                </a:solidFill>
                <a:latin typeface="Calibri"/>
                <a:ea typeface="ＭＳ Ｐゴシック" charset="0"/>
                <a:cs typeface="ＭＳ Ｐゴシック" charset="0"/>
              </a:endParaRPr>
            </a:p>
          </p:txBody>
        </p:sp>
        <p:sp>
          <p:nvSpPr>
            <p:cNvPr id="88" name="Oval 87"/>
            <p:cNvSpPr>
              <a:spLocks noChangeArrowheads="1"/>
            </p:cNvSpPr>
            <p:nvPr/>
          </p:nvSpPr>
          <p:spPr bwMode="auto">
            <a:xfrm>
              <a:off x="3005595" y="1711098"/>
              <a:ext cx="29466" cy="23441"/>
            </a:xfrm>
            <a:prstGeom prst="ellipse">
              <a:avLst/>
            </a:prstGeom>
            <a:solidFill>
              <a:srgbClr val="0000D4"/>
            </a:solidFill>
            <a:ln w="12700">
              <a:solidFill>
                <a:srgbClr val="0000D4"/>
              </a:solidFill>
              <a:round/>
              <a:headEnd/>
              <a:tailEnd/>
            </a:ln>
          </p:spPr>
          <p:txBody>
            <a:bodyPr/>
            <a:lstStyle/>
            <a:p>
              <a:pPr algn="ctr" defTabSz="685800">
                <a:defRPr/>
              </a:pPr>
              <a:endParaRPr lang="en-US" sz="1200">
                <a:solidFill>
                  <a:srgbClr val="000000"/>
                </a:solidFill>
                <a:latin typeface="Calibri"/>
                <a:ea typeface="ＭＳ Ｐゴシック" charset="0"/>
                <a:cs typeface="ＭＳ Ｐゴシック" charset="0"/>
              </a:endParaRPr>
            </a:p>
          </p:txBody>
        </p:sp>
        <p:sp>
          <p:nvSpPr>
            <p:cNvPr id="89" name="Line 86"/>
            <p:cNvSpPr>
              <a:spLocks noChangeShapeType="1"/>
            </p:cNvSpPr>
            <p:nvPr/>
          </p:nvSpPr>
          <p:spPr bwMode="auto">
            <a:xfrm>
              <a:off x="2661305" y="2288848"/>
              <a:ext cx="291560" cy="1379"/>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defTabSz="685800">
                <a:defRPr/>
              </a:pPr>
              <a:endParaRPr lang="en-US" sz="1350">
                <a:solidFill>
                  <a:prstClr val="black"/>
                </a:solidFill>
                <a:latin typeface="Arial" charset="0"/>
                <a:ea typeface="ＭＳ Ｐゴシック" charset="0"/>
                <a:cs typeface="ＭＳ Ｐゴシック" charset="0"/>
              </a:endParaRPr>
            </a:p>
          </p:txBody>
        </p:sp>
        <p:sp>
          <p:nvSpPr>
            <p:cNvPr id="90" name="Line 87"/>
            <p:cNvSpPr>
              <a:spLocks noChangeShapeType="1"/>
            </p:cNvSpPr>
            <p:nvPr/>
          </p:nvSpPr>
          <p:spPr bwMode="auto">
            <a:xfrm flipH="1">
              <a:off x="6116606" y="3892484"/>
              <a:ext cx="241933" cy="56534"/>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defTabSz="685800">
                <a:defRPr/>
              </a:pPr>
              <a:endParaRPr lang="en-US" sz="1350">
                <a:solidFill>
                  <a:prstClr val="black"/>
                </a:solidFill>
                <a:latin typeface="Arial" charset="0"/>
                <a:ea typeface="ＭＳ Ｐゴシック" charset="0"/>
                <a:cs typeface="ＭＳ Ｐゴシック" charset="0"/>
              </a:endParaRPr>
            </a:p>
          </p:txBody>
        </p:sp>
        <p:sp>
          <p:nvSpPr>
            <p:cNvPr id="91" name="Rectangle 90"/>
            <p:cNvSpPr>
              <a:spLocks noChangeArrowheads="1"/>
            </p:cNvSpPr>
            <p:nvPr/>
          </p:nvSpPr>
          <p:spPr bwMode="auto">
            <a:xfrm>
              <a:off x="8163988" y="2396401"/>
              <a:ext cx="1058253" cy="164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685800">
                <a:defRPr/>
              </a:pPr>
              <a:r>
                <a:rPr lang="en-US" sz="900">
                  <a:solidFill>
                    <a:srgbClr val="0070C0"/>
                  </a:solidFill>
                  <a:latin typeface="Helvetica Neue Medium" panose="02000503000000020004" pitchFamily="2" charset="0"/>
                  <a:ea typeface="Helvetica Neue Medium" panose="02000503000000020004" pitchFamily="2" charset="0"/>
                  <a:cs typeface="Helvetica Neue Medium" panose="02000503000000020004" pitchFamily="2" charset="0"/>
                </a:rPr>
                <a:t>Parasympathetic</a:t>
              </a:r>
            </a:p>
          </p:txBody>
        </p:sp>
        <p:sp>
          <p:nvSpPr>
            <p:cNvPr id="92" name="Rectangle 91"/>
            <p:cNvSpPr>
              <a:spLocks noChangeArrowheads="1"/>
            </p:cNvSpPr>
            <p:nvPr/>
          </p:nvSpPr>
          <p:spPr bwMode="auto">
            <a:xfrm>
              <a:off x="3656953" y="2344003"/>
              <a:ext cx="110111" cy="15305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685800">
                <a:defRPr/>
              </a:pPr>
              <a:endParaRPr lang="en-US" sz="1200">
                <a:solidFill>
                  <a:srgbClr val="000000"/>
                </a:solidFill>
                <a:latin typeface="Calibri"/>
                <a:ea typeface="ＭＳ Ｐゴシック" charset="0"/>
                <a:cs typeface="ＭＳ Ｐゴシック" charset="0"/>
              </a:endParaRPr>
            </a:p>
          </p:txBody>
        </p:sp>
        <p:sp>
          <p:nvSpPr>
            <p:cNvPr id="93" name="Line 90"/>
            <p:cNvSpPr>
              <a:spLocks noChangeShapeType="1"/>
            </p:cNvSpPr>
            <p:nvPr/>
          </p:nvSpPr>
          <p:spPr bwMode="auto">
            <a:xfrm>
              <a:off x="4057073" y="2586686"/>
              <a:ext cx="5807944" cy="1379"/>
            </a:xfrm>
            <a:prstGeom prst="line">
              <a:avLst/>
            </a:prstGeom>
            <a:noFill/>
            <a:ln w="12700">
              <a:solidFill>
                <a:srgbClr val="0070C0"/>
              </a:solidFill>
              <a:round/>
              <a:headEnd/>
              <a:tailEnd/>
            </a:ln>
            <a:extLst>
              <a:ext uri="{909E8E84-426E-40DD-AFC4-6F175D3DCCD1}">
                <a14:hiddenFill xmlns:a14="http://schemas.microsoft.com/office/drawing/2010/main">
                  <a:noFill/>
                </a14:hiddenFill>
              </a:ext>
            </a:extLst>
          </p:spPr>
          <p:txBody>
            <a:bodyPr/>
            <a:lstStyle/>
            <a:p>
              <a:pPr defTabSz="685800">
                <a:defRPr/>
              </a:pPr>
              <a:endParaRPr lang="en-US" sz="1350">
                <a:solidFill>
                  <a:prstClr val="black"/>
                </a:solidFill>
                <a:latin typeface="Arial" charset="0"/>
                <a:ea typeface="ＭＳ Ｐゴシック" charset="0"/>
                <a:cs typeface="ＭＳ Ｐゴシック" charset="0"/>
              </a:endParaRPr>
            </a:p>
          </p:txBody>
        </p:sp>
        <p:sp>
          <p:nvSpPr>
            <p:cNvPr id="94" name="Line 91"/>
            <p:cNvSpPr>
              <a:spLocks noChangeShapeType="1"/>
            </p:cNvSpPr>
            <p:nvPr/>
          </p:nvSpPr>
          <p:spPr bwMode="auto">
            <a:xfrm flipH="1">
              <a:off x="9860365" y="2586686"/>
              <a:ext cx="3102" cy="2083486"/>
            </a:xfrm>
            <a:prstGeom prst="line">
              <a:avLst/>
            </a:prstGeom>
            <a:noFill/>
            <a:ln w="12700">
              <a:solidFill>
                <a:srgbClr val="0070C0"/>
              </a:solidFill>
              <a:round/>
              <a:headEnd/>
              <a:tailEnd/>
            </a:ln>
            <a:extLst>
              <a:ext uri="{909E8E84-426E-40DD-AFC4-6F175D3DCCD1}">
                <a14:hiddenFill xmlns:a14="http://schemas.microsoft.com/office/drawing/2010/main">
                  <a:noFill/>
                </a14:hiddenFill>
              </a:ext>
            </a:extLst>
          </p:spPr>
          <p:txBody>
            <a:bodyPr/>
            <a:lstStyle/>
            <a:p>
              <a:pPr defTabSz="685800">
                <a:defRPr/>
              </a:pPr>
              <a:endParaRPr lang="en-US" sz="1350">
                <a:solidFill>
                  <a:prstClr val="black"/>
                </a:solidFill>
                <a:latin typeface="Arial" charset="0"/>
                <a:ea typeface="ＭＳ Ｐゴシック" charset="0"/>
                <a:cs typeface="ＭＳ Ｐゴシック" charset="0"/>
              </a:endParaRPr>
            </a:p>
          </p:txBody>
        </p:sp>
        <p:sp>
          <p:nvSpPr>
            <p:cNvPr id="95" name="Line 92"/>
            <p:cNvSpPr>
              <a:spLocks noChangeShapeType="1"/>
            </p:cNvSpPr>
            <p:nvPr/>
          </p:nvSpPr>
          <p:spPr bwMode="auto">
            <a:xfrm flipH="1">
              <a:off x="6955617" y="3080325"/>
              <a:ext cx="2909400" cy="1379"/>
            </a:xfrm>
            <a:prstGeom prst="line">
              <a:avLst/>
            </a:prstGeom>
            <a:noFill/>
            <a:ln w="12700">
              <a:solidFill>
                <a:srgbClr val="0070C0"/>
              </a:solidFill>
              <a:round/>
              <a:headEnd/>
              <a:tailEnd/>
            </a:ln>
            <a:extLst>
              <a:ext uri="{909E8E84-426E-40DD-AFC4-6F175D3DCCD1}">
                <a14:hiddenFill xmlns:a14="http://schemas.microsoft.com/office/drawing/2010/main">
                  <a:noFill/>
                </a14:hiddenFill>
              </a:ext>
            </a:extLst>
          </p:spPr>
          <p:txBody>
            <a:bodyPr/>
            <a:lstStyle/>
            <a:p>
              <a:pPr defTabSz="685800">
                <a:defRPr/>
              </a:pPr>
              <a:endParaRPr lang="en-US" sz="1350">
                <a:solidFill>
                  <a:prstClr val="black"/>
                </a:solidFill>
                <a:latin typeface="Arial" charset="0"/>
                <a:ea typeface="ＭＳ Ｐゴシック" charset="0"/>
                <a:cs typeface="ＭＳ Ｐゴシック" charset="0"/>
              </a:endParaRPr>
            </a:p>
          </p:txBody>
        </p:sp>
        <p:sp>
          <p:nvSpPr>
            <p:cNvPr id="96" name="Line 93"/>
            <p:cNvSpPr>
              <a:spLocks noChangeShapeType="1"/>
            </p:cNvSpPr>
            <p:nvPr/>
          </p:nvSpPr>
          <p:spPr bwMode="auto">
            <a:xfrm flipH="1">
              <a:off x="6955617" y="4070359"/>
              <a:ext cx="2909400" cy="1379"/>
            </a:xfrm>
            <a:prstGeom prst="line">
              <a:avLst/>
            </a:prstGeom>
            <a:noFill/>
            <a:ln w="12700">
              <a:solidFill>
                <a:srgbClr val="0070C0"/>
              </a:solidFill>
              <a:round/>
              <a:headEnd/>
              <a:tailEnd/>
            </a:ln>
            <a:extLst>
              <a:ext uri="{909E8E84-426E-40DD-AFC4-6F175D3DCCD1}">
                <a14:hiddenFill xmlns:a14="http://schemas.microsoft.com/office/drawing/2010/main">
                  <a:noFill/>
                </a14:hiddenFill>
              </a:ext>
            </a:extLst>
          </p:spPr>
          <p:txBody>
            <a:bodyPr/>
            <a:lstStyle/>
            <a:p>
              <a:pPr defTabSz="685800">
                <a:defRPr/>
              </a:pPr>
              <a:endParaRPr lang="en-US" sz="1350">
                <a:solidFill>
                  <a:prstClr val="black"/>
                </a:solidFill>
                <a:latin typeface="Arial" charset="0"/>
                <a:ea typeface="ＭＳ Ｐゴシック" charset="0"/>
                <a:cs typeface="ＭＳ Ｐゴシック" charset="0"/>
              </a:endParaRPr>
            </a:p>
          </p:txBody>
        </p:sp>
        <p:sp>
          <p:nvSpPr>
            <p:cNvPr id="97" name="Line 94"/>
            <p:cNvSpPr>
              <a:spLocks noChangeShapeType="1"/>
            </p:cNvSpPr>
            <p:nvPr/>
          </p:nvSpPr>
          <p:spPr bwMode="auto">
            <a:xfrm flipH="1">
              <a:off x="6287200" y="4664656"/>
              <a:ext cx="3577818" cy="1379"/>
            </a:xfrm>
            <a:prstGeom prst="line">
              <a:avLst/>
            </a:prstGeom>
            <a:noFill/>
            <a:ln w="12700">
              <a:solidFill>
                <a:srgbClr val="0070C0"/>
              </a:solidFill>
              <a:round/>
              <a:headEnd/>
              <a:tailEnd/>
            </a:ln>
            <a:extLst>
              <a:ext uri="{909E8E84-426E-40DD-AFC4-6F175D3DCCD1}">
                <a14:hiddenFill xmlns:a14="http://schemas.microsoft.com/office/drawing/2010/main">
                  <a:noFill/>
                </a14:hiddenFill>
              </a:ext>
            </a:extLst>
          </p:spPr>
          <p:txBody>
            <a:bodyPr/>
            <a:lstStyle/>
            <a:p>
              <a:pPr defTabSz="685800">
                <a:defRPr/>
              </a:pPr>
              <a:endParaRPr lang="en-US" sz="1350">
                <a:solidFill>
                  <a:prstClr val="black"/>
                </a:solidFill>
                <a:latin typeface="Arial" charset="0"/>
                <a:ea typeface="ＭＳ Ｐゴシック" charset="0"/>
                <a:cs typeface="ＭＳ Ｐゴシック" charset="0"/>
              </a:endParaRPr>
            </a:p>
          </p:txBody>
        </p:sp>
        <p:sp>
          <p:nvSpPr>
            <p:cNvPr id="98" name="Line 95"/>
            <p:cNvSpPr>
              <a:spLocks noChangeShapeType="1"/>
            </p:cNvSpPr>
            <p:nvPr/>
          </p:nvSpPr>
          <p:spPr bwMode="auto">
            <a:xfrm flipH="1">
              <a:off x="7037812" y="5060394"/>
              <a:ext cx="2827205" cy="1379"/>
            </a:xfrm>
            <a:prstGeom prst="line">
              <a:avLst/>
            </a:prstGeom>
            <a:noFill/>
            <a:ln w="12700">
              <a:solidFill>
                <a:srgbClr val="0070C0"/>
              </a:solidFill>
              <a:round/>
              <a:headEnd/>
              <a:tailEnd/>
            </a:ln>
            <a:extLst>
              <a:ext uri="{909E8E84-426E-40DD-AFC4-6F175D3DCCD1}">
                <a14:hiddenFill xmlns:a14="http://schemas.microsoft.com/office/drawing/2010/main">
                  <a:noFill/>
                </a14:hiddenFill>
              </a:ext>
            </a:extLst>
          </p:spPr>
          <p:txBody>
            <a:bodyPr/>
            <a:lstStyle/>
            <a:p>
              <a:pPr defTabSz="685800">
                <a:defRPr/>
              </a:pPr>
              <a:endParaRPr lang="en-US" sz="1350">
                <a:solidFill>
                  <a:prstClr val="black"/>
                </a:solidFill>
                <a:latin typeface="Arial" charset="0"/>
                <a:ea typeface="ＭＳ Ｐゴシック" charset="0"/>
                <a:cs typeface="ＭＳ Ｐゴシック" charset="0"/>
              </a:endParaRPr>
            </a:p>
          </p:txBody>
        </p:sp>
        <p:sp>
          <p:nvSpPr>
            <p:cNvPr id="99" name="Line 96"/>
            <p:cNvSpPr>
              <a:spLocks noChangeShapeType="1"/>
            </p:cNvSpPr>
            <p:nvPr/>
          </p:nvSpPr>
          <p:spPr bwMode="auto">
            <a:xfrm flipH="1">
              <a:off x="6394208" y="5456132"/>
              <a:ext cx="3470809" cy="1379"/>
            </a:xfrm>
            <a:prstGeom prst="line">
              <a:avLst/>
            </a:prstGeom>
            <a:noFill/>
            <a:ln w="12700">
              <a:solidFill>
                <a:srgbClr val="0070C0"/>
              </a:solidFill>
              <a:round/>
              <a:headEnd/>
              <a:tailEnd/>
            </a:ln>
            <a:extLst>
              <a:ext uri="{909E8E84-426E-40DD-AFC4-6F175D3DCCD1}">
                <a14:hiddenFill xmlns:a14="http://schemas.microsoft.com/office/drawing/2010/main">
                  <a:noFill/>
                </a14:hiddenFill>
              </a:ext>
            </a:extLst>
          </p:spPr>
          <p:txBody>
            <a:bodyPr/>
            <a:lstStyle/>
            <a:p>
              <a:pPr defTabSz="685800">
                <a:defRPr/>
              </a:pPr>
              <a:endParaRPr lang="en-US" sz="1350">
                <a:solidFill>
                  <a:prstClr val="black"/>
                </a:solidFill>
                <a:latin typeface="Arial" charset="0"/>
                <a:ea typeface="ＭＳ Ｐゴシック" charset="0"/>
                <a:cs typeface="ＭＳ Ｐゴシック" charset="0"/>
              </a:endParaRPr>
            </a:p>
          </p:txBody>
        </p:sp>
        <p:sp>
          <p:nvSpPr>
            <p:cNvPr id="100" name="Line 97"/>
            <p:cNvSpPr>
              <a:spLocks noChangeShapeType="1"/>
            </p:cNvSpPr>
            <p:nvPr/>
          </p:nvSpPr>
          <p:spPr bwMode="auto">
            <a:xfrm flipH="1" flipV="1">
              <a:off x="2907891" y="5700194"/>
              <a:ext cx="6957126" cy="5516"/>
            </a:xfrm>
            <a:prstGeom prst="line">
              <a:avLst/>
            </a:prstGeom>
            <a:noFill/>
            <a:ln w="12700">
              <a:solidFill>
                <a:srgbClr val="0070C0"/>
              </a:solidFill>
              <a:round/>
              <a:headEnd/>
              <a:tailEnd/>
            </a:ln>
            <a:extLst>
              <a:ext uri="{909E8E84-426E-40DD-AFC4-6F175D3DCCD1}">
                <a14:hiddenFill xmlns:a14="http://schemas.microsoft.com/office/drawing/2010/main">
                  <a:noFill/>
                </a14:hiddenFill>
              </a:ext>
            </a:extLst>
          </p:spPr>
          <p:txBody>
            <a:bodyPr/>
            <a:lstStyle/>
            <a:p>
              <a:pPr defTabSz="685800">
                <a:defRPr/>
              </a:pPr>
              <a:endParaRPr lang="en-US" sz="1350">
                <a:solidFill>
                  <a:prstClr val="black"/>
                </a:solidFill>
                <a:latin typeface="Arial" charset="0"/>
                <a:ea typeface="ＭＳ Ｐゴシック" charset="0"/>
                <a:cs typeface="ＭＳ Ｐゴシック" charset="0"/>
              </a:endParaRPr>
            </a:p>
          </p:txBody>
        </p:sp>
        <p:sp>
          <p:nvSpPr>
            <p:cNvPr id="101" name="Line 98"/>
            <p:cNvSpPr>
              <a:spLocks noChangeShapeType="1"/>
            </p:cNvSpPr>
            <p:nvPr/>
          </p:nvSpPr>
          <p:spPr bwMode="auto">
            <a:xfrm flipH="1" flipV="1">
              <a:off x="2447288" y="5376158"/>
              <a:ext cx="471459" cy="409527"/>
            </a:xfrm>
            <a:prstGeom prst="line">
              <a:avLst/>
            </a:prstGeom>
            <a:noFill/>
            <a:ln w="15875">
              <a:solidFill>
                <a:srgbClr val="0070C0"/>
              </a:solidFill>
              <a:round/>
              <a:headEnd/>
              <a:tailEnd/>
            </a:ln>
            <a:extLst>
              <a:ext uri="{909E8E84-426E-40DD-AFC4-6F175D3DCCD1}">
                <a14:hiddenFill xmlns:a14="http://schemas.microsoft.com/office/drawing/2010/main">
                  <a:noFill/>
                </a14:hiddenFill>
              </a:ext>
            </a:extLst>
          </p:spPr>
          <p:txBody>
            <a:bodyPr/>
            <a:lstStyle/>
            <a:p>
              <a:pPr defTabSz="685800">
                <a:defRPr/>
              </a:pPr>
              <a:endParaRPr lang="en-US" sz="1350">
                <a:solidFill>
                  <a:prstClr val="black"/>
                </a:solidFill>
                <a:latin typeface="Arial" charset="0"/>
                <a:ea typeface="ＭＳ Ｐゴシック" charset="0"/>
                <a:cs typeface="ＭＳ Ｐゴシック" charset="0"/>
              </a:endParaRPr>
            </a:p>
          </p:txBody>
        </p:sp>
        <p:sp>
          <p:nvSpPr>
            <p:cNvPr id="102" name="Line 99"/>
            <p:cNvSpPr>
              <a:spLocks noChangeShapeType="1"/>
            </p:cNvSpPr>
            <p:nvPr/>
          </p:nvSpPr>
          <p:spPr bwMode="auto">
            <a:xfrm flipH="1" flipV="1">
              <a:off x="2496915" y="5274120"/>
              <a:ext cx="423383" cy="380571"/>
            </a:xfrm>
            <a:prstGeom prst="line">
              <a:avLst/>
            </a:prstGeom>
            <a:noFill/>
            <a:ln w="15875">
              <a:solidFill>
                <a:srgbClr val="0070C0"/>
              </a:solidFill>
              <a:round/>
              <a:headEnd/>
              <a:tailEnd/>
            </a:ln>
            <a:extLst>
              <a:ext uri="{909E8E84-426E-40DD-AFC4-6F175D3DCCD1}">
                <a14:hiddenFill xmlns:a14="http://schemas.microsoft.com/office/drawing/2010/main">
                  <a:noFill/>
                </a14:hiddenFill>
              </a:ext>
            </a:extLst>
          </p:spPr>
          <p:txBody>
            <a:bodyPr/>
            <a:lstStyle/>
            <a:p>
              <a:pPr defTabSz="685800">
                <a:defRPr/>
              </a:pPr>
              <a:endParaRPr lang="en-US" sz="1350">
                <a:solidFill>
                  <a:prstClr val="black"/>
                </a:solidFill>
                <a:latin typeface="Arial" charset="0"/>
                <a:ea typeface="ＭＳ Ｐゴシック" charset="0"/>
                <a:cs typeface="ＭＳ Ｐゴシック" charset="0"/>
              </a:endParaRPr>
            </a:p>
          </p:txBody>
        </p:sp>
        <p:sp>
          <p:nvSpPr>
            <p:cNvPr id="103" name="Line 100"/>
            <p:cNvSpPr>
              <a:spLocks noChangeShapeType="1"/>
            </p:cNvSpPr>
            <p:nvPr/>
          </p:nvSpPr>
          <p:spPr bwMode="auto">
            <a:xfrm flipH="1" flipV="1">
              <a:off x="2548093" y="5177599"/>
              <a:ext cx="376857" cy="322658"/>
            </a:xfrm>
            <a:prstGeom prst="line">
              <a:avLst/>
            </a:prstGeom>
            <a:noFill/>
            <a:ln w="15875">
              <a:solidFill>
                <a:srgbClr val="0070C0"/>
              </a:solidFill>
              <a:round/>
              <a:headEnd/>
              <a:tailEnd/>
            </a:ln>
            <a:extLst>
              <a:ext uri="{909E8E84-426E-40DD-AFC4-6F175D3DCCD1}">
                <a14:hiddenFill xmlns:a14="http://schemas.microsoft.com/office/drawing/2010/main">
                  <a:noFill/>
                </a14:hiddenFill>
              </a:ext>
            </a:extLst>
          </p:spPr>
          <p:txBody>
            <a:bodyPr/>
            <a:lstStyle/>
            <a:p>
              <a:pPr defTabSz="685800">
                <a:defRPr/>
              </a:pPr>
              <a:endParaRPr lang="en-US" sz="1350">
                <a:solidFill>
                  <a:prstClr val="black"/>
                </a:solidFill>
                <a:latin typeface="Arial" charset="0"/>
                <a:ea typeface="ＭＳ Ｐゴシック" charset="0"/>
                <a:cs typeface="ＭＳ Ｐゴシック" charset="0"/>
              </a:endParaRPr>
            </a:p>
          </p:txBody>
        </p:sp>
        <p:sp>
          <p:nvSpPr>
            <p:cNvPr id="104" name="Line 101"/>
            <p:cNvSpPr>
              <a:spLocks noChangeShapeType="1"/>
            </p:cNvSpPr>
            <p:nvPr/>
          </p:nvSpPr>
          <p:spPr bwMode="auto">
            <a:xfrm flipV="1">
              <a:off x="2914094" y="5490604"/>
              <a:ext cx="1551" cy="300596"/>
            </a:xfrm>
            <a:prstGeom prst="line">
              <a:avLst/>
            </a:prstGeom>
            <a:noFill/>
            <a:ln w="12700">
              <a:solidFill>
                <a:srgbClr val="0070C0"/>
              </a:solidFill>
              <a:round/>
              <a:headEnd/>
              <a:tailEnd/>
            </a:ln>
            <a:extLst>
              <a:ext uri="{909E8E84-426E-40DD-AFC4-6F175D3DCCD1}">
                <a14:hiddenFill xmlns:a14="http://schemas.microsoft.com/office/drawing/2010/main">
                  <a:noFill/>
                </a14:hiddenFill>
              </a:ext>
            </a:extLst>
          </p:spPr>
          <p:txBody>
            <a:bodyPr/>
            <a:lstStyle/>
            <a:p>
              <a:pPr defTabSz="685800">
                <a:defRPr/>
              </a:pPr>
              <a:endParaRPr lang="en-US" sz="1350">
                <a:solidFill>
                  <a:prstClr val="black"/>
                </a:solidFill>
                <a:latin typeface="Arial" charset="0"/>
                <a:ea typeface="ＭＳ Ｐゴシック" charset="0"/>
                <a:cs typeface="ＭＳ Ｐゴシック" charset="0"/>
              </a:endParaRPr>
            </a:p>
          </p:txBody>
        </p:sp>
        <p:sp>
          <p:nvSpPr>
            <p:cNvPr id="105" name="Line 102"/>
            <p:cNvSpPr>
              <a:spLocks noChangeShapeType="1"/>
            </p:cNvSpPr>
            <p:nvPr/>
          </p:nvSpPr>
          <p:spPr bwMode="auto">
            <a:xfrm flipH="1" flipV="1">
              <a:off x="3843054" y="1571831"/>
              <a:ext cx="4485067" cy="15722"/>
            </a:xfrm>
            <a:prstGeom prst="line">
              <a:avLst/>
            </a:prstGeom>
            <a:noFill/>
            <a:ln w="12700">
              <a:solidFill>
                <a:srgbClr val="0070C0"/>
              </a:solidFill>
              <a:round/>
              <a:headEnd/>
              <a:tailEnd/>
            </a:ln>
            <a:extLst>
              <a:ext uri="{909E8E84-426E-40DD-AFC4-6F175D3DCCD1}">
                <a14:hiddenFill xmlns:a14="http://schemas.microsoft.com/office/drawing/2010/main">
                  <a:noFill/>
                </a14:hiddenFill>
              </a:ext>
            </a:extLst>
          </p:spPr>
          <p:txBody>
            <a:bodyPr/>
            <a:lstStyle/>
            <a:p>
              <a:pPr defTabSz="685800">
                <a:defRPr/>
              </a:pPr>
              <a:endParaRPr lang="en-US" sz="1350">
                <a:solidFill>
                  <a:prstClr val="black"/>
                </a:solidFill>
                <a:latin typeface="Arial" charset="0"/>
                <a:ea typeface="ＭＳ Ｐゴシック" charset="0"/>
                <a:cs typeface="ＭＳ Ｐゴシック" charset="0"/>
              </a:endParaRPr>
            </a:p>
          </p:txBody>
        </p:sp>
        <p:sp>
          <p:nvSpPr>
            <p:cNvPr id="106" name="Line 103"/>
            <p:cNvSpPr>
              <a:spLocks noChangeShapeType="1"/>
            </p:cNvSpPr>
            <p:nvPr/>
          </p:nvSpPr>
          <p:spPr bwMode="auto">
            <a:xfrm flipV="1">
              <a:off x="8321919" y="1566316"/>
              <a:ext cx="1551" cy="249577"/>
            </a:xfrm>
            <a:prstGeom prst="line">
              <a:avLst/>
            </a:prstGeom>
            <a:noFill/>
            <a:ln w="12700">
              <a:solidFill>
                <a:srgbClr val="0070C0"/>
              </a:solidFill>
              <a:round/>
              <a:headEnd/>
              <a:tailEnd/>
            </a:ln>
            <a:extLst>
              <a:ext uri="{909E8E84-426E-40DD-AFC4-6F175D3DCCD1}">
                <a14:hiddenFill xmlns:a14="http://schemas.microsoft.com/office/drawing/2010/main">
                  <a:noFill/>
                </a14:hiddenFill>
              </a:ext>
            </a:extLst>
          </p:spPr>
          <p:txBody>
            <a:bodyPr/>
            <a:lstStyle/>
            <a:p>
              <a:pPr defTabSz="685800">
                <a:defRPr/>
              </a:pPr>
              <a:endParaRPr lang="en-US" sz="1350">
                <a:solidFill>
                  <a:prstClr val="black"/>
                </a:solidFill>
                <a:latin typeface="Arial" charset="0"/>
                <a:ea typeface="ＭＳ Ｐゴシック" charset="0"/>
                <a:cs typeface="ＭＳ Ｐゴシック" charset="0"/>
              </a:endParaRPr>
            </a:p>
          </p:txBody>
        </p:sp>
        <p:sp>
          <p:nvSpPr>
            <p:cNvPr id="107" name="Line 104"/>
            <p:cNvSpPr>
              <a:spLocks noChangeShapeType="1"/>
            </p:cNvSpPr>
            <p:nvPr/>
          </p:nvSpPr>
          <p:spPr bwMode="auto">
            <a:xfrm flipV="1">
              <a:off x="3027306" y="1582759"/>
              <a:ext cx="842113" cy="142128"/>
            </a:xfrm>
            <a:prstGeom prst="line">
              <a:avLst/>
            </a:prstGeom>
            <a:noFill/>
            <a:ln w="12700">
              <a:solidFill>
                <a:srgbClr val="0070C0"/>
              </a:solidFill>
              <a:round/>
              <a:headEnd/>
              <a:tailEnd/>
            </a:ln>
            <a:extLst>
              <a:ext uri="{909E8E84-426E-40DD-AFC4-6F175D3DCCD1}">
                <a14:hiddenFill xmlns:a14="http://schemas.microsoft.com/office/drawing/2010/main">
                  <a:noFill/>
                </a14:hiddenFill>
              </a:ext>
            </a:extLst>
          </p:spPr>
          <p:txBody>
            <a:bodyPr/>
            <a:lstStyle/>
            <a:p>
              <a:pPr defTabSz="685800">
                <a:defRPr/>
              </a:pPr>
              <a:endParaRPr lang="en-US" sz="1350">
                <a:solidFill>
                  <a:prstClr val="black"/>
                </a:solidFill>
                <a:latin typeface="Arial" charset="0"/>
                <a:ea typeface="ＭＳ Ｐゴシック" charset="0"/>
                <a:cs typeface="ＭＳ Ｐゴシック" charset="0"/>
              </a:endParaRPr>
            </a:p>
          </p:txBody>
        </p:sp>
        <p:sp>
          <p:nvSpPr>
            <p:cNvPr id="108" name="Line 105"/>
            <p:cNvSpPr>
              <a:spLocks noChangeShapeType="1"/>
            </p:cNvSpPr>
            <p:nvPr/>
          </p:nvSpPr>
          <p:spPr bwMode="auto">
            <a:xfrm>
              <a:off x="6352335" y="1811756"/>
              <a:ext cx="1975787" cy="1379"/>
            </a:xfrm>
            <a:prstGeom prst="line">
              <a:avLst/>
            </a:prstGeom>
            <a:noFill/>
            <a:ln w="12700">
              <a:solidFill>
                <a:srgbClr val="0070C0"/>
              </a:solidFill>
              <a:round/>
              <a:headEnd/>
              <a:tailEnd/>
            </a:ln>
            <a:extLst>
              <a:ext uri="{909E8E84-426E-40DD-AFC4-6F175D3DCCD1}">
                <a14:hiddenFill xmlns:a14="http://schemas.microsoft.com/office/drawing/2010/main">
                  <a:noFill/>
                </a14:hiddenFill>
              </a:ext>
            </a:extLst>
          </p:spPr>
          <p:txBody>
            <a:bodyPr/>
            <a:lstStyle/>
            <a:p>
              <a:pPr defTabSz="685800">
                <a:defRPr/>
              </a:pPr>
              <a:endParaRPr lang="en-US" sz="1350">
                <a:solidFill>
                  <a:prstClr val="black"/>
                </a:solidFill>
                <a:latin typeface="Arial" charset="0"/>
                <a:ea typeface="ＭＳ Ｐゴシック" charset="0"/>
                <a:cs typeface="ＭＳ Ｐゴシック" charset="0"/>
              </a:endParaRPr>
            </a:p>
          </p:txBody>
        </p:sp>
        <p:sp>
          <p:nvSpPr>
            <p:cNvPr id="109" name="Line 106"/>
            <p:cNvSpPr>
              <a:spLocks noChangeShapeType="1"/>
            </p:cNvSpPr>
            <p:nvPr/>
          </p:nvSpPr>
          <p:spPr bwMode="auto">
            <a:xfrm>
              <a:off x="3900437" y="2196463"/>
              <a:ext cx="2644204" cy="1379"/>
            </a:xfrm>
            <a:prstGeom prst="line">
              <a:avLst/>
            </a:prstGeom>
            <a:noFill/>
            <a:ln w="12700">
              <a:solidFill>
                <a:srgbClr val="0070C0"/>
              </a:solidFill>
              <a:round/>
              <a:headEnd/>
              <a:tailEnd/>
            </a:ln>
            <a:extLst>
              <a:ext uri="{909E8E84-426E-40DD-AFC4-6F175D3DCCD1}">
                <a14:hiddenFill xmlns:a14="http://schemas.microsoft.com/office/drawing/2010/main">
                  <a:noFill/>
                </a14:hiddenFill>
              </a:ext>
            </a:extLst>
          </p:spPr>
          <p:txBody>
            <a:bodyPr/>
            <a:lstStyle/>
            <a:p>
              <a:pPr defTabSz="685800">
                <a:defRPr/>
              </a:pPr>
              <a:endParaRPr lang="en-US" sz="1350">
                <a:solidFill>
                  <a:prstClr val="black"/>
                </a:solidFill>
                <a:latin typeface="Arial" charset="0"/>
                <a:ea typeface="ＭＳ Ｐゴシック" charset="0"/>
                <a:cs typeface="ＭＳ Ｐゴシック" charset="0"/>
              </a:endParaRPr>
            </a:p>
          </p:txBody>
        </p:sp>
        <p:sp>
          <p:nvSpPr>
            <p:cNvPr id="110" name="Line 107"/>
            <p:cNvSpPr>
              <a:spLocks noChangeShapeType="1"/>
            </p:cNvSpPr>
            <p:nvPr/>
          </p:nvSpPr>
          <p:spPr bwMode="auto">
            <a:xfrm>
              <a:off x="3018002" y="1890352"/>
              <a:ext cx="885537" cy="306111"/>
            </a:xfrm>
            <a:prstGeom prst="line">
              <a:avLst/>
            </a:prstGeom>
            <a:noFill/>
            <a:ln w="15875">
              <a:solidFill>
                <a:srgbClr val="0070C0"/>
              </a:solidFill>
              <a:round/>
              <a:headEnd/>
              <a:tailEnd/>
            </a:ln>
            <a:extLst>
              <a:ext uri="{909E8E84-426E-40DD-AFC4-6F175D3DCCD1}">
                <a14:hiddenFill xmlns:a14="http://schemas.microsoft.com/office/drawing/2010/main">
                  <a:noFill/>
                </a14:hiddenFill>
              </a:ext>
            </a:extLst>
          </p:spPr>
          <p:txBody>
            <a:bodyPr/>
            <a:lstStyle/>
            <a:p>
              <a:pPr defTabSz="685800">
                <a:defRPr/>
              </a:pPr>
              <a:endParaRPr lang="en-US" sz="1350">
                <a:solidFill>
                  <a:prstClr val="black"/>
                </a:solidFill>
                <a:latin typeface="Arial" charset="0"/>
                <a:ea typeface="ＭＳ Ｐゴシック" charset="0"/>
                <a:cs typeface="ＭＳ Ｐゴシック" charset="0"/>
              </a:endParaRPr>
            </a:p>
          </p:txBody>
        </p:sp>
        <p:sp>
          <p:nvSpPr>
            <p:cNvPr id="111" name="Line 108"/>
            <p:cNvSpPr>
              <a:spLocks noChangeShapeType="1"/>
            </p:cNvSpPr>
            <p:nvPr/>
          </p:nvSpPr>
          <p:spPr bwMode="auto">
            <a:xfrm flipH="1">
              <a:off x="9866047" y="5063152"/>
              <a:ext cx="4653" cy="641179"/>
            </a:xfrm>
            <a:prstGeom prst="line">
              <a:avLst/>
            </a:prstGeom>
            <a:noFill/>
            <a:ln w="12700">
              <a:solidFill>
                <a:srgbClr val="0070C0"/>
              </a:solidFill>
              <a:round/>
              <a:headEnd/>
              <a:tailEnd/>
            </a:ln>
            <a:extLst>
              <a:ext uri="{909E8E84-426E-40DD-AFC4-6F175D3DCCD1}">
                <a14:hiddenFill xmlns:a14="http://schemas.microsoft.com/office/drawing/2010/main">
                  <a:noFill/>
                </a14:hiddenFill>
              </a:ext>
            </a:extLst>
          </p:spPr>
          <p:txBody>
            <a:bodyPr/>
            <a:lstStyle/>
            <a:p>
              <a:pPr defTabSz="685800">
                <a:defRPr/>
              </a:pPr>
              <a:endParaRPr lang="en-US" sz="1350">
                <a:solidFill>
                  <a:prstClr val="black"/>
                </a:solidFill>
                <a:latin typeface="Arial" charset="0"/>
                <a:ea typeface="ＭＳ Ｐゴシック" charset="0"/>
                <a:cs typeface="ＭＳ Ｐゴシック" charset="0"/>
              </a:endParaRPr>
            </a:p>
          </p:txBody>
        </p:sp>
        <p:sp>
          <p:nvSpPr>
            <p:cNvPr id="112" name="Line 109"/>
            <p:cNvSpPr>
              <a:spLocks noChangeShapeType="1"/>
            </p:cNvSpPr>
            <p:nvPr/>
          </p:nvSpPr>
          <p:spPr bwMode="auto">
            <a:xfrm>
              <a:off x="2924950" y="1992389"/>
              <a:ext cx="1153835" cy="599812"/>
            </a:xfrm>
            <a:prstGeom prst="line">
              <a:avLst/>
            </a:prstGeom>
            <a:noFill/>
            <a:ln w="15875">
              <a:solidFill>
                <a:srgbClr val="0070C0"/>
              </a:solidFill>
              <a:round/>
              <a:headEnd/>
              <a:tailEnd/>
            </a:ln>
            <a:extLst>
              <a:ext uri="{909E8E84-426E-40DD-AFC4-6F175D3DCCD1}">
                <a14:hiddenFill xmlns:a14="http://schemas.microsoft.com/office/drawing/2010/main">
                  <a:noFill/>
                </a14:hiddenFill>
              </a:ext>
            </a:extLst>
          </p:spPr>
          <p:txBody>
            <a:bodyPr/>
            <a:lstStyle/>
            <a:p>
              <a:pPr defTabSz="685800">
                <a:defRPr/>
              </a:pPr>
              <a:endParaRPr lang="en-US" sz="1350">
                <a:solidFill>
                  <a:prstClr val="black"/>
                </a:solidFill>
                <a:latin typeface="Arial" charset="0"/>
                <a:ea typeface="ＭＳ Ｐゴシック" charset="0"/>
                <a:cs typeface="ＭＳ Ｐゴシック" charset="0"/>
              </a:endParaRPr>
            </a:p>
          </p:txBody>
        </p:sp>
        <p:sp>
          <p:nvSpPr>
            <p:cNvPr id="113" name="Oval 112"/>
            <p:cNvSpPr>
              <a:spLocks noChangeArrowheads="1"/>
            </p:cNvSpPr>
            <p:nvPr/>
          </p:nvSpPr>
          <p:spPr bwMode="auto">
            <a:xfrm>
              <a:off x="6443836" y="3433317"/>
              <a:ext cx="334984" cy="397117"/>
            </a:xfrm>
            <a:prstGeom prst="ellipse">
              <a:avLst/>
            </a:prstGeom>
            <a:solidFill>
              <a:schemeClr val="bg1"/>
            </a:solidFill>
            <a:ln w="12700">
              <a:solidFill>
                <a:schemeClr val="bg1"/>
              </a:solidFill>
              <a:round/>
              <a:headEnd/>
              <a:tailEnd/>
            </a:ln>
          </p:spPr>
          <p:txBody>
            <a:bodyPr wrap="none" anchor="ctr"/>
            <a:lstStyle/>
            <a:p>
              <a:pPr algn="ctr" defTabSz="685800">
                <a:defRPr/>
              </a:pPr>
              <a:endParaRPr lang="en-US" sz="1200">
                <a:solidFill>
                  <a:srgbClr val="000000"/>
                </a:solidFill>
                <a:latin typeface="Calibri"/>
                <a:ea typeface="ＭＳ Ｐゴシック" charset="0"/>
                <a:cs typeface="ＭＳ Ｐゴシック" charset="0"/>
              </a:endParaRPr>
            </a:p>
          </p:txBody>
        </p:sp>
        <p:sp>
          <p:nvSpPr>
            <p:cNvPr id="114" name="Oval 113"/>
            <p:cNvSpPr>
              <a:spLocks noChangeArrowheads="1"/>
            </p:cNvSpPr>
            <p:nvPr/>
          </p:nvSpPr>
          <p:spPr bwMode="auto">
            <a:xfrm>
              <a:off x="6704379" y="3433317"/>
              <a:ext cx="334984" cy="397117"/>
            </a:xfrm>
            <a:prstGeom prst="ellipse">
              <a:avLst/>
            </a:prstGeom>
            <a:solidFill>
              <a:schemeClr val="bg1"/>
            </a:solidFill>
            <a:ln w="12700">
              <a:solidFill>
                <a:schemeClr val="bg1"/>
              </a:solidFill>
              <a:round/>
              <a:headEnd/>
              <a:tailEnd/>
            </a:ln>
          </p:spPr>
          <p:txBody>
            <a:bodyPr wrap="none" anchor="ctr"/>
            <a:lstStyle/>
            <a:p>
              <a:pPr algn="ctr" defTabSz="685800">
                <a:defRPr/>
              </a:pPr>
              <a:endParaRPr lang="en-US" sz="1200">
                <a:solidFill>
                  <a:srgbClr val="000000"/>
                </a:solidFill>
                <a:latin typeface="Calibri"/>
                <a:ea typeface="ＭＳ Ｐゴシック" charset="0"/>
                <a:cs typeface="ＭＳ Ｐゴシック" charset="0"/>
              </a:endParaRPr>
            </a:p>
          </p:txBody>
        </p:sp>
        <p:sp>
          <p:nvSpPr>
            <p:cNvPr id="115" name="Oval 114"/>
            <p:cNvSpPr>
              <a:spLocks noChangeArrowheads="1"/>
            </p:cNvSpPr>
            <p:nvPr/>
          </p:nvSpPr>
          <p:spPr bwMode="auto">
            <a:xfrm>
              <a:off x="6667158" y="3499504"/>
              <a:ext cx="334984" cy="397117"/>
            </a:xfrm>
            <a:prstGeom prst="ellipse">
              <a:avLst/>
            </a:prstGeom>
            <a:solidFill>
              <a:schemeClr val="bg1"/>
            </a:solidFill>
            <a:ln w="12700">
              <a:solidFill>
                <a:schemeClr val="bg1"/>
              </a:solidFill>
              <a:round/>
              <a:headEnd/>
              <a:tailEnd/>
            </a:ln>
          </p:spPr>
          <p:txBody>
            <a:bodyPr wrap="none" anchor="ctr"/>
            <a:lstStyle/>
            <a:p>
              <a:pPr algn="ctr" defTabSz="685800">
                <a:defRPr/>
              </a:pPr>
              <a:endParaRPr lang="en-US" sz="1200">
                <a:solidFill>
                  <a:srgbClr val="000000"/>
                </a:solidFill>
                <a:latin typeface="Calibri"/>
                <a:ea typeface="ＭＳ Ｐゴシック" charset="0"/>
                <a:cs typeface="ＭＳ Ｐゴシック" charset="0"/>
              </a:endParaRPr>
            </a:p>
          </p:txBody>
        </p:sp>
        <p:sp>
          <p:nvSpPr>
            <p:cNvPr id="116" name="Oval 115"/>
            <p:cNvSpPr>
              <a:spLocks noChangeArrowheads="1"/>
            </p:cNvSpPr>
            <p:nvPr/>
          </p:nvSpPr>
          <p:spPr bwMode="auto">
            <a:xfrm>
              <a:off x="6332174" y="3433317"/>
              <a:ext cx="334984" cy="397117"/>
            </a:xfrm>
            <a:prstGeom prst="ellipse">
              <a:avLst/>
            </a:prstGeom>
            <a:solidFill>
              <a:schemeClr val="bg1"/>
            </a:solidFill>
            <a:ln w="12700">
              <a:solidFill>
                <a:schemeClr val="bg1"/>
              </a:solidFill>
              <a:round/>
              <a:headEnd/>
              <a:tailEnd/>
            </a:ln>
          </p:spPr>
          <p:txBody>
            <a:bodyPr wrap="none" anchor="ctr"/>
            <a:lstStyle/>
            <a:p>
              <a:pPr algn="ctr" defTabSz="685800">
                <a:defRPr/>
              </a:pPr>
              <a:endParaRPr lang="en-US" sz="1200">
                <a:solidFill>
                  <a:srgbClr val="000000"/>
                </a:solidFill>
                <a:latin typeface="Calibri"/>
                <a:ea typeface="ＭＳ Ｐゴシック" charset="0"/>
                <a:cs typeface="ＭＳ Ｐゴシック" charset="0"/>
              </a:endParaRPr>
            </a:p>
          </p:txBody>
        </p:sp>
        <p:sp>
          <p:nvSpPr>
            <p:cNvPr id="117" name="Oval 116"/>
            <p:cNvSpPr>
              <a:spLocks noChangeArrowheads="1"/>
            </p:cNvSpPr>
            <p:nvPr/>
          </p:nvSpPr>
          <p:spPr bwMode="auto">
            <a:xfrm>
              <a:off x="6332174" y="3102387"/>
              <a:ext cx="521087" cy="529489"/>
            </a:xfrm>
            <a:prstGeom prst="ellipse">
              <a:avLst/>
            </a:prstGeom>
            <a:solidFill>
              <a:schemeClr val="bg1"/>
            </a:solidFill>
            <a:ln w="12700">
              <a:solidFill>
                <a:schemeClr val="bg1"/>
              </a:solidFill>
              <a:round/>
              <a:headEnd/>
              <a:tailEnd/>
            </a:ln>
          </p:spPr>
          <p:txBody>
            <a:bodyPr wrap="none" anchor="ctr"/>
            <a:lstStyle/>
            <a:p>
              <a:pPr algn="ctr" defTabSz="685800">
                <a:defRPr/>
              </a:pPr>
              <a:endParaRPr lang="en-US" sz="1200">
                <a:solidFill>
                  <a:srgbClr val="000000"/>
                </a:solidFill>
                <a:latin typeface="Calibri"/>
                <a:ea typeface="ＭＳ Ｐゴシック" charset="0"/>
                <a:cs typeface="ＭＳ Ｐゴシック" charset="0"/>
              </a:endParaRPr>
            </a:p>
          </p:txBody>
        </p:sp>
        <p:grpSp>
          <p:nvGrpSpPr>
            <p:cNvPr id="118" name="Group 117"/>
            <p:cNvGrpSpPr>
              <a:grpSpLocks/>
            </p:cNvGrpSpPr>
            <p:nvPr/>
          </p:nvGrpSpPr>
          <p:grpSpPr bwMode="auto">
            <a:xfrm>
              <a:off x="6257733" y="3168573"/>
              <a:ext cx="638951" cy="728048"/>
              <a:chOff x="2640" y="1848"/>
              <a:chExt cx="475" cy="609"/>
            </a:xfrm>
          </p:grpSpPr>
          <p:sp>
            <p:nvSpPr>
              <p:cNvPr id="121" name="Freeform 116"/>
              <p:cNvSpPr>
                <a:spLocks/>
              </p:cNvSpPr>
              <p:nvPr/>
            </p:nvSpPr>
            <p:spPr bwMode="auto">
              <a:xfrm>
                <a:off x="2816" y="1848"/>
                <a:ext cx="66" cy="69"/>
              </a:xfrm>
              <a:custGeom>
                <a:avLst/>
                <a:gdLst>
                  <a:gd name="T0" fmla="*/ 6 w 66"/>
                  <a:gd name="T1" fmla="*/ 68 h 69"/>
                  <a:gd name="T2" fmla="*/ 6 w 66"/>
                  <a:gd name="T3" fmla="*/ 65 h 69"/>
                  <a:gd name="T4" fmla="*/ 6 w 66"/>
                  <a:gd name="T5" fmla="*/ 61 h 69"/>
                  <a:gd name="T6" fmla="*/ 6 w 66"/>
                  <a:gd name="T7" fmla="*/ 57 h 69"/>
                  <a:gd name="T8" fmla="*/ 8 w 66"/>
                  <a:gd name="T9" fmla="*/ 55 h 69"/>
                  <a:gd name="T10" fmla="*/ 8 w 66"/>
                  <a:gd name="T11" fmla="*/ 51 h 69"/>
                  <a:gd name="T12" fmla="*/ 8 w 66"/>
                  <a:gd name="T13" fmla="*/ 48 h 69"/>
                  <a:gd name="T14" fmla="*/ 8 w 66"/>
                  <a:gd name="T15" fmla="*/ 44 h 69"/>
                  <a:gd name="T16" fmla="*/ 8 w 66"/>
                  <a:gd name="T17" fmla="*/ 40 h 69"/>
                  <a:gd name="T18" fmla="*/ 8 w 66"/>
                  <a:gd name="T19" fmla="*/ 36 h 69"/>
                  <a:gd name="T20" fmla="*/ 8 w 66"/>
                  <a:gd name="T21" fmla="*/ 32 h 69"/>
                  <a:gd name="T22" fmla="*/ 8 w 66"/>
                  <a:gd name="T23" fmla="*/ 29 h 69"/>
                  <a:gd name="T24" fmla="*/ 6 w 66"/>
                  <a:gd name="T25" fmla="*/ 27 h 69"/>
                  <a:gd name="T26" fmla="*/ 6 w 66"/>
                  <a:gd name="T27" fmla="*/ 23 h 69"/>
                  <a:gd name="T28" fmla="*/ 4 w 66"/>
                  <a:gd name="T29" fmla="*/ 21 h 69"/>
                  <a:gd name="T30" fmla="*/ 4 w 66"/>
                  <a:gd name="T31" fmla="*/ 17 h 69"/>
                  <a:gd name="T32" fmla="*/ 2 w 66"/>
                  <a:gd name="T33" fmla="*/ 15 h 69"/>
                  <a:gd name="T34" fmla="*/ 0 w 66"/>
                  <a:gd name="T35" fmla="*/ 13 h 69"/>
                  <a:gd name="T36" fmla="*/ 2 w 66"/>
                  <a:gd name="T37" fmla="*/ 11 h 69"/>
                  <a:gd name="T38" fmla="*/ 6 w 66"/>
                  <a:gd name="T39" fmla="*/ 10 h 69"/>
                  <a:gd name="T40" fmla="*/ 8 w 66"/>
                  <a:gd name="T41" fmla="*/ 8 h 69"/>
                  <a:gd name="T42" fmla="*/ 10 w 66"/>
                  <a:gd name="T43" fmla="*/ 6 h 69"/>
                  <a:gd name="T44" fmla="*/ 12 w 66"/>
                  <a:gd name="T45" fmla="*/ 4 h 69"/>
                  <a:gd name="T46" fmla="*/ 14 w 66"/>
                  <a:gd name="T47" fmla="*/ 2 h 69"/>
                  <a:gd name="T48" fmla="*/ 18 w 66"/>
                  <a:gd name="T49" fmla="*/ 2 h 69"/>
                  <a:gd name="T50" fmla="*/ 21 w 66"/>
                  <a:gd name="T51" fmla="*/ 0 h 69"/>
                  <a:gd name="T52" fmla="*/ 25 w 66"/>
                  <a:gd name="T53" fmla="*/ 0 h 69"/>
                  <a:gd name="T54" fmla="*/ 29 w 66"/>
                  <a:gd name="T55" fmla="*/ 0 h 69"/>
                  <a:gd name="T56" fmla="*/ 33 w 66"/>
                  <a:gd name="T57" fmla="*/ 0 h 69"/>
                  <a:gd name="T58" fmla="*/ 36 w 66"/>
                  <a:gd name="T59" fmla="*/ 2 h 69"/>
                  <a:gd name="T60" fmla="*/ 40 w 66"/>
                  <a:gd name="T61" fmla="*/ 2 h 69"/>
                  <a:gd name="T62" fmla="*/ 44 w 66"/>
                  <a:gd name="T63" fmla="*/ 4 h 69"/>
                  <a:gd name="T64" fmla="*/ 48 w 66"/>
                  <a:gd name="T65" fmla="*/ 4 h 69"/>
                  <a:gd name="T66" fmla="*/ 50 w 66"/>
                  <a:gd name="T67" fmla="*/ 6 h 69"/>
                  <a:gd name="T68" fmla="*/ 50 w 66"/>
                  <a:gd name="T69" fmla="*/ 10 h 69"/>
                  <a:gd name="T70" fmla="*/ 50 w 66"/>
                  <a:gd name="T71" fmla="*/ 13 h 69"/>
                  <a:gd name="T72" fmla="*/ 50 w 66"/>
                  <a:gd name="T73" fmla="*/ 17 h 69"/>
                  <a:gd name="T74" fmla="*/ 50 w 66"/>
                  <a:gd name="T75" fmla="*/ 21 h 69"/>
                  <a:gd name="T76" fmla="*/ 52 w 66"/>
                  <a:gd name="T77" fmla="*/ 23 h 69"/>
                  <a:gd name="T78" fmla="*/ 52 w 66"/>
                  <a:gd name="T79" fmla="*/ 27 h 69"/>
                  <a:gd name="T80" fmla="*/ 54 w 66"/>
                  <a:gd name="T81" fmla="*/ 30 h 69"/>
                  <a:gd name="T82" fmla="*/ 55 w 66"/>
                  <a:gd name="T83" fmla="*/ 32 h 69"/>
                  <a:gd name="T84" fmla="*/ 57 w 66"/>
                  <a:gd name="T85" fmla="*/ 36 h 69"/>
                  <a:gd name="T86" fmla="*/ 59 w 66"/>
                  <a:gd name="T87" fmla="*/ 38 h 69"/>
                  <a:gd name="T88" fmla="*/ 61 w 66"/>
                  <a:gd name="T89" fmla="*/ 42 h 69"/>
                  <a:gd name="T90" fmla="*/ 61 w 66"/>
                  <a:gd name="T91" fmla="*/ 46 h 69"/>
                  <a:gd name="T92" fmla="*/ 63 w 66"/>
                  <a:gd name="T93" fmla="*/ 48 h 69"/>
                  <a:gd name="T94" fmla="*/ 65 w 66"/>
                  <a:gd name="T95" fmla="*/ 51 h 6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6"/>
                  <a:gd name="T145" fmla="*/ 0 h 69"/>
                  <a:gd name="T146" fmla="*/ 66 w 66"/>
                  <a:gd name="T147" fmla="*/ 69 h 6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6" h="69">
                    <a:moveTo>
                      <a:pt x="6" y="68"/>
                    </a:moveTo>
                    <a:lnTo>
                      <a:pt x="6" y="68"/>
                    </a:lnTo>
                    <a:lnTo>
                      <a:pt x="6" y="67"/>
                    </a:lnTo>
                    <a:lnTo>
                      <a:pt x="6" y="65"/>
                    </a:lnTo>
                    <a:lnTo>
                      <a:pt x="6" y="63"/>
                    </a:lnTo>
                    <a:lnTo>
                      <a:pt x="6" y="61"/>
                    </a:lnTo>
                    <a:lnTo>
                      <a:pt x="6" y="59"/>
                    </a:lnTo>
                    <a:lnTo>
                      <a:pt x="6" y="57"/>
                    </a:lnTo>
                    <a:lnTo>
                      <a:pt x="8" y="57"/>
                    </a:lnTo>
                    <a:lnTo>
                      <a:pt x="8" y="55"/>
                    </a:lnTo>
                    <a:lnTo>
                      <a:pt x="8" y="53"/>
                    </a:lnTo>
                    <a:lnTo>
                      <a:pt x="8" y="51"/>
                    </a:lnTo>
                    <a:lnTo>
                      <a:pt x="8" y="49"/>
                    </a:lnTo>
                    <a:lnTo>
                      <a:pt x="8" y="48"/>
                    </a:lnTo>
                    <a:lnTo>
                      <a:pt x="8" y="46"/>
                    </a:lnTo>
                    <a:lnTo>
                      <a:pt x="8" y="44"/>
                    </a:lnTo>
                    <a:lnTo>
                      <a:pt x="8" y="42"/>
                    </a:lnTo>
                    <a:lnTo>
                      <a:pt x="8" y="40"/>
                    </a:lnTo>
                    <a:lnTo>
                      <a:pt x="8" y="38"/>
                    </a:lnTo>
                    <a:lnTo>
                      <a:pt x="8" y="36"/>
                    </a:lnTo>
                    <a:lnTo>
                      <a:pt x="8" y="34"/>
                    </a:lnTo>
                    <a:lnTo>
                      <a:pt x="8" y="32"/>
                    </a:lnTo>
                    <a:lnTo>
                      <a:pt x="8" y="30"/>
                    </a:lnTo>
                    <a:lnTo>
                      <a:pt x="8" y="29"/>
                    </a:lnTo>
                    <a:lnTo>
                      <a:pt x="6" y="29"/>
                    </a:lnTo>
                    <a:lnTo>
                      <a:pt x="6" y="27"/>
                    </a:lnTo>
                    <a:lnTo>
                      <a:pt x="6" y="25"/>
                    </a:lnTo>
                    <a:lnTo>
                      <a:pt x="6" y="23"/>
                    </a:lnTo>
                    <a:lnTo>
                      <a:pt x="4" y="23"/>
                    </a:lnTo>
                    <a:lnTo>
                      <a:pt x="4" y="21"/>
                    </a:lnTo>
                    <a:lnTo>
                      <a:pt x="4" y="19"/>
                    </a:lnTo>
                    <a:lnTo>
                      <a:pt x="4" y="17"/>
                    </a:lnTo>
                    <a:lnTo>
                      <a:pt x="2" y="17"/>
                    </a:lnTo>
                    <a:lnTo>
                      <a:pt x="2" y="15"/>
                    </a:lnTo>
                    <a:lnTo>
                      <a:pt x="0" y="15"/>
                    </a:lnTo>
                    <a:lnTo>
                      <a:pt x="0" y="13"/>
                    </a:lnTo>
                    <a:lnTo>
                      <a:pt x="0" y="11"/>
                    </a:lnTo>
                    <a:lnTo>
                      <a:pt x="2" y="11"/>
                    </a:lnTo>
                    <a:lnTo>
                      <a:pt x="4" y="10"/>
                    </a:lnTo>
                    <a:lnTo>
                      <a:pt x="6" y="10"/>
                    </a:lnTo>
                    <a:lnTo>
                      <a:pt x="6" y="8"/>
                    </a:lnTo>
                    <a:lnTo>
                      <a:pt x="8" y="8"/>
                    </a:lnTo>
                    <a:lnTo>
                      <a:pt x="8" y="6"/>
                    </a:lnTo>
                    <a:lnTo>
                      <a:pt x="10" y="6"/>
                    </a:lnTo>
                    <a:lnTo>
                      <a:pt x="10" y="4"/>
                    </a:lnTo>
                    <a:lnTo>
                      <a:pt x="12" y="4"/>
                    </a:lnTo>
                    <a:lnTo>
                      <a:pt x="14" y="4"/>
                    </a:lnTo>
                    <a:lnTo>
                      <a:pt x="14" y="2"/>
                    </a:lnTo>
                    <a:lnTo>
                      <a:pt x="16" y="2"/>
                    </a:lnTo>
                    <a:lnTo>
                      <a:pt x="18" y="2"/>
                    </a:lnTo>
                    <a:lnTo>
                      <a:pt x="19" y="0"/>
                    </a:lnTo>
                    <a:lnTo>
                      <a:pt x="21" y="0"/>
                    </a:lnTo>
                    <a:lnTo>
                      <a:pt x="23" y="0"/>
                    </a:lnTo>
                    <a:lnTo>
                      <a:pt x="25" y="0"/>
                    </a:lnTo>
                    <a:lnTo>
                      <a:pt x="27" y="0"/>
                    </a:lnTo>
                    <a:lnTo>
                      <a:pt x="29" y="0"/>
                    </a:lnTo>
                    <a:lnTo>
                      <a:pt x="31" y="0"/>
                    </a:lnTo>
                    <a:lnTo>
                      <a:pt x="33" y="0"/>
                    </a:lnTo>
                    <a:lnTo>
                      <a:pt x="35" y="2"/>
                    </a:lnTo>
                    <a:lnTo>
                      <a:pt x="36" y="2"/>
                    </a:lnTo>
                    <a:lnTo>
                      <a:pt x="38" y="2"/>
                    </a:lnTo>
                    <a:lnTo>
                      <a:pt x="40" y="2"/>
                    </a:lnTo>
                    <a:lnTo>
                      <a:pt x="42" y="2"/>
                    </a:lnTo>
                    <a:lnTo>
                      <a:pt x="44" y="4"/>
                    </a:lnTo>
                    <a:lnTo>
                      <a:pt x="46" y="4"/>
                    </a:lnTo>
                    <a:lnTo>
                      <a:pt x="48" y="4"/>
                    </a:lnTo>
                    <a:lnTo>
                      <a:pt x="48" y="6"/>
                    </a:lnTo>
                    <a:lnTo>
                      <a:pt x="50" y="6"/>
                    </a:lnTo>
                    <a:lnTo>
                      <a:pt x="50" y="8"/>
                    </a:lnTo>
                    <a:lnTo>
                      <a:pt x="50" y="10"/>
                    </a:lnTo>
                    <a:lnTo>
                      <a:pt x="50" y="11"/>
                    </a:lnTo>
                    <a:lnTo>
                      <a:pt x="50" y="13"/>
                    </a:lnTo>
                    <a:lnTo>
                      <a:pt x="50" y="15"/>
                    </a:lnTo>
                    <a:lnTo>
                      <a:pt x="50" y="17"/>
                    </a:lnTo>
                    <a:lnTo>
                      <a:pt x="50" y="19"/>
                    </a:lnTo>
                    <a:lnTo>
                      <a:pt x="50" y="21"/>
                    </a:lnTo>
                    <a:lnTo>
                      <a:pt x="50" y="23"/>
                    </a:lnTo>
                    <a:lnTo>
                      <a:pt x="52" y="23"/>
                    </a:lnTo>
                    <a:lnTo>
                      <a:pt x="52" y="25"/>
                    </a:lnTo>
                    <a:lnTo>
                      <a:pt x="52" y="27"/>
                    </a:lnTo>
                    <a:lnTo>
                      <a:pt x="54" y="29"/>
                    </a:lnTo>
                    <a:lnTo>
                      <a:pt x="54" y="30"/>
                    </a:lnTo>
                    <a:lnTo>
                      <a:pt x="55" y="30"/>
                    </a:lnTo>
                    <a:lnTo>
                      <a:pt x="55" y="32"/>
                    </a:lnTo>
                    <a:lnTo>
                      <a:pt x="57" y="34"/>
                    </a:lnTo>
                    <a:lnTo>
                      <a:pt x="57" y="36"/>
                    </a:lnTo>
                    <a:lnTo>
                      <a:pt x="59" y="36"/>
                    </a:lnTo>
                    <a:lnTo>
                      <a:pt x="59" y="38"/>
                    </a:lnTo>
                    <a:lnTo>
                      <a:pt x="61" y="40"/>
                    </a:lnTo>
                    <a:lnTo>
                      <a:pt x="61" y="42"/>
                    </a:lnTo>
                    <a:lnTo>
                      <a:pt x="61" y="44"/>
                    </a:lnTo>
                    <a:lnTo>
                      <a:pt x="61" y="46"/>
                    </a:lnTo>
                    <a:lnTo>
                      <a:pt x="61" y="48"/>
                    </a:lnTo>
                    <a:lnTo>
                      <a:pt x="63" y="48"/>
                    </a:lnTo>
                    <a:lnTo>
                      <a:pt x="63" y="49"/>
                    </a:lnTo>
                    <a:lnTo>
                      <a:pt x="65" y="51"/>
                    </a:lnTo>
                    <a:lnTo>
                      <a:pt x="6" y="68"/>
                    </a:lnTo>
                  </a:path>
                </a:pathLst>
              </a:custGeom>
              <a:solidFill>
                <a:srgbClr val="FFFFFF"/>
              </a:solidFill>
              <a:ln w="12700" cap="rnd">
                <a:solidFill>
                  <a:srgbClr val="000000"/>
                </a:solidFill>
                <a:round/>
                <a:headEnd/>
                <a:tailEnd/>
              </a:ln>
            </p:spPr>
            <p:txBody>
              <a:bodyPr/>
              <a:lstStyle/>
              <a:p>
                <a:pPr defTabSz="685800">
                  <a:defRPr/>
                </a:pPr>
                <a:endParaRPr lang="en-US" sz="1350">
                  <a:solidFill>
                    <a:prstClr val="black"/>
                  </a:solidFill>
                  <a:latin typeface="Arial" charset="0"/>
                  <a:ea typeface="ＭＳ Ｐゴシック" charset="0"/>
                  <a:cs typeface="ＭＳ Ｐゴシック" charset="0"/>
                </a:endParaRPr>
              </a:p>
            </p:txBody>
          </p:sp>
          <p:sp>
            <p:nvSpPr>
              <p:cNvPr id="122" name="Freeform 117"/>
              <p:cNvSpPr>
                <a:spLocks/>
              </p:cNvSpPr>
              <p:nvPr/>
            </p:nvSpPr>
            <p:spPr bwMode="auto">
              <a:xfrm>
                <a:off x="2887" y="1852"/>
                <a:ext cx="67" cy="65"/>
              </a:xfrm>
              <a:custGeom>
                <a:avLst/>
                <a:gdLst>
                  <a:gd name="T0" fmla="*/ 0 w 67"/>
                  <a:gd name="T1" fmla="*/ 47 h 65"/>
                  <a:gd name="T2" fmla="*/ 2 w 67"/>
                  <a:gd name="T3" fmla="*/ 45 h 65"/>
                  <a:gd name="T4" fmla="*/ 5 w 67"/>
                  <a:gd name="T5" fmla="*/ 45 h 65"/>
                  <a:gd name="T6" fmla="*/ 5 w 67"/>
                  <a:gd name="T7" fmla="*/ 42 h 65"/>
                  <a:gd name="T8" fmla="*/ 7 w 67"/>
                  <a:gd name="T9" fmla="*/ 40 h 65"/>
                  <a:gd name="T10" fmla="*/ 9 w 67"/>
                  <a:gd name="T11" fmla="*/ 36 h 65"/>
                  <a:gd name="T12" fmla="*/ 13 w 67"/>
                  <a:gd name="T13" fmla="*/ 34 h 65"/>
                  <a:gd name="T14" fmla="*/ 15 w 67"/>
                  <a:gd name="T15" fmla="*/ 32 h 65"/>
                  <a:gd name="T16" fmla="*/ 17 w 67"/>
                  <a:gd name="T17" fmla="*/ 28 h 65"/>
                  <a:gd name="T18" fmla="*/ 17 w 67"/>
                  <a:gd name="T19" fmla="*/ 25 h 65"/>
                  <a:gd name="T20" fmla="*/ 19 w 67"/>
                  <a:gd name="T21" fmla="*/ 23 h 65"/>
                  <a:gd name="T22" fmla="*/ 21 w 67"/>
                  <a:gd name="T23" fmla="*/ 21 h 65"/>
                  <a:gd name="T24" fmla="*/ 21 w 67"/>
                  <a:gd name="T25" fmla="*/ 17 h 65"/>
                  <a:gd name="T26" fmla="*/ 22 w 67"/>
                  <a:gd name="T27" fmla="*/ 15 h 65"/>
                  <a:gd name="T28" fmla="*/ 24 w 67"/>
                  <a:gd name="T29" fmla="*/ 13 h 65"/>
                  <a:gd name="T30" fmla="*/ 26 w 67"/>
                  <a:gd name="T31" fmla="*/ 9 h 65"/>
                  <a:gd name="T32" fmla="*/ 30 w 67"/>
                  <a:gd name="T33" fmla="*/ 6 h 65"/>
                  <a:gd name="T34" fmla="*/ 32 w 67"/>
                  <a:gd name="T35" fmla="*/ 4 h 65"/>
                  <a:gd name="T36" fmla="*/ 34 w 67"/>
                  <a:gd name="T37" fmla="*/ 2 h 65"/>
                  <a:gd name="T38" fmla="*/ 38 w 67"/>
                  <a:gd name="T39" fmla="*/ 2 h 65"/>
                  <a:gd name="T40" fmla="*/ 39 w 67"/>
                  <a:gd name="T41" fmla="*/ 0 h 65"/>
                  <a:gd name="T42" fmla="*/ 43 w 67"/>
                  <a:gd name="T43" fmla="*/ 0 h 65"/>
                  <a:gd name="T44" fmla="*/ 47 w 67"/>
                  <a:gd name="T45" fmla="*/ 0 h 65"/>
                  <a:gd name="T46" fmla="*/ 51 w 67"/>
                  <a:gd name="T47" fmla="*/ 0 h 65"/>
                  <a:gd name="T48" fmla="*/ 53 w 67"/>
                  <a:gd name="T49" fmla="*/ 2 h 65"/>
                  <a:gd name="T50" fmla="*/ 57 w 67"/>
                  <a:gd name="T51" fmla="*/ 2 h 65"/>
                  <a:gd name="T52" fmla="*/ 60 w 67"/>
                  <a:gd name="T53" fmla="*/ 4 h 65"/>
                  <a:gd name="T54" fmla="*/ 62 w 67"/>
                  <a:gd name="T55" fmla="*/ 6 h 65"/>
                  <a:gd name="T56" fmla="*/ 64 w 67"/>
                  <a:gd name="T57" fmla="*/ 7 h 65"/>
                  <a:gd name="T58" fmla="*/ 64 w 67"/>
                  <a:gd name="T59" fmla="*/ 11 h 65"/>
                  <a:gd name="T60" fmla="*/ 66 w 67"/>
                  <a:gd name="T61" fmla="*/ 13 h 65"/>
                  <a:gd name="T62" fmla="*/ 66 w 67"/>
                  <a:gd name="T63" fmla="*/ 17 h 65"/>
                  <a:gd name="T64" fmla="*/ 62 w 67"/>
                  <a:gd name="T65" fmla="*/ 17 h 65"/>
                  <a:gd name="T66" fmla="*/ 60 w 67"/>
                  <a:gd name="T67" fmla="*/ 19 h 65"/>
                  <a:gd name="T68" fmla="*/ 60 w 67"/>
                  <a:gd name="T69" fmla="*/ 23 h 65"/>
                  <a:gd name="T70" fmla="*/ 58 w 67"/>
                  <a:gd name="T71" fmla="*/ 25 h 65"/>
                  <a:gd name="T72" fmla="*/ 58 w 67"/>
                  <a:gd name="T73" fmla="*/ 28 h 65"/>
                  <a:gd name="T74" fmla="*/ 57 w 67"/>
                  <a:gd name="T75" fmla="*/ 30 h 65"/>
                  <a:gd name="T76" fmla="*/ 57 w 67"/>
                  <a:gd name="T77" fmla="*/ 34 h 65"/>
                  <a:gd name="T78" fmla="*/ 57 w 67"/>
                  <a:gd name="T79" fmla="*/ 38 h 65"/>
                  <a:gd name="T80" fmla="*/ 55 w 67"/>
                  <a:gd name="T81" fmla="*/ 40 h 65"/>
                  <a:gd name="T82" fmla="*/ 55 w 67"/>
                  <a:gd name="T83" fmla="*/ 44 h 65"/>
                  <a:gd name="T84" fmla="*/ 55 w 67"/>
                  <a:gd name="T85" fmla="*/ 47 h 65"/>
                  <a:gd name="T86" fmla="*/ 55 w 67"/>
                  <a:gd name="T87" fmla="*/ 51 h 65"/>
                  <a:gd name="T88" fmla="*/ 55 w 67"/>
                  <a:gd name="T89" fmla="*/ 55 h 65"/>
                  <a:gd name="T90" fmla="*/ 55 w 67"/>
                  <a:gd name="T91" fmla="*/ 59 h 65"/>
                  <a:gd name="T92" fmla="*/ 55 w 67"/>
                  <a:gd name="T93" fmla="*/ 63 h 65"/>
                  <a:gd name="T94" fmla="*/ 57 w 67"/>
                  <a:gd name="T95" fmla="*/ 64 h 6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7"/>
                  <a:gd name="T145" fmla="*/ 0 h 65"/>
                  <a:gd name="T146" fmla="*/ 67 w 67"/>
                  <a:gd name="T147" fmla="*/ 65 h 6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7" h="65">
                    <a:moveTo>
                      <a:pt x="0" y="47"/>
                    </a:moveTo>
                    <a:lnTo>
                      <a:pt x="0" y="47"/>
                    </a:lnTo>
                    <a:lnTo>
                      <a:pt x="2" y="47"/>
                    </a:lnTo>
                    <a:lnTo>
                      <a:pt x="2" y="45"/>
                    </a:lnTo>
                    <a:lnTo>
                      <a:pt x="3" y="45"/>
                    </a:lnTo>
                    <a:lnTo>
                      <a:pt x="5" y="45"/>
                    </a:lnTo>
                    <a:lnTo>
                      <a:pt x="5" y="44"/>
                    </a:lnTo>
                    <a:lnTo>
                      <a:pt x="5" y="42"/>
                    </a:lnTo>
                    <a:lnTo>
                      <a:pt x="7" y="42"/>
                    </a:lnTo>
                    <a:lnTo>
                      <a:pt x="7" y="40"/>
                    </a:lnTo>
                    <a:lnTo>
                      <a:pt x="9" y="38"/>
                    </a:lnTo>
                    <a:lnTo>
                      <a:pt x="9" y="36"/>
                    </a:lnTo>
                    <a:lnTo>
                      <a:pt x="11" y="36"/>
                    </a:lnTo>
                    <a:lnTo>
                      <a:pt x="13" y="34"/>
                    </a:lnTo>
                    <a:lnTo>
                      <a:pt x="13" y="32"/>
                    </a:lnTo>
                    <a:lnTo>
                      <a:pt x="15" y="32"/>
                    </a:lnTo>
                    <a:lnTo>
                      <a:pt x="15" y="30"/>
                    </a:lnTo>
                    <a:lnTo>
                      <a:pt x="17" y="28"/>
                    </a:lnTo>
                    <a:lnTo>
                      <a:pt x="17" y="26"/>
                    </a:lnTo>
                    <a:lnTo>
                      <a:pt x="17" y="25"/>
                    </a:lnTo>
                    <a:lnTo>
                      <a:pt x="19" y="25"/>
                    </a:lnTo>
                    <a:lnTo>
                      <a:pt x="19" y="23"/>
                    </a:lnTo>
                    <a:lnTo>
                      <a:pt x="19" y="21"/>
                    </a:lnTo>
                    <a:lnTo>
                      <a:pt x="21" y="21"/>
                    </a:lnTo>
                    <a:lnTo>
                      <a:pt x="21" y="19"/>
                    </a:lnTo>
                    <a:lnTo>
                      <a:pt x="21" y="17"/>
                    </a:lnTo>
                    <a:lnTo>
                      <a:pt x="22" y="17"/>
                    </a:lnTo>
                    <a:lnTo>
                      <a:pt x="22" y="15"/>
                    </a:lnTo>
                    <a:lnTo>
                      <a:pt x="22" y="13"/>
                    </a:lnTo>
                    <a:lnTo>
                      <a:pt x="24" y="13"/>
                    </a:lnTo>
                    <a:lnTo>
                      <a:pt x="24" y="11"/>
                    </a:lnTo>
                    <a:lnTo>
                      <a:pt x="26" y="9"/>
                    </a:lnTo>
                    <a:lnTo>
                      <a:pt x="28" y="7"/>
                    </a:lnTo>
                    <a:lnTo>
                      <a:pt x="30" y="6"/>
                    </a:lnTo>
                    <a:lnTo>
                      <a:pt x="32" y="6"/>
                    </a:lnTo>
                    <a:lnTo>
                      <a:pt x="32" y="4"/>
                    </a:lnTo>
                    <a:lnTo>
                      <a:pt x="34" y="4"/>
                    </a:lnTo>
                    <a:lnTo>
                      <a:pt x="34" y="2"/>
                    </a:lnTo>
                    <a:lnTo>
                      <a:pt x="36" y="2"/>
                    </a:lnTo>
                    <a:lnTo>
                      <a:pt x="38" y="2"/>
                    </a:lnTo>
                    <a:lnTo>
                      <a:pt x="38" y="0"/>
                    </a:lnTo>
                    <a:lnTo>
                      <a:pt x="39" y="0"/>
                    </a:lnTo>
                    <a:lnTo>
                      <a:pt x="41" y="0"/>
                    </a:lnTo>
                    <a:lnTo>
                      <a:pt x="43" y="0"/>
                    </a:lnTo>
                    <a:lnTo>
                      <a:pt x="45" y="0"/>
                    </a:lnTo>
                    <a:lnTo>
                      <a:pt x="47" y="0"/>
                    </a:lnTo>
                    <a:lnTo>
                      <a:pt x="49" y="0"/>
                    </a:lnTo>
                    <a:lnTo>
                      <a:pt x="51" y="0"/>
                    </a:lnTo>
                    <a:lnTo>
                      <a:pt x="51" y="2"/>
                    </a:lnTo>
                    <a:lnTo>
                      <a:pt x="53" y="2"/>
                    </a:lnTo>
                    <a:lnTo>
                      <a:pt x="55" y="2"/>
                    </a:lnTo>
                    <a:lnTo>
                      <a:pt x="57" y="2"/>
                    </a:lnTo>
                    <a:lnTo>
                      <a:pt x="58" y="4"/>
                    </a:lnTo>
                    <a:lnTo>
                      <a:pt x="60" y="4"/>
                    </a:lnTo>
                    <a:lnTo>
                      <a:pt x="60" y="6"/>
                    </a:lnTo>
                    <a:lnTo>
                      <a:pt x="62" y="6"/>
                    </a:lnTo>
                    <a:lnTo>
                      <a:pt x="62" y="7"/>
                    </a:lnTo>
                    <a:lnTo>
                      <a:pt x="64" y="7"/>
                    </a:lnTo>
                    <a:lnTo>
                      <a:pt x="64" y="9"/>
                    </a:lnTo>
                    <a:lnTo>
                      <a:pt x="64" y="11"/>
                    </a:lnTo>
                    <a:lnTo>
                      <a:pt x="66" y="11"/>
                    </a:lnTo>
                    <a:lnTo>
                      <a:pt x="66" y="13"/>
                    </a:lnTo>
                    <a:lnTo>
                      <a:pt x="66" y="15"/>
                    </a:lnTo>
                    <a:lnTo>
                      <a:pt x="66" y="17"/>
                    </a:lnTo>
                    <a:lnTo>
                      <a:pt x="64" y="17"/>
                    </a:lnTo>
                    <a:lnTo>
                      <a:pt x="62" y="17"/>
                    </a:lnTo>
                    <a:lnTo>
                      <a:pt x="62" y="19"/>
                    </a:lnTo>
                    <a:lnTo>
                      <a:pt x="60" y="19"/>
                    </a:lnTo>
                    <a:lnTo>
                      <a:pt x="60" y="21"/>
                    </a:lnTo>
                    <a:lnTo>
                      <a:pt x="60" y="23"/>
                    </a:lnTo>
                    <a:lnTo>
                      <a:pt x="58" y="23"/>
                    </a:lnTo>
                    <a:lnTo>
                      <a:pt x="58" y="25"/>
                    </a:lnTo>
                    <a:lnTo>
                      <a:pt x="58" y="26"/>
                    </a:lnTo>
                    <a:lnTo>
                      <a:pt x="58" y="28"/>
                    </a:lnTo>
                    <a:lnTo>
                      <a:pt x="57" y="28"/>
                    </a:lnTo>
                    <a:lnTo>
                      <a:pt x="57" y="30"/>
                    </a:lnTo>
                    <a:lnTo>
                      <a:pt x="57" y="32"/>
                    </a:lnTo>
                    <a:lnTo>
                      <a:pt x="57" y="34"/>
                    </a:lnTo>
                    <a:lnTo>
                      <a:pt x="57" y="36"/>
                    </a:lnTo>
                    <a:lnTo>
                      <a:pt x="57" y="38"/>
                    </a:lnTo>
                    <a:lnTo>
                      <a:pt x="55" y="38"/>
                    </a:lnTo>
                    <a:lnTo>
                      <a:pt x="55" y="40"/>
                    </a:lnTo>
                    <a:lnTo>
                      <a:pt x="55" y="42"/>
                    </a:lnTo>
                    <a:lnTo>
                      <a:pt x="55" y="44"/>
                    </a:lnTo>
                    <a:lnTo>
                      <a:pt x="55" y="45"/>
                    </a:lnTo>
                    <a:lnTo>
                      <a:pt x="55" y="47"/>
                    </a:lnTo>
                    <a:lnTo>
                      <a:pt x="55" y="49"/>
                    </a:lnTo>
                    <a:lnTo>
                      <a:pt x="55" y="51"/>
                    </a:lnTo>
                    <a:lnTo>
                      <a:pt x="55" y="53"/>
                    </a:lnTo>
                    <a:lnTo>
                      <a:pt x="55" y="55"/>
                    </a:lnTo>
                    <a:lnTo>
                      <a:pt x="55" y="57"/>
                    </a:lnTo>
                    <a:lnTo>
                      <a:pt x="55" y="59"/>
                    </a:lnTo>
                    <a:lnTo>
                      <a:pt x="55" y="61"/>
                    </a:lnTo>
                    <a:lnTo>
                      <a:pt x="55" y="63"/>
                    </a:lnTo>
                    <a:lnTo>
                      <a:pt x="57" y="63"/>
                    </a:lnTo>
                    <a:lnTo>
                      <a:pt x="57" y="64"/>
                    </a:lnTo>
                    <a:lnTo>
                      <a:pt x="0" y="47"/>
                    </a:lnTo>
                  </a:path>
                </a:pathLst>
              </a:custGeom>
              <a:solidFill>
                <a:srgbClr val="FFFFFF"/>
              </a:solidFill>
              <a:ln w="12700" cap="rnd">
                <a:solidFill>
                  <a:srgbClr val="000000"/>
                </a:solidFill>
                <a:round/>
                <a:headEnd/>
                <a:tailEnd/>
              </a:ln>
            </p:spPr>
            <p:txBody>
              <a:bodyPr/>
              <a:lstStyle/>
              <a:p>
                <a:pPr defTabSz="685800">
                  <a:defRPr/>
                </a:pPr>
                <a:endParaRPr lang="en-US" sz="1350">
                  <a:solidFill>
                    <a:prstClr val="black"/>
                  </a:solidFill>
                  <a:latin typeface="Arial" charset="0"/>
                  <a:ea typeface="ＭＳ Ｐゴシック" charset="0"/>
                  <a:cs typeface="ＭＳ Ｐゴシック" charset="0"/>
                </a:endParaRPr>
              </a:p>
            </p:txBody>
          </p:sp>
          <p:sp>
            <p:nvSpPr>
              <p:cNvPr id="123" name="Freeform 118"/>
              <p:cNvSpPr>
                <a:spLocks/>
              </p:cNvSpPr>
              <p:nvPr/>
            </p:nvSpPr>
            <p:spPr bwMode="auto">
              <a:xfrm>
                <a:off x="2942" y="1869"/>
                <a:ext cx="50" cy="71"/>
              </a:xfrm>
              <a:custGeom>
                <a:avLst/>
                <a:gdLst>
                  <a:gd name="T0" fmla="*/ 28 w 50"/>
                  <a:gd name="T1" fmla="*/ 68 h 71"/>
                  <a:gd name="T2" fmla="*/ 28 w 50"/>
                  <a:gd name="T3" fmla="*/ 65 h 71"/>
                  <a:gd name="T4" fmla="*/ 28 w 50"/>
                  <a:gd name="T5" fmla="*/ 61 h 71"/>
                  <a:gd name="T6" fmla="*/ 28 w 50"/>
                  <a:gd name="T7" fmla="*/ 57 h 71"/>
                  <a:gd name="T8" fmla="*/ 28 w 50"/>
                  <a:gd name="T9" fmla="*/ 53 h 71"/>
                  <a:gd name="T10" fmla="*/ 30 w 50"/>
                  <a:gd name="T11" fmla="*/ 51 h 71"/>
                  <a:gd name="T12" fmla="*/ 32 w 50"/>
                  <a:gd name="T13" fmla="*/ 49 h 71"/>
                  <a:gd name="T14" fmla="*/ 32 w 50"/>
                  <a:gd name="T15" fmla="*/ 46 h 71"/>
                  <a:gd name="T16" fmla="*/ 34 w 50"/>
                  <a:gd name="T17" fmla="*/ 44 h 71"/>
                  <a:gd name="T18" fmla="*/ 36 w 50"/>
                  <a:gd name="T19" fmla="*/ 42 h 71"/>
                  <a:gd name="T20" fmla="*/ 36 w 50"/>
                  <a:gd name="T21" fmla="*/ 38 h 71"/>
                  <a:gd name="T22" fmla="*/ 38 w 50"/>
                  <a:gd name="T23" fmla="*/ 34 h 71"/>
                  <a:gd name="T24" fmla="*/ 40 w 50"/>
                  <a:gd name="T25" fmla="*/ 32 h 71"/>
                  <a:gd name="T26" fmla="*/ 41 w 50"/>
                  <a:gd name="T27" fmla="*/ 30 h 71"/>
                  <a:gd name="T28" fmla="*/ 43 w 50"/>
                  <a:gd name="T29" fmla="*/ 28 h 71"/>
                  <a:gd name="T30" fmla="*/ 47 w 50"/>
                  <a:gd name="T31" fmla="*/ 28 h 71"/>
                  <a:gd name="T32" fmla="*/ 47 w 50"/>
                  <a:gd name="T33" fmla="*/ 25 h 71"/>
                  <a:gd name="T34" fmla="*/ 49 w 50"/>
                  <a:gd name="T35" fmla="*/ 23 h 71"/>
                  <a:gd name="T36" fmla="*/ 49 w 50"/>
                  <a:gd name="T37" fmla="*/ 19 h 71"/>
                  <a:gd name="T38" fmla="*/ 49 w 50"/>
                  <a:gd name="T39" fmla="*/ 15 h 71"/>
                  <a:gd name="T40" fmla="*/ 47 w 50"/>
                  <a:gd name="T41" fmla="*/ 13 h 71"/>
                  <a:gd name="T42" fmla="*/ 47 w 50"/>
                  <a:gd name="T43" fmla="*/ 9 h 71"/>
                  <a:gd name="T44" fmla="*/ 45 w 50"/>
                  <a:gd name="T45" fmla="*/ 8 h 71"/>
                  <a:gd name="T46" fmla="*/ 43 w 50"/>
                  <a:gd name="T47" fmla="*/ 6 h 71"/>
                  <a:gd name="T48" fmla="*/ 41 w 50"/>
                  <a:gd name="T49" fmla="*/ 4 h 71"/>
                  <a:gd name="T50" fmla="*/ 40 w 50"/>
                  <a:gd name="T51" fmla="*/ 2 h 71"/>
                  <a:gd name="T52" fmla="*/ 36 w 50"/>
                  <a:gd name="T53" fmla="*/ 2 h 71"/>
                  <a:gd name="T54" fmla="*/ 32 w 50"/>
                  <a:gd name="T55" fmla="*/ 0 h 71"/>
                  <a:gd name="T56" fmla="*/ 28 w 50"/>
                  <a:gd name="T57" fmla="*/ 0 h 71"/>
                  <a:gd name="T58" fmla="*/ 24 w 50"/>
                  <a:gd name="T59" fmla="*/ 0 h 71"/>
                  <a:gd name="T60" fmla="*/ 21 w 50"/>
                  <a:gd name="T61" fmla="*/ 0 h 71"/>
                  <a:gd name="T62" fmla="*/ 17 w 50"/>
                  <a:gd name="T63" fmla="*/ 0 h 71"/>
                  <a:gd name="T64" fmla="*/ 15 w 50"/>
                  <a:gd name="T65" fmla="*/ 2 h 71"/>
                  <a:gd name="T66" fmla="*/ 13 w 50"/>
                  <a:gd name="T67" fmla="*/ 4 h 71"/>
                  <a:gd name="T68" fmla="*/ 9 w 50"/>
                  <a:gd name="T69" fmla="*/ 6 h 71"/>
                  <a:gd name="T70" fmla="*/ 7 w 50"/>
                  <a:gd name="T71" fmla="*/ 9 h 71"/>
                  <a:gd name="T72" fmla="*/ 5 w 50"/>
                  <a:gd name="T73" fmla="*/ 11 h 71"/>
                  <a:gd name="T74" fmla="*/ 3 w 50"/>
                  <a:gd name="T75" fmla="*/ 13 h 71"/>
                  <a:gd name="T76" fmla="*/ 2 w 50"/>
                  <a:gd name="T77" fmla="*/ 17 h 71"/>
                  <a:gd name="T78" fmla="*/ 0 w 50"/>
                  <a:gd name="T79" fmla="*/ 21 h 71"/>
                  <a:gd name="T80" fmla="*/ 0 w 50"/>
                  <a:gd name="T81" fmla="*/ 25 h 71"/>
                  <a:gd name="T82" fmla="*/ 0 w 50"/>
                  <a:gd name="T83" fmla="*/ 30 h 71"/>
                  <a:gd name="T84" fmla="*/ 0 w 50"/>
                  <a:gd name="T85" fmla="*/ 34 h 71"/>
                  <a:gd name="T86" fmla="*/ 0 w 50"/>
                  <a:gd name="T87" fmla="*/ 40 h 71"/>
                  <a:gd name="T88" fmla="*/ 0 w 50"/>
                  <a:gd name="T89" fmla="*/ 46 h 7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0"/>
                  <a:gd name="T136" fmla="*/ 0 h 71"/>
                  <a:gd name="T137" fmla="*/ 50 w 50"/>
                  <a:gd name="T138" fmla="*/ 71 h 7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0" h="71">
                    <a:moveTo>
                      <a:pt x="28" y="70"/>
                    </a:moveTo>
                    <a:lnTo>
                      <a:pt x="28" y="68"/>
                    </a:lnTo>
                    <a:lnTo>
                      <a:pt x="28" y="66"/>
                    </a:lnTo>
                    <a:lnTo>
                      <a:pt x="28" y="65"/>
                    </a:lnTo>
                    <a:lnTo>
                      <a:pt x="28" y="63"/>
                    </a:lnTo>
                    <a:lnTo>
                      <a:pt x="28" y="61"/>
                    </a:lnTo>
                    <a:lnTo>
                      <a:pt x="28" y="59"/>
                    </a:lnTo>
                    <a:lnTo>
                      <a:pt x="28" y="57"/>
                    </a:lnTo>
                    <a:lnTo>
                      <a:pt x="28" y="55"/>
                    </a:lnTo>
                    <a:lnTo>
                      <a:pt x="28" y="53"/>
                    </a:lnTo>
                    <a:lnTo>
                      <a:pt x="30" y="53"/>
                    </a:lnTo>
                    <a:lnTo>
                      <a:pt x="30" y="51"/>
                    </a:lnTo>
                    <a:lnTo>
                      <a:pt x="30" y="49"/>
                    </a:lnTo>
                    <a:lnTo>
                      <a:pt x="32" y="49"/>
                    </a:lnTo>
                    <a:lnTo>
                      <a:pt x="32" y="47"/>
                    </a:lnTo>
                    <a:lnTo>
                      <a:pt x="32" y="46"/>
                    </a:lnTo>
                    <a:lnTo>
                      <a:pt x="34" y="46"/>
                    </a:lnTo>
                    <a:lnTo>
                      <a:pt x="34" y="44"/>
                    </a:lnTo>
                    <a:lnTo>
                      <a:pt x="34" y="42"/>
                    </a:lnTo>
                    <a:lnTo>
                      <a:pt x="36" y="42"/>
                    </a:lnTo>
                    <a:lnTo>
                      <a:pt x="36" y="40"/>
                    </a:lnTo>
                    <a:lnTo>
                      <a:pt x="36" y="38"/>
                    </a:lnTo>
                    <a:lnTo>
                      <a:pt x="38" y="36"/>
                    </a:lnTo>
                    <a:lnTo>
                      <a:pt x="38" y="34"/>
                    </a:lnTo>
                    <a:lnTo>
                      <a:pt x="40" y="34"/>
                    </a:lnTo>
                    <a:lnTo>
                      <a:pt x="40" y="32"/>
                    </a:lnTo>
                    <a:lnTo>
                      <a:pt x="41" y="32"/>
                    </a:lnTo>
                    <a:lnTo>
                      <a:pt x="41" y="30"/>
                    </a:lnTo>
                    <a:lnTo>
                      <a:pt x="43" y="30"/>
                    </a:lnTo>
                    <a:lnTo>
                      <a:pt x="43" y="28"/>
                    </a:lnTo>
                    <a:lnTo>
                      <a:pt x="45" y="28"/>
                    </a:lnTo>
                    <a:lnTo>
                      <a:pt x="47" y="28"/>
                    </a:lnTo>
                    <a:lnTo>
                      <a:pt x="47" y="27"/>
                    </a:lnTo>
                    <a:lnTo>
                      <a:pt x="47" y="25"/>
                    </a:lnTo>
                    <a:lnTo>
                      <a:pt x="49" y="25"/>
                    </a:lnTo>
                    <a:lnTo>
                      <a:pt x="49" y="23"/>
                    </a:lnTo>
                    <a:lnTo>
                      <a:pt x="49" y="21"/>
                    </a:lnTo>
                    <a:lnTo>
                      <a:pt x="49" y="19"/>
                    </a:lnTo>
                    <a:lnTo>
                      <a:pt x="49" y="17"/>
                    </a:lnTo>
                    <a:lnTo>
                      <a:pt x="49" y="15"/>
                    </a:lnTo>
                    <a:lnTo>
                      <a:pt x="49" y="13"/>
                    </a:lnTo>
                    <a:lnTo>
                      <a:pt x="47" y="13"/>
                    </a:lnTo>
                    <a:lnTo>
                      <a:pt x="47" y="11"/>
                    </a:lnTo>
                    <a:lnTo>
                      <a:pt x="47" y="9"/>
                    </a:lnTo>
                    <a:lnTo>
                      <a:pt x="47" y="8"/>
                    </a:lnTo>
                    <a:lnTo>
                      <a:pt x="45" y="8"/>
                    </a:lnTo>
                    <a:lnTo>
                      <a:pt x="45" y="6"/>
                    </a:lnTo>
                    <a:lnTo>
                      <a:pt x="43" y="6"/>
                    </a:lnTo>
                    <a:lnTo>
                      <a:pt x="43" y="4"/>
                    </a:lnTo>
                    <a:lnTo>
                      <a:pt x="41" y="4"/>
                    </a:lnTo>
                    <a:lnTo>
                      <a:pt x="40" y="4"/>
                    </a:lnTo>
                    <a:lnTo>
                      <a:pt x="40" y="2"/>
                    </a:lnTo>
                    <a:lnTo>
                      <a:pt x="38" y="2"/>
                    </a:lnTo>
                    <a:lnTo>
                      <a:pt x="36" y="2"/>
                    </a:lnTo>
                    <a:lnTo>
                      <a:pt x="34" y="2"/>
                    </a:lnTo>
                    <a:lnTo>
                      <a:pt x="32" y="0"/>
                    </a:lnTo>
                    <a:lnTo>
                      <a:pt x="30" y="0"/>
                    </a:lnTo>
                    <a:lnTo>
                      <a:pt x="28" y="0"/>
                    </a:lnTo>
                    <a:lnTo>
                      <a:pt x="26" y="0"/>
                    </a:lnTo>
                    <a:lnTo>
                      <a:pt x="24" y="0"/>
                    </a:lnTo>
                    <a:lnTo>
                      <a:pt x="22" y="0"/>
                    </a:lnTo>
                    <a:lnTo>
                      <a:pt x="21" y="0"/>
                    </a:lnTo>
                    <a:lnTo>
                      <a:pt x="19" y="0"/>
                    </a:lnTo>
                    <a:lnTo>
                      <a:pt x="17" y="0"/>
                    </a:lnTo>
                    <a:lnTo>
                      <a:pt x="17" y="2"/>
                    </a:lnTo>
                    <a:lnTo>
                      <a:pt x="15" y="2"/>
                    </a:lnTo>
                    <a:lnTo>
                      <a:pt x="13" y="2"/>
                    </a:lnTo>
                    <a:lnTo>
                      <a:pt x="13" y="4"/>
                    </a:lnTo>
                    <a:lnTo>
                      <a:pt x="11" y="4"/>
                    </a:lnTo>
                    <a:lnTo>
                      <a:pt x="9" y="6"/>
                    </a:lnTo>
                    <a:lnTo>
                      <a:pt x="7" y="8"/>
                    </a:lnTo>
                    <a:lnTo>
                      <a:pt x="7" y="9"/>
                    </a:lnTo>
                    <a:lnTo>
                      <a:pt x="5" y="9"/>
                    </a:lnTo>
                    <a:lnTo>
                      <a:pt x="5" y="11"/>
                    </a:lnTo>
                    <a:lnTo>
                      <a:pt x="3" y="11"/>
                    </a:lnTo>
                    <a:lnTo>
                      <a:pt x="3" y="13"/>
                    </a:lnTo>
                    <a:lnTo>
                      <a:pt x="3" y="15"/>
                    </a:lnTo>
                    <a:lnTo>
                      <a:pt x="2" y="17"/>
                    </a:lnTo>
                    <a:lnTo>
                      <a:pt x="2" y="19"/>
                    </a:lnTo>
                    <a:lnTo>
                      <a:pt x="0" y="21"/>
                    </a:lnTo>
                    <a:lnTo>
                      <a:pt x="0" y="23"/>
                    </a:lnTo>
                    <a:lnTo>
                      <a:pt x="0" y="25"/>
                    </a:lnTo>
                    <a:lnTo>
                      <a:pt x="0" y="28"/>
                    </a:lnTo>
                    <a:lnTo>
                      <a:pt x="0" y="30"/>
                    </a:lnTo>
                    <a:lnTo>
                      <a:pt x="0" y="32"/>
                    </a:lnTo>
                    <a:lnTo>
                      <a:pt x="0" y="34"/>
                    </a:lnTo>
                    <a:lnTo>
                      <a:pt x="0" y="38"/>
                    </a:lnTo>
                    <a:lnTo>
                      <a:pt x="0" y="40"/>
                    </a:lnTo>
                    <a:lnTo>
                      <a:pt x="0" y="42"/>
                    </a:lnTo>
                    <a:lnTo>
                      <a:pt x="0" y="46"/>
                    </a:lnTo>
                    <a:lnTo>
                      <a:pt x="28" y="70"/>
                    </a:lnTo>
                  </a:path>
                </a:pathLst>
              </a:custGeom>
              <a:solidFill>
                <a:srgbClr val="FFFFFF"/>
              </a:solidFill>
              <a:ln w="12700" cap="rnd">
                <a:solidFill>
                  <a:srgbClr val="000000"/>
                </a:solidFill>
                <a:round/>
                <a:headEnd/>
                <a:tailEnd/>
              </a:ln>
            </p:spPr>
            <p:txBody>
              <a:bodyPr/>
              <a:lstStyle/>
              <a:p>
                <a:pPr defTabSz="685800">
                  <a:defRPr/>
                </a:pPr>
                <a:endParaRPr lang="en-US" sz="1350">
                  <a:solidFill>
                    <a:prstClr val="black"/>
                  </a:solidFill>
                  <a:latin typeface="Arial" charset="0"/>
                  <a:ea typeface="ＭＳ Ｐゴシック" charset="0"/>
                  <a:cs typeface="ＭＳ Ｐゴシック" charset="0"/>
                </a:endParaRPr>
              </a:p>
            </p:txBody>
          </p:sp>
          <p:sp>
            <p:nvSpPr>
              <p:cNvPr id="124" name="Freeform 119"/>
              <p:cNvSpPr>
                <a:spLocks/>
              </p:cNvSpPr>
              <p:nvPr/>
            </p:nvSpPr>
            <p:spPr bwMode="auto">
              <a:xfrm>
                <a:off x="2864" y="1985"/>
                <a:ext cx="31" cy="45"/>
              </a:xfrm>
              <a:custGeom>
                <a:avLst/>
                <a:gdLst>
                  <a:gd name="T0" fmla="*/ 30 w 31"/>
                  <a:gd name="T1" fmla="*/ 0 h 45"/>
                  <a:gd name="T2" fmla="*/ 28 w 31"/>
                  <a:gd name="T3" fmla="*/ 0 h 45"/>
                  <a:gd name="T4" fmla="*/ 28 w 31"/>
                  <a:gd name="T5" fmla="*/ 2 h 45"/>
                  <a:gd name="T6" fmla="*/ 26 w 31"/>
                  <a:gd name="T7" fmla="*/ 2 h 45"/>
                  <a:gd name="T8" fmla="*/ 25 w 31"/>
                  <a:gd name="T9" fmla="*/ 2 h 45"/>
                  <a:gd name="T10" fmla="*/ 25 w 31"/>
                  <a:gd name="T11" fmla="*/ 4 h 45"/>
                  <a:gd name="T12" fmla="*/ 23 w 31"/>
                  <a:gd name="T13" fmla="*/ 4 h 45"/>
                  <a:gd name="T14" fmla="*/ 21 w 31"/>
                  <a:gd name="T15" fmla="*/ 4 h 45"/>
                  <a:gd name="T16" fmla="*/ 21 w 31"/>
                  <a:gd name="T17" fmla="*/ 6 h 45"/>
                  <a:gd name="T18" fmla="*/ 19 w 31"/>
                  <a:gd name="T19" fmla="*/ 6 h 45"/>
                  <a:gd name="T20" fmla="*/ 17 w 31"/>
                  <a:gd name="T21" fmla="*/ 6 h 45"/>
                  <a:gd name="T22" fmla="*/ 17 w 31"/>
                  <a:gd name="T23" fmla="*/ 7 h 45"/>
                  <a:gd name="T24" fmla="*/ 15 w 31"/>
                  <a:gd name="T25" fmla="*/ 7 h 45"/>
                  <a:gd name="T26" fmla="*/ 13 w 31"/>
                  <a:gd name="T27" fmla="*/ 7 h 45"/>
                  <a:gd name="T28" fmla="*/ 13 w 31"/>
                  <a:gd name="T29" fmla="*/ 9 h 45"/>
                  <a:gd name="T30" fmla="*/ 11 w 31"/>
                  <a:gd name="T31" fmla="*/ 9 h 45"/>
                  <a:gd name="T32" fmla="*/ 11 w 31"/>
                  <a:gd name="T33" fmla="*/ 11 h 45"/>
                  <a:gd name="T34" fmla="*/ 9 w 31"/>
                  <a:gd name="T35" fmla="*/ 11 h 45"/>
                  <a:gd name="T36" fmla="*/ 7 w 31"/>
                  <a:gd name="T37" fmla="*/ 11 h 45"/>
                  <a:gd name="T38" fmla="*/ 7 w 31"/>
                  <a:gd name="T39" fmla="*/ 13 h 45"/>
                  <a:gd name="T40" fmla="*/ 6 w 31"/>
                  <a:gd name="T41" fmla="*/ 15 h 45"/>
                  <a:gd name="T42" fmla="*/ 6 w 31"/>
                  <a:gd name="T43" fmla="*/ 17 h 45"/>
                  <a:gd name="T44" fmla="*/ 4 w 31"/>
                  <a:gd name="T45" fmla="*/ 17 h 45"/>
                  <a:gd name="T46" fmla="*/ 4 w 31"/>
                  <a:gd name="T47" fmla="*/ 19 h 45"/>
                  <a:gd name="T48" fmla="*/ 4 w 31"/>
                  <a:gd name="T49" fmla="*/ 21 h 45"/>
                  <a:gd name="T50" fmla="*/ 4 w 31"/>
                  <a:gd name="T51" fmla="*/ 23 h 45"/>
                  <a:gd name="T52" fmla="*/ 4 w 31"/>
                  <a:gd name="T53" fmla="*/ 25 h 45"/>
                  <a:gd name="T54" fmla="*/ 4 w 31"/>
                  <a:gd name="T55" fmla="*/ 27 h 45"/>
                  <a:gd name="T56" fmla="*/ 4 w 31"/>
                  <a:gd name="T57" fmla="*/ 28 h 45"/>
                  <a:gd name="T58" fmla="*/ 4 w 31"/>
                  <a:gd name="T59" fmla="*/ 30 h 45"/>
                  <a:gd name="T60" fmla="*/ 2 w 31"/>
                  <a:gd name="T61" fmla="*/ 30 h 45"/>
                  <a:gd name="T62" fmla="*/ 2 w 31"/>
                  <a:gd name="T63" fmla="*/ 32 h 45"/>
                  <a:gd name="T64" fmla="*/ 2 w 31"/>
                  <a:gd name="T65" fmla="*/ 34 h 45"/>
                  <a:gd name="T66" fmla="*/ 2 w 31"/>
                  <a:gd name="T67" fmla="*/ 36 h 45"/>
                  <a:gd name="T68" fmla="*/ 2 w 31"/>
                  <a:gd name="T69" fmla="*/ 38 h 45"/>
                  <a:gd name="T70" fmla="*/ 0 w 31"/>
                  <a:gd name="T71" fmla="*/ 38 h 45"/>
                  <a:gd name="T72" fmla="*/ 0 w 31"/>
                  <a:gd name="T73" fmla="*/ 40 h 45"/>
                  <a:gd name="T74" fmla="*/ 0 w 31"/>
                  <a:gd name="T75" fmla="*/ 42 h 45"/>
                  <a:gd name="T76" fmla="*/ 0 w 31"/>
                  <a:gd name="T77" fmla="*/ 44 h 45"/>
                  <a:gd name="T78" fmla="*/ 30 w 31"/>
                  <a:gd name="T79" fmla="*/ 0 h 4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1"/>
                  <a:gd name="T121" fmla="*/ 0 h 45"/>
                  <a:gd name="T122" fmla="*/ 31 w 31"/>
                  <a:gd name="T123" fmla="*/ 45 h 4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1" h="45">
                    <a:moveTo>
                      <a:pt x="30" y="0"/>
                    </a:moveTo>
                    <a:lnTo>
                      <a:pt x="28" y="0"/>
                    </a:lnTo>
                    <a:lnTo>
                      <a:pt x="28" y="2"/>
                    </a:lnTo>
                    <a:lnTo>
                      <a:pt x="26" y="2"/>
                    </a:lnTo>
                    <a:lnTo>
                      <a:pt x="25" y="2"/>
                    </a:lnTo>
                    <a:lnTo>
                      <a:pt x="25" y="4"/>
                    </a:lnTo>
                    <a:lnTo>
                      <a:pt x="23" y="4"/>
                    </a:lnTo>
                    <a:lnTo>
                      <a:pt x="21" y="4"/>
                    </a:lnTo>
                    <a:lnTo>
                      <a:pt x="21" y="6"/>
                    </a:lnTo>
                    <a:lnTo>
                      <a:pt x="19" y="6"/>
                    </a:lnTo>
                    <a:lnTo>
                      <a:pt x="17" y="6"/>
                    </a:lnTo>
                    <a:lnTo>
                      <a:pt x="17" y="7"/>
                    </a:lnTo>
                    <a:lnTo>
                      <a:pt x="15" y="7"/>
                    </a:lnTo>
                    <a:lnTo>
                      <a:pt x="13" y="7"/>
                    </a:lnTo>
                    <a:lnTo>
                      <a:pt x="13" y="9"/>
                    </a:lnTo>
                    <a:lnTo>
                      <a:pt x="11" y="9"/>
                    </a:lnTo>
                    <a:lnTo>
                      <a:pt x="11" y="11"/>
                    </a:lnTo>
                    <a:lnTo>
                      <a:pt x="9" y="11"/>
                    </a:lnTo>
                    <a:lnTo>
                      <a:pt x="7" y="11"/>
                    </a:lnTo>
                    <a:lnTo>
                      <a:pt x="7" y="13"/>
                    </a:lnTo>
                    <a:lnTo>
                      <a:pt x="6" y="15"/>
                    </a:lnTo>
                    <a:lnTo>
                      <a:pt x="6" y="17"/>
                    </a:lnTo>
                    <a:lnTo>
                      <a:pt x="4" y="17"/>
                    </a:lnTo>
                    <a:lnTo>
                      <a:pt x="4" y="19"/>
                    </a:lnTo>
                    <a:lnTo>
                      <a:pt x="4" y="21"/>
                    </a:lnTo>
                    <a:lnTo>
                      <a:pt x="4" y="23"/>
                    </a:lnTo>
                    <a:lnTo>
                      <a:pt x="4" y="25"/>
                    </a:lnTo>
                    <a:lnTo>
                      <a:pt x="4" y="27"/>
                    </a:lnTo>
                    <a:lnTo>
                      <a:pt x="4" y="28"/>
                    </a:lnTo>
                    <a:lnTo>
                      <a:pt x="4" y="30"/>
                    </a:lnTo>
                    <a:lnTo>
                      <a:pt x="2" y="30"/>
                    </a:lnTo>
                    <a:lnTo>
                      <a:pt x="2" y="32"/>
                    </a:lnTo>
                    <a:lnTo>
                      <a:pt x="2" y="34"/>
                    </a:lnTo>
                    <a:lnTo>
                      <a:pt x="2" y="36"/>
                    </a:lnTo>
                    <a:lnTo>
                      <a:pt x="2" y="38"/>
                    </a:lnTo>
                    <a:lnTo>
                      <a:pt x="0" y="38"/>
                    </a:lnTo>
                    <a:lnTo>
                      <a:pt x="0" y="40"/>
                    </a:lnTo>
                    <a:lnTo>
                      <a:pt x="0" y="42"/>
                    </a:lnTo>
                    <a:lnTo>
                      <a:pt x="0" y="44"/>
                    </a:lnTo>
                    <a:lnTo>
                      <a:pt x="30" y="0"/>
                    </a:lnTo>
                  </a:path>
                </a:pathLst>
              </a:custGeom>
              <a:solidFill>
                <a:srgbClr val="FFFFFF"/>
              </a:solidFill>
              <a:ln w="12700" cap="rnd">
                <a:solidFill>
                  <a:srgbClr val="000000"/>
                </a:solidFill>
                <a:round/>
                <a:headEnd/>
                <a:tailEnd/>
              </a:ln>
            </p:spPr>
            <p:txBody>
              <a:bodyPr/>
              <a:lstStyle/>
              <a:p>
                <a:pPr defTabSz="685800">
                  <a:defRPr/>
                </a:pPr>
                <a:endParaRPr lang="en-US" sz="1350">
                  <a:solidFill>
                    <a:prstClr val="black"/>
                  </a:solidFill>
                  <a:latin typeface="Arial" charset="0"/>
                  <a:ea typeface="ＭＳ Ｐゴシック" charset="0"/>
                  <a:cs typeface="ＭＳ Ｐゴシック" charset="0"/>
                </a:endParaRPr>
              </a:p>
            </p:txBody>
          </p:sp>
          <p:sp>
            <p:nvSpPr>
              <p:cNvPr id="125" name="Freeform 120"/>
              <p:cNvSpPr>
                <a:spLocks/>
              </p:cNvSpPr>
              <p:nvPr/>
            </p:nvSpPr>
            <p:spPr bwMode="auto">
              <a:xfrm>
                <a:off x="2758" y="1899"/>
                <a:ext cx="245" cy="231"/>
              </a:xfrm>
              <a:custGeom>
                <a:avLst/>
                <a:gdLst>
                  <a:gd name="T0" fmla="*/ 0 w 245"/>
                  <a:gd name="T1" fmla="*/ 132 h 231"/>
                  <a:gd name="T2" fmla="*/ 2 w 245"/>
                  <a:gd name="T3" fmla="*/ 114 h 231"/>
                  <a:gd name="T4" fmla="*/ 5 w 245"/>
                  <a:gd name="T5" fmla="*/ 99 h 231"/>
                  <a:gd name="T6" fmla="*/ 11 w 245"/>
                  <a:gd name="T7" fmla="*/ 84 h 231"/>
                  <a:gd name="T8" fmla="*/ 17 w 245"/>
                  <a:gd name="T9" fmla="*/ 71 h 231"/>
                  <a:gd name="T10" fmla="*/ 24 w 245"/>
                  <a:gd name="T11" fmla="*/ 59 h 231"/>
                  <a:gd name="T12" fmla="*/ 34 w 245"/>
                  <a:gd name="T13" fmla="*/ 46 h 231"/>
                  <a:gd name="T14" fmla="*/ 43 w 245"/>
                  <a:gd name="T15" fmla="*/ 35 h 231"/>
                  <a:gd name="T16" fmla="*/ 53 w 245"/>
                  <a:gd name="T17" fmla="*/ 25 h 231"/>
                  <a:gd name="T18" fmla="*/ 64 w 245"/>
                  <a:gd name="T19" fmla="*/ 17 h 231"/>
                  <a:gd name="T20" fmla="*/ 76 w 245"/>
                  <a:gd name="T21" fmla="*/ 10 h 231"/>
                  <a:gd name="T22" fmla="*/ 89 w 245"/>
                  <a:gd name="T23" fmla="*/ 4 h 231"/>
                  <a:gd name="T24" fmla="*/ 106 w 245"/>
                  <a:gd name="T25" fmla="*/ 2 h 231"/>
                  <a:gd name="T26" fmla="*/ 121 w 245"/>
                  <a:gd name="T27" fmla="*/ 0 h 231"/>
                  <a:gd name="T28" fmla="*/ 138 w 245"/>
                  <a:gd name="T29" fmla="*/ 2 h 231"/>
                  <a:gd name="T30" fmla="*/ 153 w 245"/>
                  <a:gd name="T31" fmla="*/ 6 h 231"/>
                  <a:gd name="T32" fmla="*/ 168 w 245"/>
                  <a:gd name="T33" fmla="*/ 10 h 231"/>
                  <a:gd name="T34" fmla="*/ 180 w 245"/>
                  <a:gd name="T35" fmla="*/ 16 h 231"/>
                  <a:gd name="T36" fmla="*/ 193 w 245"/>
                  <a:gd name="T37" fmla="*/ 23 h 231"/>
                  <a:gd name="T38" fmla="*/ 205 w 245"/>
                  <a:gd name="T39" fmla="*/ 36 h 231"/>
                  <a:gd name="T40" fmla="*/ 212 w 245"/>
                  <a:gd name="T41" fmla="*/ 46 h 231"/>
                  <a:gd name="T42" fmla="*/ 220 w 245"/>
                  <a:gd name="T43" fmla="*/ 57 h 231"/>
                  <a:gd name="T44" fmla="*/ 225 w 245"/>
                  <a:gd name="T45" fmla="*/ 69 h 231"/>
                  <a:gd name="T46" fmla="*/ 231 w 245"/>
                  <a:gd name="T47" fmla="*/ 82 h 231"/>
                  <a:gd name="T48" fmla="*/ 237 w 245"/>
                  <a:gd name="T49" fmla="*/ 97 h 231"/>
                  <a:gd name="T50" fmla="*/ 241 w 245"/>
                  <a:gd name="T51" fmla="*/ 113 h 231"/>
                  <a:gd name="T52" fmla="*/ 244 w 245"/>
                  <a:gd name="T53" fmla="*/ 126 h 231"/>
                  <a:gd name="T54" fmla="*/ 229 w 245"/>
                  <a:gd name="T55" fmla="*/ 124 h 231"/>
                  <a:gd name="T56" fmla="*/ 216 w 245"/>
                  <a:gd name="T57" fmla="*/ 120 h 231"/>
                  <a:gd name="T58" fmla="*/ 222 w 245"/>
                  <a:gd name="T59" fmla="*/ 113 h 231"/>
                  <a:gd name="T60" fmla="*/ 205 w 245"/>
                  <a:gd name="T61" fmla="*/ 113 h 231"/>
                  <a:gd name="T62" fmla="*/ 193 w 245"/>
                  <a:gd name="T63" fmla="*/ 118 h 231"/>
                  <a:gd name="T64" fmla="*/ 176 w 245"/>
                  <a:gd name="T65" fmla="*/ 118 h 231"/>
                  <a:gd name="T66" fmla="*/ 159 w 245"/>
                  <a:gd name="T67" fmla="*/ 118 h 231"/>
                  <a:gd name="T68" fmla="*/ 144 w 245"/>
                  <a:gd name="T69" fmla="*/ 116 h 231"/>
                  <a:gd name="T70" fmla="*/ 138 w 245"/>
                  <a:gd name="T71" fmla="*/ 109 h 231"/>
                  <a:gd name="T72" fmla="*/ 134 w 245"/>
                  <a:gd name="T73" fmla="*/ 95 h 231"/>
                  <a:gd name="T74" fmla="*/ 129 w 245"/>
                  <a:gd name="T75" fmla="*/ 92 h 231"/>
                  <a:gd name="T76" fmla="*/ 132 w 245"/>
                  <a:gd name="T77" fmla="*/ 88 h 231"/>
                  <a:gd name="T78" fmla="*/ 119 w 245"/>
                  <a:gd name="T79" fmla="*/ 95 h 231"/>
                  <a:gd name="T80" fmla="*/ 112 w 245"/>
                  <a:gd name="T81" fmla="*/ 105 h 231"/>
                  <a:gd name="T82" fmla="*/ 110 w 245"/>
                  <a:gd name="T83" fmla="*/ 120 h 231"/>
                  <a:gd name="T84" fmla="*/ 112 w 245"/>
                  <a:gd name="T85" fmla="*/ 137 h 231"/>
                  <a:gd name="T86" fmla="*/ 113 w 245"/>
                  <a:gd name="T87" fmla="*/ 154 h 231"/>
                  <a:gd name="T88" fmla="*/ 110 w 245"/>
                  <a:gd name="T89" fmla="*/ 141 h 231"/>
                  <a:gd name="T90" fmla="*/ 110 w 245"/>
                  <a:gd name="T91" fmla="*/ 158 h 231"/>
                  <a:gd name="T92" fmla="*/ 102 w 245"/>
                  <a:gd name="T93" fmla="*/ 168 h 231"/>
                  <a:gd name="T94" fmla="*/ 93 w 245"/>
                  <a:gd name="T95" fmla="*/ 179 h 231"/>
                  <a:gd name="T96" fmla="*/ 79 w 245"/>
                  <a:gd name="T97" fmla="*/ 189 h 231"/>
                  <a:gd name="T98" fmla="*/ 68 w 245"/>
                  <a:gd name="T99" fmla="*/ 204 h 231"/>
                  <a:gd name="T100" fmla="*/ 55 w 245"/>
                  <a:gd name="T101" fmla="*/ 221 h 231"/>
                  <a:gd name="T102" fmla="*/ 43 w 245"/>
                  <a:gd name="T103" fmla="*/ 230 h 231"/>
                  <a:gd name="T104" fmla="*/ 28 w 245"/>
                  <a:gd name="T105" fmla="*/ 228 h 231"/>
                  <a:gd name="T106" fmla="*/ 17 w 245"/>
                  <a:gd name="T107" fmla="*/ 219 h 231"/>
                  <a:gd name="T108" fmla="*/ 13 w 245"/>
                  <a:gd name="T109" fmla="*/ 204 h 231"/>
                  <a:gd name="T110" fmla="*/ 7 w 245"/>
                  <a:gd name="T111" fmla="*/ 189 h 231"/>
                  <a:gd name="T112" fmla="*/ 3 w 245"/>
                  <a:gd name="T113" fmla="*/ 175 h 231"/>
                  <a:gd name="T114" fmla="*/ 2 w 245"/>
                  <a:gd name="T115" fmla="*/ 158 h 23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45"/>
                  <a:gd name="T175" fmla="*/ 0 h 231"/>
                  <a:gd name="T176" fmla="*/ 245 w 245"/>
                  <a:gd name="T177" fmla="*/ 231 h 23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45" h="231">
                    <a:moveTo>
                      <a:pt x="0" y="147"/>
                    </a:moveTo>
                    <a:lnTo>
                      <a:pt x="0" y="145"/>
                    </a:lnTo>
                    <a:lnTo>
                      <a:pt x="0" y="143"/>
                    </a:lnTo>
                    <a:lnTo>
                      <a:pt x="0" y="141"/>
                    </a:lnTo>
                    <a:lnTo>
                      <a:pt x="0" y="139"/>
                    </a:lnTo>
                    <a:lnTo>
                      <a:pt x="0" y="137"/>
                    </a:lnTo>
                    <a:lnTo>
                      <a:pt x="0" y="135"/>
                    </a:lnTo>
                    <a:lnTo>
                      <a:pt x="0" y="133"/>
                    </a:lnTo>
                    <a:lnTo>
                      <a:pt x="0" y="132"/>
                    </a:lnTo>
                    <a:lnTo>
                      <a:pt x="0" y="130"/>
                    </a:lnTo>
                    <a:lnTo>
                      <a:pt x="0" y="128"/>
                    </a:lnTo>
                    <a:lnTo>
                      <a:pt x="0" y="126"/>
                    </a:lnTo>
                    <a:lnTo>
                      <a:pt x="0" y="124"/>
                    </a:lnTo>
                    <a:lnTo>
                      <a:pt x="0" y="122"/>
                    </a:lnTo>
                    <a:lnTo>
                      <a:pt x="2" y="120"/>
                    </a:lnTo>
                    <a:lnTo>
                      <a:pt x="2" y="118"/>
                    </a:lnTo>
                    <a:lnTo>
                      <a:pt x="2" y="116"/>
                    </a:lnTo>
                    <a:lnTo>
                      <a:pt x="2" y="114"/>
                    </a:lnTo>
                    <a:lnTo>
                      <a:pt x="2" y="113"/>
                    </a:lnTo>
                    <a:lnTo>
                      <a:pt x="2" y="111"/>
                    </a:lnTo>
                    <a:lnTo>
                      <a:pt x="3" y="109"/>
                    </a:lnTo>
                    <a:lnTo>
                      <a:pt x="3" y="107"/>
                    </a:lnTo>
                    <a:lnTo>
                      <a:pt x="3" y="105"/>
                    </a:lnTo>
                    <a:lnTo>
                      <a:pt x="3" y="103"/>
                    </a:lnTo>
                    <a:lnTo>
                      <a:pt x="3" y="101"/>
                    </a:lnTo>
                    <a:lnTo>
                      <a:pt x="5" y="101"/>
                    </a:lnTo>
                    <a:lnTo>
                      <a:pt x="5" y="99"/>
                    </a:lnTo>
                    <a:lnTo>
                      <a:pt x="5" y="97"/>
                    </a:lnTo>
                    <a:lnTo>
                      <a:pt x="5" y="95"/>
                    </a:lnTo>
                    <a:lnTo>
                      <a:pt x="7" y="93"/>
                    </a:lnTo>
                    <a:lnTo>
                      <a:pt x="7" y="92"/>
                    </a:lnTo>
                    <a:lnTo>
                      <a:pt x="7" y="90"/>
                    </a:lnTo>
                    <a:lnTo>
                      <a:pt x="9" y="88"/>
                    </a:lnTo>
                    <a:lnTo>
                      <a:pt x="9" y="86"/>
                    </a:lnTo>
                    <a:lnTo>
                      <a:pt x="9" y="84"/>
                    </a:lnTo>
                    <a:lnTo>
                      <a:pt x="11" y="84"/>
                    </a:lnTo>
                    <a:lnTo>
                      <a:pt x="11" y="82"/>
                    </a:lnTo>
                    <a:lnTo>
                      <a:pt x="11" y="80"/>
                    </a:lnTo>
                    <a:lnTo>
                      <a:pt x="13" y="78"/>
                    </a:lnTo>
                    <a:lnTo>
                      <a:pt x="13" y="76"/>
                    </a:lnTo>
                    <a:lnTo>
                      <a:pt x="13" y="74"/>
                    </a:lnTo>
                    <a:lnTo>
                      <a:pt x="15" y="74"/>
                    </a:lnTo>
                    <a:lnTo>
                      <a:pt x="15" y="73"/>
                    </a:lnTo>
                    <a:lnTo>
                      <a:pt x="15" y="71"/>
                    </a:lnTo>
                    <a:lnTo>
                      <a:pt x="17" y="71"/>
                    </a:lnTo>
                    <a:lnTo>
                      <a:pt x="17" y="69"/>
                    </a:lnTo>
                    <a:lnTo>
                      <a:pt x="17" y="67"/>
                    </a:lnTo>
                    <a:lnTo>
                      <a:pt x="19" y="67"/>
                    </a:lnTo>
                    <a:lnTo>
                      <a:pt x="19" y="65"/>
                    </a:lnTo>
                    <a:lnTo>
                      <a:pt x="20" y="65"/>
                    </a:lnTo>
                    <a:lnTo>
                      <a:pt x="20" y="63"/>
                    </a:lnTo>
                    <a:lnTo>
                      <a:pt x="22" y="61"/>
                    </a:lnTo>
                    <a:lnTo>
                      <a:pt x="22" y="59"/>
                    </a:lnTo>
                    <a:lnTo>
                      <a:pt x="24" y="59"/>
                    </a:lnTo>
                    <a:lnTo>
                      <a:pt x="24" y="57"/>
                    </a:lnTo>
                    <a:lnTo>
                      <a:pt x="26" y="57"/>
                    </a:lnTo>
                    <a:lnTo>
                      <a:pt x="26" y="55"/>
                    </a:lnTo>
                    <a:lnTo>
                      <a:pt x="28" y="54"/>
                    </a:lnTo>
                    <a:lnTo>
                      <a:pt x="30" y="52"/>
                    </a:lnTo>
                    <a:lnTo>
                      <a:pt x="32" y="50"/>
                    </a:lnTo>
                    <a:lnTo>
                      <a:pt x="32" y="48"/>
                    </a:lnTo>
                    <a:lnTo>
                      <a:pt x="34" y="48"/>
                    </a:lnTo>
                    <a:lnTo>
                      <a:pt x="34" y="46"/>
                    </a:lnTo>
                    <a:lnTo>
                      <a:pt x="36" y="46"/>
                    </a:lnTo>
                    <a:lnTo>
                      <a:pt x="36" y="44"/>
                    </a:lnTo>
                    <a:lnTo>
                      <a:pt x="38" y="42"/>
                    </a:lnTo>
                    <a:lnTo>
                      <a:pt x="38" y="40"/>
                    </a:lnTo>
                    <a:lnTo>
                      <a:pt x="39" y="40"/>
                    </a:lnTo>
                    <a:lnTo>
                      <a:pt x="39" y="38"/>
                    </a:lnTo>
                    <a:lnTo>
                      <a:pt x="41" y="38"/>
                    </a:lnTo>
                    <a:lnTo>
                      <a:pt x="41" y="36"/>
                    </a:lnTo>
                    <a:lnTo>
                      <a:pt x="43" y="35"/>
                    </a:lnTo>
                    <a:lnTo>
                      <a:pt x="43" y="33"/>
                    </a:lnTo>
                    <a:lnTo>
                      <a:pt x="45" y="33"/>
                    </a:lnTo>
                    <a:lnTo>
                      <a:pt x="47" y="31"/>
                    </a:lnTo>
                    <a:lnTo>
                      <a:pt x="47" y="29"/>
                    </a:lnTo>
                    <a:lnTo>
                      <a:pt x="49" y="29"/>
                    </a:lnTo>
                    <a:lnTo>
                      <a:pt x="51" y="29"/>
                    </a:lnTo>
                    <a:lnTo>
                      <a:pt x="51" y="27"/>
                    </a:lnTo>
                    <a:lnTo>
                      <a:pt x="53" y="27"/>
                    </a:lnTo>
                    <a:lnTo>
                      <a:pt x="53" y="25"/>
                    </a:lnTo>
                    <a:lnTo>
                      <a:pt x="55" y="25"/>
                    </a:lnTo>
                    <a:lnTo>
                      <a:pt x="55" y="23"/>
                    </a:lnTo>
                    <a:lnTo>
                      <a:pt x="57" y="23"/>
                    </a:lnTo>
                    <a:lnTo>
                      <a:pt x="58" y="21"/>
                    </a:lnTo>
                    <a:lnTo>
                      <a:pt x="60" y="21"/>
                    </a:lnTo>
                    <a:lnTo>
                      <a:pt x="60" y="19"/>
                    </a:lnTo>
                    <a:lnTo>
                      <a:pt x="62" y="19"/>
                    </a:lnTo>
                    <a:lnTo>
                      <a:pt x="62" y="17"/>
                    </a:lnTo>
                    <a:lnTo>
                      <a:pt x="64" y="17"/>
                    </a:lnTo>
                    <a:lnTo>
                      <a:pt x="64" y="16"/>
                    </a:lnTo>
                    <a:lnTo>
                      <a:pt x="66" y="16"/>
                    </a:lnTo>
                    <a:lnTo>
                      <a:pt x="68" y="16"/>
                    </a:lnTo>
                    <a:lnTo>
                      <a:pt x="68" y="14"/>
                    </a:lnTo>
                    <a:lnTo>
                      <a:pt x="70" y="14"/>
                    </a:lnTo>
                    <a:lnTo>
                      <a:pt x="72" y="12"/>
                    </a:lnTo>
                    <a:lnTo>
                      <a:pt x="74" y="12"/>
                    </a:lnTo>
                    <a:lnTo>
                      <a:pt x="76" y="12"/>
                    </a:lnTo>
                    <a:lnTo>
                      <a:pt x="76" y="10"/>
                    </a:lnTo>
                    <a:lnTo>
                      <a:pt x="77" y="10"/>
                    </a:lnTo>
                    <a:lnTo>
                      <a:pt x="79" y="10"/>
                    </a:lnTo>
                    <a:lnTo>
                      <a:pt x="79" y="8"/>
                    </a:lnTo>
                    <a:lnTo>
                      <a:pt x="81" y="8"/>
                    </a:lnTo>
                    <a:lnTo>
                      <a:pt x="83" y="8"/>
                    </a:lnTo>
                    <a:lnTo>
                      <a:pt x="83" y="6"/>
                    </a:lnTo>
                    <a:lnTo>
                      <a:pt x="85" y="6"/>
                    </a:lnTo>
                    <a:lnTo>
                      <a:pt x="87" y="6"/>
                    </a:lnTo>
                    <a:lnTo>
                      <a:pt x="89" y="4"/>
                    </a:lnTo>
                    <a:lnTo>
                      <a:pt x="91" y="4"/>
                    </a:lnTo>
                    <a:lnTo>
                      <a:pt x="93" y="4"/>
                    </a:lnTo>
                    <a:lnTo>
                      <a:pt x="94" y="4"/>
                    </a:lnTo>
                    <a:lnTo>
                      <a:pt x="96" y="2"/>
                    </a:lnTo>
                    <a:lnTo>
                      <a:pt x="98" y="2"/>
                    </a:lnTo>
                    <a:lnTo>
                      <a:pt x="100" y="2"/>
                    </a:lnTo>
                    <a:lnTo>
                      <a:pt x="102" y="2"/>
                    </a:lnTo>
                    <a:lnTo>
                      <a:pt x="104" y="2"/>
                    </a:lnTo>
                    <a:lnTo>
                      <a:pt x="106" y="2"/>
                    </a:lnTo>
                    <a:lnTo>
                      <a:pt x="108" y="2"/>
                    </a:lnTo>
                    <a:lnTo>
                      <a:pt x="108" y="0"/>
                    </a:lnTo>
                    <a:lnTo>
                      <a:pt x="110" y="0"/>
                    </a:lnTo>
                    <a:lnTo>
                      <a:pt x="112" y="0"/>
                    </a:lnTo>
                    <a:lnTo>
                      <a:pt x="113" y="0"/>
                    </a:lnTo>
                    <a:lnTo>
                      <a:pt x="115" y="0"/>
                    </a:lnTo>
                    <a:lnTo>
                      <a:pt x="117" y="0"/>
                    </a:lnTo>
                    <a:lnTo>
                      <a:pt x="119" y="0"/>
                    </a:lnTo>
                    <a:lnTo>
                      <a:pt x="121" y="0"/>
                    </a:lnTo>
                    <a:lnTo>
                      <a:pt x="123" y="0"/>
                    </a:lnTo>
                    <a:lnTo>
                      <a:pt x="125" y="0"/>
                    </a:lnTo>
                    <a:lnTo>
                      <a:pt x="127" y="0"/>
                    </a:lnTo>
                    <a:lnTo>
                      <a:pt x="129" y="0"/>
                    </a:lnTo>
                    <a:lnTo>
                      <a:pt x="131" y="0"/>
                    </a:lnTo>
                    <a:lnTo>
                      <a:pt x="132" y="0"/>
                    </a:lnTo>
                    <a:lnTo>
                      <a:pt x="134" y="0"/>
                    </a:lnTo>
                    <a:lnTo>
                      <a:pt x="136" y="0"/>
                    </a:lnTo>
                    <a:lnTo>
                      <a:pt x="138" y="2"/>
                    </a:lnTo>
                    <a:lnTo>
                      <a:pt x="140" y="2"/>
                    </a:lnTo>
                    <a:lnTo>
                      <a:pt x="142" y="2"/>
                    </a:lnTo>
                    <a:lnTo>
                      <a:pt x="144" y="2"/>
                    </a:lnTo>
                    <a:lnTo>
                      <a:pt x="146" y="4"/>
                    </a:lnTo>
                    <a:lnTo>
                      <a:pt x="148" y="4"/>
                    </a:lnTo>
                    <a:lnTo>
                      <a:pt x="150" y="4"/>
                    </a:lnTo>
                    <a:lnTo>
                      <a:pt x="151" y="4"/>
                    </a:lnTo>
                    <a:lnTo>
                      <a:pt x="151" y="6"/>
                    </a:lnTo>
                    <a:lnTo>
                      <a:pt x="153" y="6"/>
                    </a:lnTo>
                    <a:lnTo>
                      <a:pt x="155" y="6"/>
                    </a:lnTo>
                    <a:lnTo>
                      <a:pt x="157" y="6"/>
                    </a:lnTo>
                    <a:lnTo>
                      <a:pt x="159" y="6"/>
                    </a:lnTo>
                    <a:lnTo>
                      <a:pt x="161" y="6"/>
                    </a:lnTo>
                    <a:lnTo>
                      <a:pt x="161" y="8"/>
                    </a:lnTo>
                    <a:lnTo>
                      <a:pt x="163" y="8"/>
                    </a:lnTo>
                    <a:lnTo>
                      <a:pt x="165" y="8"/>
                    </a:lnTo>
                    <a:lnTo>
                      <a:pt x="167" y="8"/>
                    </a:lnTo>
                    <a:lnTo>
                      <a:pt x="168" y="10"/>
                    </a:lnTo>
                    <a:lnTo>
                      <a:pt x="170" y="10"/>
                    </a:lnTo>
                    <a:lnTo>
                      <a:pt x="172" y="10"/>
                    </a:lnTo>
                    <a:lnTo>
                      <a:pt x="172" y="12"/>
                    </a:lnTo>
                    <a:lnTo>
                      <a:pt x="174" y="12"/>
                    </a:lnTo>
                    <a:lnTo>
                      <a:pt x="176" y="12"/>
                    </a:lnTo>
                    <a:lnTo>
                      <a:pt x="176" y="14"/>
                    </a:lnTo>
                    <a:lnTo>
                      <a:pt x="178" y="14"/>
                    </a:lnTo>
                    <a:lnTo>
                      <a:pt x="180" y="14"/>
                    </a:lnTo>
                    <a:lnTo>
                      <a:pt x="180" y="16"/>
                    </a:lnTo>
                    <a:lnTo>
                      <a:pt x="182" y="16"/>
                    </a:lnTo>
                    <a:lnTo>
                      <a:pt x="184" y="16"/>
                    </a:lnTo>
                    <a:lnTo>
                      <a:pt x="184" y="17"/>
                    </a:lnTo>
                    <a:lnTo>
                      <a:pt x="186" y="17"/>
                    </a:lnTo>
                    <a:lnTo>
                      <a:pt x="187" y="19"/>
                    </a:lnTo>
                    <a:lnTo>
                      <a:pt x="189" y="19"/>
                    </a:lnTo>
                    <a:lnTo>
                      <a:pt x="189" y="21"/>
                    </a:lnTo>
                    <a:lnTo>
                      <a:pt x="191" y="21"/>
                    </a:lnTo>
                    <a:lnTo>
                      <a:pt x="193" y="23"/>
                    </a:lnTo>
                    <a:lnTo>
                      <a:pt x="195" y="23"/>
                    </a:lnTo>
                    <a:lnTo>
                      <a:pt x="195" y="25"/>
                    </a:lnTo>
                    <a:lnTo>
                      <a:pt x="197" y="25"/>
                    </a:lnTo>
                    <a:lnTo>
                      <a:pt x="197" y="27"/>
                    </a:lnTo>
                    <a:lnTo>
                      <a:pt x="199" y="29"/>
                    </a:lnTo>
                    <a:lnTo>
                      <a:pt x="201" y="31"/>
                    </a:lnTo>
                    <a:lnTo>
                      <a:pt x="203" y="33"/>
                    </a:lnTo>
                    <a:lnTo>
                      <a:pt x="205" y="35"/>
                    </a:lnTo>
                    <a:lnTo>
                      <a:pt x="205" y="36"/>
                    </a:lnTo>
                    <a:lnTo>
                      <a:pt x="206" y="36"/>
                    </a:lnTo>
                    <a:lnTo>
                      <a:pt x="206" y="38"/>
                    </a:lnTo>
                    <a:lnTo>
                      <a:pt x="208" y="38"/>
                    </a:lnTo>
                    <a:lnTo>
                      <a:pt x="208" y="40"/>
                    </a:lnTo>
                    <a:lnTo>
                      <a:pt x="210" y="40"/>
                    </a:lnTo>
                    <a:lnTo>
                      <a:pt x="210" y="42"/>
                    </a:lnTo>
                    <a:lnTo>
                      <a:pt x="210" y="44"/>
                    </a:lnTo>
                    <a:lnTo>
                      <a:pt x="212" y="44"/>
                    </a:lnTo>
                    <a:lnTo>
                      <a:pt x="212" y="46"/>
                    </a:lnTo>
                    <a:lnTo>
                      <a:pt x="214" y="46"/>
                    </a:lnTo>
                    <a:lnTo>
                      <a:pt x="214" y="48"/>
                    </a:lnTo>
                    <a:lnTo>
                      <a:pt x="216" y="50"/>
                    </a:lnTo>
                    <a:lnTo>
                      <a:pt x="216" y="52"/>
                    </a:lnTo>
                    <a:lnTo>
                      <a:pt x="218" y="52"/>
                    </a:lnTo>
                    <a:lnTo>
                      <a:pt x="218" y="54"/>
                    </a:lnTo>
                    <a:lnTo>
                      <a:pt x="218" y="55"/>
                    </a:lnTo>
                    <a:lnTo>
                      <a:pt x="220" y="55"/>
                    </a:lnTo>
                    <a:lnTo>
                      <a:pt x="220" y="57"/>
                    </a:lnTo>
                    <a:lnTo>
                      <a:pt x="222" y="57"/>
                    </a:lnTo>
                    <a:lnTo>
                      <a:pt x="222" y="59"/>
                    </a:lnTo>
                    <a:lnTo>
                      <a:pt x="222" y="61"/>
                    </a:lnTo>
                    <a:lnTo>
                      <a:pt x="224" y="61"/>
                    </a:lnTo>
                    <a:lnTo>
                      <a:pt x="224" y="63"/>
                    </a:lnTo>
                    <a:lnTo>
                      <a:pt x="224" y="65"/>
                    </a:lnTo>
                    <a:lnTo>
                      <a:pt x="225" y="65"/>
                    </a:lnTo>
                    <a:lnTo>
                      <a:pt x="225" y="67"/>
                    </a:lnTo>
                    <a:lnTo>
                      <a:pt x="225" y="69"/>
                    </a:lnTo>
                    <a:lnTo>
                      <a:pt x="227" y="69"/>
                    </a:lnTo>
                    <a:lnTo>
                      <a:pt x="227" y="71"/>
                    </a:lnTo>
                    <a:lnTo>
                      <a:pt x="227" y="73"/>
                    </a:lnTo>
                    <a:lnTo>
                      <a:pt x="229" y="74"/>
                    </a:lnTo>
                    <a:lnTo>
                      <a:pt x="229" y="76"/>
                    </a:lnTo>
                    <a:lnTo>
                      <a:pt x="229" y="78"/>
                    </a:lnTo>
                    <a:lnTo>
                      <a:pt x="231" y="78"/>
                    </a:lnTo>
                    <a:lnTo>
                      <a:pt x="231" y="80"/>
                    </a:lnTo>
                    <a:lnTo>
                      <a:pt x="231" y="82"/>
                    </a:lnTo>
                    <a:lnTo>
                      <a:pt x="233" y="84"/>
                    </a:lnTo>
                    <a:lnTo>
                      <a:pt x="233" y="86"/>
                    </a:lnTo>
                    <a:lnTo>
                      <a:pt x="235" y="88"/>
                    </a:lnTo>
                    <a:lnTo>
                      <a:pt x="235" y="90"/>
                    </a:lnTo>
                    <a:lnTo>
                      <a:pt x="235" y="92"/>
                    </a:lnTo>
                    <a:lnTo>
                      <a:pt x="235" y="93"/>
                    </a:lnTo>
                    <a:lnTo>
                      <a:pt x="237" y="93"/>
                    </a:lnTo>
                    <a:lnTo>
                      <a:pt x="237" y="95"/>
                    </a:lnTo>
                    <a:lnTo>
                      <a:pt x="237" y="97"/>
                    </a:lnTo>
                    <a:lnTo>
                      <a:pt x="237" y="99"/>
                    </a:lnTo>
                    <a:lnTo>
                      <a:pt x="239" y="99"/>
                    </a:lnTo>
                    <a:lnTo>
                      <a:pt x="239" y="101"/>
                    </a:lnTo>
                    <a:lnTo>
                      <a:pt x="239" y="103"/>
                    </a:lnTo>
                    <a:lnTo>
                      <a:pt x="239" y="105"/>
                    </a:lnTo>
                    <a:lnTo>
                      <a:pt x="239" y="107"/>
                    </a:lnTo>
                    <a:lnTo>
                      <a:pt x="239" y="109"/>
                    </a:lnTo>
                    <a:lnTo>
                      <a:pt x="241" y="111"/>
                    </a:lnTo>
                    <a:lnTo>
                      <a:pt x="241" y="113"/>
                    </a:lnTo>
                    <a:lnTo>
                      <a:pt x="241" y="114"/>
                    </a:lnTo>
                    <a:lnTo>
                      <a:pt x="242" y="114"/>
                    </a:lnTo>
                    <a:lnTo>
                      <a:pt x="242" y="116"/>
                    </a:lnTo>
                    <a:lnTo>
                      <a:pt x="242" y="118"/>
                    </a:lnTo>
                    <a:lnTo>
                      <a:pt x="244" y="118"/>
                    </a:lnTo>
                    <a:lnTo>
                      <a:pt x="244" y="120"/>
                    </a:lnTo>
                    <a:lnTo>
                      <a:pt x="244" y="122"/>
                    </a:lnTo>
                    <a:lnTo>
                      <a:pt x="244" y="124"/>
                    </a:lnTo>
                    <a:lnTo>
                      <a:pt x="244" y="126"/>
                    </a:lnTo>
                    <a:lnTo>
                      <a:pt x="242" y="126"/>
                    </a:lnTo>
                    <a:lnTo>
                      <a:pt x="241" y="126"/>
                    </a:lnTo>
                    <a:lnTo>
                      <a:pt x="239" y="126"/>
                    </a:lnTo>
                    <a:lnTo>
                      <a:pt x="239" y="124"/>
                    </a:lnTo>
                    <a:lnTo>
                      <a:pt x="237" y="124"/>
                    </a:lnTo>
                    <a:lnTo>
                      <a:pt x="235" y="124"/>
                    </a:lnTo>
                    <a:lnTo>
                      <a:pt x="233" y="124"/>
                    </a:lnTo>
                    <a:lnTo>
                      <a:pt x="231" y="124"/>
                    </a:lnTo>
                    <a:lnTo>
                      <a:pt x="229" y="124"/>
                    </a:lnTo>
                    <a:lnTo>
                      <a:pt x="227" y="124"/>
                    </a:lnTo>
                    <a:lnTo>
                      <a:pt x="225" y="124"/>
                    </a:lnTo>
                    <a:lnTo>
                      <a:pt x="224" y="124"/>
                    </a:lnTo>
                    <a:lnTo>
                      <a:pt x="222" y="124"/>
                    </a:lnTo>
                    <a:lnTo>
                      <a:pt x="220" y="124"/>
                    </a:lnTo>
                    <a:lnTo>
                      <a:pt x="220" y="122"/>
                    </a:lnTo>
                    <a:lnTo>
                      <a:pt x="218" y="122"/>
                    </a:lnTo>
                    <a:lnTo>
                      <a:pt x="216" y="122"/>
                    </a:lnTo>
                    <a:lnTo>
                      <a:pt x="216" y="120"/>
                    </a:lnTo>
                    <a:lnTo>
                      <a:pt x="218" y="120"/>
                    </a:lnTo>
                    <a:lnTo>
                      <a:pt x="218" y="118"/>
                    </a:lnTo>
                    <a:lnTo>
                      <a:pt x="218" y="116"/>
                    </a:lnTo>
                    <a:lnTo>
                      <a:pt x="220" y="116"/>
                    </a:lnTo>
                    <a:lnTo>
                      <a:pt x="222" y="116"/>
                    </a:lnTo>
                    <a:lnTo>
                      <a:pt x="222" y="114"/>
                    </a:lnTo>
                    <a:lnTo>
                      <a:pt x="224" y="114"/>
                    </a:lnTo>
                    <a:lnTo>
                      <a:pt x="224" y="113"/>
                    </a:lnTo>
                    <a:lnTo>
                      <a:pt x="222" y="113"/>
                    </a:lnTo>
                    <a:lnTo>
                      <a:pt x="220" y="113"/>
                    </a:lnTo>
                    <a:lnTo>
                      <a:pt x="218" y="113"/>
                    </a:lnTo>
                    <a:lnTo>
                      <a:pt x="216" y="113"/>
                    </a:lnTo>
                    <a:lnTo>
                      <a:pt x="214" y="113"/>
                    </a:lnTo>
                    <a:lnTo>
                      <a:pt x="212" y="113"/>
                    </a:lnTo>
                    <a:lnTo>
                      <a:pt x="210" y="113"/>
                    </a:lnTo>
                    <a:lnTo>
                      <a:pt x="208" y="113"/>
                    </a:lnTo>
                    <a:lnTo>
                      <a:pt x="206" y="113"/>
                    </a:lnTo>
                    <a:lnTo>
                      <a:pt x="205" y="113"/>
                    </a:lnTo>
                    <a:lnTo>
                      <a:pt x="203" y="113"/>
                    </a:lnTo>
                    <a:lnTo>
                      <a:pt x="201" y="113"/>
                    </a:lnTo>
                    <a:lnTo>
                      <a:pt x="201" y="114"/>
                    </a:lnTo>
                    <a:lnTo>
                      <a:pt x="199" y="114"/>
                    </a:lnTo>
                    <a:lnTo>
                      <a:pt x="197" y="114"/>
                    </a:lnTo>
                    <a:lnTo>
                      <a:pt x="197" y="116"/>
                    </a:lnTo>
                    <a:lnTo>
                      <a:pt x="195" y="116"/>
                    </a:lnTo>
                    <a:lnTo>
                      <a:pt x="193" y="116"/>
                    </a:lnTo>
                    <a:lnTo>
                      <a:pt x="193" y="118"/>
                    </a:lnTo>
                    <a:lnTo>
                      <a:pt x="191" y="118"/>
                    </a:lnTo>
                    <a:lnTo>
                      <a:pt x="189" y="118"/>
                    </a:lnTo>
                    <a:lnTo>
                      <a:pt x="187" y="118"/>
                    </a:lnTo>
                    <a:lnTo>
                      <a:pt x="186" y="118"/>
                    </a:lnTo>
                    <a:lnTo>
                      <a:pt x="184" y="118"/>
                    </a:lnTo>
                    <a:lnTo>
                      <a:pt x="182" y="118"/>
                    </a:lnTo>
                    <a:lnTo>
                      <a:pt x="180" y="118"/>
                    </a:lnTo>
                    <a:lnTo>
                      <a:pt x="178" y="118"/>
                    </a:lnTo>
                    <a:lnTo>
                      <a:pt x="176" y="118"/>
                    </a:lnTo>
                    <a:lnTo>
                      <a:pt x="174" y="118"/>
                    </a:lnTo>
                    <a:lnTo>
                      <a:pt x="172" y="118"/>
                    </a:lnTo>
                    <a:lnTo>
                      <a:pt x="170" y="118"/>
                    </a:lnTo>
                    <a:lnTo>
                      <a:pt x="168" y="118"/>
                    </a:lnTo>
                    <a:lnTo>
                      <a:pt x="167" y="118"/>
                    </a:lnTo>
                    <a:lnTo>
                      <a:pt x="165" y="118"/>
                    </a:lnTo>
                    <a:lnTo>
                      <a:pt x="163" y="118"/>
                    </a:lnTo>
                    <a:lnTo>
                      <a:pt x="161" y="118"/>
                    </a:lnTo>
                    <a:lnTo>
                      <a:pt x="159" y="118"/>
                    </a:lnTo>
                    <a:lnTo>
                      <a:pt x="157" y="118"/>
                    </a:lnTo>
                    <a:lnTo>
                      <a:pt x="155" y="118"/>
                    </a:lnTo>
                    <a:lnTo>
                      <a:pt x="153" y="118"/>
                    </a:lnTo>
                    <a:lnTo>
                      <a:pt x="151" y="118"/>
                    </a:lnTo>
                    <a:lnTo>
                      <a:pt x="150" y="118"/>
                    </a:lnTo>
                    <a:lnTo>
                      <a:pt x="148" y="118"/>
                    </a:lnTo>
                    <a:lnTo>
                      <a:pt x="148" y="116"/>
                    </a:lnTo>
                    <a:lnTo>
                      <a:pt x="146" y="116"/>
                    </a:lnTo>
                    <a:lnTo>
                      <a:pt x="144" y="116"/>
                    </a:lnTo>
                    <a:lnTo>
                      <a:pt x="142" y="116"/>
                    </a:lnTo>
                    <a:lnTo>
                      <a:pt x="140" y="116"/>
                    </a:lnTo>
                    <a:lnTo>
                      <a:pt x="140" y="118"/>
                    </a:lnTo>
                    <a:lnTo>
                      <a:pt x="140" y="116"/>
                    </a:lnTo>
                    <a:lnTo>
                      <a:pt x="140" y="114"/>
                    </a:lnTo>
                    <a:lnTo>
                      <a:pt x="140" y="113"/>
                    </a:lnTo>
                    <a:lnTo>
                      <a:pt x="140" y="111"/>
                    </a:lnTo>
                    <a:lnTo>
                      <a:pt x="138" y="111"/>
                    </a:lnTo>
                    <a:lnTo>
                      <a:pt x="138" y="109"/>
                    </a:lnTo>
                    <a:lnTo>
                      <a:pt x="138" y="107"/>
                    </a:lnTo>
                    <a:lnTo>
                      <a:pt x="138" y="105"/>
                    </a:lnTo>
                    <a:lnTo>
                      <a:pt x="138" y="103"/>
                    </a:lnTo>
                    <a:lnTo>
                      <a:pt x="136" y="103"/>
                    </a:lnTo>
                    <a:lnTo>
                      <a:pt x="136" y="101"/>
                    </a:lnTo>
                    <a:lnTo>
                      <a:pt x="136" y="99"/>
                    </a:lnTo>
                    <a:lnTo>
                      <a:pt x="134" y="99"/>
                    </a:lnTo>
                    <a:lnTo>
                      <a:pt x="134" y="97"/>
                    </a:lnTo>
                    <a:lnTo>
                      <a:pt x="134" y="95"/>
                    </a:lnTo>
                    <a:lnTo>
                      <a:pt x="132" y="95"/>
                    </a:lnTo>
                    <a:lnTo>
                      <a:pt x="132" y="93"/>
                    </a:lnTo>
                    <a:lnTo>
                      <a:pt x="131" y="93"/>
                    </a:lnTo>
                    <a:lnTo>
                      <a:pt x="129" y="93"/>
                    </a:lnTo>
                    <a:lnTo>
                      <a:pt x="127" y="93"/>
                    </a:lnTo>
                    <a:lnTo>
                      <a:pt x="125" y="93"/>
                    </a:lnTo>
                    <a:lnTo>
                      <a:pt x="125" y="92"/>
                    </a:lnTo>
                    <a:lnTo>
                      <a:pt x="127" y="92"/>
                    </a:lnTo>
                    <a:lnTo>
                      <a:pt x="129" y="92"/>
                    </a:lnTo>
                    <a:lnTo>
                      <a:pt x="129" y="90"/>
                    </a:lnTo>
                    <a:lnTo>
                      <a:pt x="131" y="90"/>
                    </a:lnTo>
                    <a:lnTo>
                      <a:pt x="131" y="88"/>
                    </a:lnTo>
                    <a:lnTo>
                      <a:pt x="132" y="88"/>
                    </a:lnTo>
                    <a:lnTo>
                      <a:pt x="134" y="88"/>
                    </a:lnTo>
                    <a:lnTo>
                      <a:pt x="134" y="86"/>
                    </a:lnTo>
                    <a:lnTo>
                      <a:pt x="136" y="86"/>
                    </a:lnTo>
                    <a:lnTo>
                      <a:pt x="134" y="86"/>
                    </a:lnTo>
                    <a:lnTo>
                      <a:pt x="132" y="88"/>
                    </a:lnTo>
                    <a:lnTo>
                      <a:pt x="131" y="88"/>
                    </a:lnTo>
                    <a:lnTo>
                      <a:pt x="129" y="90"/>
                    </a:lnTo>
                    <a:lnTo>
                      <a:pt x="127" y="90"/>
                    </a:lnTo>
                    <a:lnTo>
                      <a:pt x="127" y="92"/>
                    </a:lnTo>
                    <a:lnTo>
                      <a:pt x="125" y="92"/>
                    </a:lnTo>
                    <a:lnTo>
                      <a:pt x="125" y="93"/>
                    </a:lnTo>
                    <a:lnTo>
                      <a:pt x="123" y="93"/>
                    </a:lnTo>
                    <a:lnTo>
                      <a:pt x="121" y="95"/>
                    </a:lnTo>
                    <a:lnTo>
                      <a:pt x="119" y="95"/>
                    </a:lnTo>
                    <a:lnTo>
                      <a:pt x="119" y="97"/>
                    </a:lnTo>
                    <a:lnTo>
                      <a:pt x="117" y="97"/>
                    </a:lnTo>
                    <a:lnTo>
                      <a:pt x="117" y="99"/>
                    </a:lnTo>
                    <a:lnTo>
                      <a:pt x="117" y="101"/>
                    </a:lnTo>
                    <a:lnTo>
                      <a:pt x="115" y="101"/>
                    </a:lnTo>
                    <a:lnTo>
                      <a:pt x="115" y="103"/>
                    </a:lnTo>
                    <a:lnTo>
                      <a:pt x="113" y="103"/>
                    </a:lnTo>
                    <a:lnTo>
                      <a:pt x="113" y="105"/>
                    </a:lnTo>
                    <a:lnTo>
                      <a:pt x="112" y="105"/>
                    </a:lnTo>
                    <a:lnTo>
                      <a:pt x="112" y="107"/>
                    </a:lnTo>
                    <a:lnTo>
                      <a:pt x="112" y="109"/>
                    </a:lnTo>
                    <a:lnTo>
                      <a:pt x="110" y="109"/>
                    </a:lnTo>
                    <a:lnTo>
                      <a:pt x="110" y="111"/>
                    </a:lnTo>
                    <a:lnTo>
                      <a:pt x="110" y="113"/>
                    </a:lnTo>
                    <a:lnTo>
                      <a:pt x="110" y="114"/>
                    </a:lnTo>
                    <a:lnTo>
                      <a:pt x="110" y="116"/>
                    </a:lnTo>
                    <a:lnTo>
                      <a:pt x="110" y="118"/>
                    </a:lnTo>
                    <a:lnTo>
                      <a:pt x="110" y="120"/>
                    </a:lnTo>
                    <a:lnTo>
                      <a:pt x="110" y="122"/>
                    </a:lnTo>
                    <a:lnTo>
                      <a:pt x="110" y="124"/>
                    </a:lnTo>
                    <a:lnTo>
                      <a:pt x="110" y="126"/>
                    </a:lnTo>
                    <a:lnTo>
                      <a:pt x="110" y="128"/>
                    </a:lnTo>
                    <a:lnTo>
                      <a:pt x="110" y="130"/>
                    </a:lnTo>
                    <a:lnTo>
                      <a:pt x="112" y="132"/>
                    </a:lnTo>
                    <a:lnTo>
                      <a:pt x="112" y="133"/>
                    </a:lnTo>
                    <a:lnTo>
                      <a:pt x="112" y="135"/>
                    </a:lnTo>
                    <a:lnTo>
                      <a:pt x="112" y="137"/>
                    </a:lnTo>
                    <a:lnTo>
                      <a:pt x="112" y="139"/>
                    </a:lnTo>
                    <a:lnTo>
                      <a:pt x="112" y="141"/>
                    </a:lnTo>
                    <a:lnTo>
                      <a:pt x="112" y="143"/>
                    </a:lnTo>
                    <a:lnTo>
                      <a:pt x="112" y="145"/>
                    </a:lnTo>
                    <a:lnTo>
                      <a:pt x="113" y="147"/>
                    </a:lnTo>
                    <a:lnTo>
                      <a:pt x="113" y="149"/>
                    </a:lnTo>
                    <a:lnTo>
                      <a:pt x="113" y="151"/>
                    </a:lnTo>
                    <a:lnTo>
                      <a:pt x="113" y="152"/>
                    </a:lnTo>
                    <a:lnTo>
                      <a:pt x="113" y="154"/>
                    </a:lnTo>
                    <a:lnTo>
                      <a:pt x="113" y="152"/>
                    </a:lnTo>
                    <a:lnTo>
                      <a:pt x="112" y="152"/>
                    </a:lnTo>
                    <a:lnTo>
                      <a:pt x="112" y="151"/>
                    </a:lnTo>
                    <a:lnTo>
                      <a:pt x="112" y="149"/>
                    </a:lnTo>
                    <a:lnTo>
                      <a:pt x="112" y="147"/>
                    </a:lnTo>
                    <a:lnTo>
                      <a:pt x="112" y="145"/>
                    </a:lnTo>
                    <a:lnTo>
                      <a:pt x="110" y="145"/>
                    </a:lnTo>
                    <a:lnTo>
                      <a:pt x="110" y="143"/>
                    </a:lnTo>
                    <a:lnTo>
                      <a:pt x="110" y="141"/>
                    </a:lnTo>
                    <a:lnTo>
                      <a:pt x="110" y="143"/>
                    </a:lnTo>
                    <a:lnTo>
                      <a:pt x="110" y="145"/>
                    </a:lnTo>
                    <a:lnTo>
                      <a:pt x="110" y="147"/>
                    </a:lnTo>
                    <a:lnTo>
                      <a:pt x="110" y="149"/>
                    </a:lnTo>
                    <a:lnTo>
                      <a:pt x="110" y="151"/>
                    </a:lnTo>
                    <a:lnTo>
                      <a:pt x="110" y="152"/>
                    </a:lnTo>
                    <a:lnTo>
                      <a:pt x="110" y="154"/>
                    </a:lnTo>
                    <a:lnTo>
                      <a:pt x="110" y="156"/>
                    </a:lnTo>
                    <a:lnTo>
                      <a:pt x="110" y="158"/>
                    </a:lnTo>
                    <a:lnTo>
                      <a:pt x="110" y="160"/>
                    </a:lnTo>
                    <a:lnTo>
                      <a:pt x="110" y="162"/>
                    </a:lnTo>
                    <a:lnTo>
                      <a:pt x="108" y="162"/>
                    </a:lnTo>
                    <a:lnTo>
                      <a:pt x="106" y="162"/>
                    </a:lnTo>
                    <a:lnTo>
                      <a:pt x="106" y="164"/>
                    </a:lnTo>
                    <a:lnTo>
                      <a:pt x="104" y="164"/>
                    </a:lnTo>
                    <a:lnTo>
                      <a:pt x="104" y="166"/>
                    </a:lnTo>
                    <a:lnTo>
                      <a:pt x="102" y="166"/>
                    </a:lnTo>
                    <a:lnTo>
                      <a:pt x="102" y="168"/>
                    </a:lnTo>
                    <a:lnTo>
                      <a:pt x="100" y="170"/>
                    </a:lnTo>
                    <a:lnTo>
                      <a:pt x="100" y="171"/>
                    </a:lnTo>
                    <a:lnTo>
                      <a:pt x="98" y="171"/>
                    </a:lnTo>
                    <a:lnTo>
                      <a:pt x="98" y="173"/>
                    </a:lnTo>
                    <a:lnTo>
                      <a:pt x="96" y="175"/>
                    </a:lnTo>
                    <a:lnTo>
                      <a:pt x="96" y="177"/>
                    </a:lnTo>
                    <a:lnTo>
                      <a:pt x="94" y="177"/>
                    </a:lnTo>
                    <a:lnTo>
                      <a:pt x="94" y="179"/>
                    </a:lnTo>
                    <a:lnTo>
                      <a:pt x="93" y="179"/>
                    </a:lnTo>
                    <a:lnTo>
                      <a:pt x="93" y="181"/>
                    </a:lnTo>
                    <a:lnTo>
                      <a:pt x="91" y="181"/>
                    </a:lnTo>
                    <a:lnTo>
                      <a:pt x="89" y="181"/>
                    </a:lnTo>
                    <a:lnTo>
                      <a:pt x="87" y="181"/>
                    </a:lnTo>
                    <a:lnTo>
                      <a:pt x="85" y="183"/>
                    </a:lnTo>
                    <a:lnTo>
                      <a:pt x="83" y="185"/>
                    </a:lnTo>
                    <a:lnTo>
                      <a:pt x="81" y="187"/>
                    </a:lnTo>
                    <a:lnTo>
                      <a:pt x="81" y="189"/>
                    </a:lnTo>
                    <a:lnTo>
                      <a:pt x="79" y="189"/>
                    </a:lnTo>
                    <a:lnTo>
                      <a:pt x="77" y="190"/>
                    </a:lnTo>
                    <a:lnTo>
                      <a:pt x="77" y="192"/>
                    </a:lnTo>
                    <a:lnTo>
                      <a:pt x="76" y="194"/>
                    </a:lnTo>
                    <a:lnTo>
                      <a:pt x="74" y="196"/>
                    </a:lnTo>
                    <a:lnTo>
                      <a:pt x="72" y="196"/>
                    </a:lnTo>
                    <a:lnTo>
                      <a:pt x="72" y="198"/>
                    </a:lnTo>
                    <a:lnTo>
                      <a:pt x="70" y="200"/>
                    </a:lnTo>
                    <a:lnTo>
                      <a:pt x="68" y="202"/>
                    </a:lnTo>
                    <a:lnTo>
                      <a:pt x="68" y="204"/>
                    </a:lnTo>
                    <a:lnTo>
                      <a:pt x="66" y="206"/>
                    </a:lnTo>
                    <a:lnTo>
                      <a:pt x="64" y="208"/>
                    </a:lnTo>
                    <a:lnTo>
                      <a:pt x="62" y="209"/>
                    </a:lnTo>
                    <a:lnTo>
                      <a:pt x="62" y="211"/>
                    </a:lnTo>
                    <a:lnTo>
                      <a:pt x="60" y="213"/>
                    </a:lnTo>
                    <a:lnTo>
                      <a:pt x="58" y="215"/>
                    </a:lnTo>
                    <a:lnTo>
                      <a:pt x="57" y="217"/>
                    </a:lnTo>
                    <a:lnTo>
                      <a:pt x="57" y="219"/>
                    </a:lnTo>
                    <a:lnTo>
                      <a:pt x="55" y="221"/>
                    </a:lnTo>
                    <a:lnTo>
                      <a:pt x="53" y="221"/>
                    </a:lnTo>
                    <a:lnTo>
                      <a:pt x="53" y="223"/>
                    </a:lnTo>
                    <a:lnTo>
                      <a:pt x="51" y="225"/>
                    </a:lnTo>
                    <a:lnTo>
                      <a:pt x="49" y="227"/>
                    </a:lnTo>
                    <a:lnTo>
                      <a:pt x="49" y="228"/>
                    </a:lnTo>
                    <a:lnTo>
                      <a:pt x="47" y="228"/>
                    </a:lnTo>
                    <a:lnTo>
                      <a:pt x="47" y="230"/>
                    </a:lnTo>
                    <a:lnTo>
                      <a:pt x="45" y="230"/>
                    </a:lnTo>
                    <a:lnTo>
                      <a:pt x="43" y="230"/>
                    </a:lnTo>
                    <a:lnTo>
                      <a:pt x="41" y="230"/>
                    </a:lnTo>
                    <a:lnTo>
                      <a:pt x="39" y="230"/>
                    </a:lnTo>
                    <a:lnTo>
                      <a:pt x="38" y="230"/>
                    </a:lnTo>
                    <a:lnTo>
                      <a:pt x="38" y="228"/>
                    </a:lnTo>
                    <a:lnTo>
                      <a:pt x="36" y="228"/>
                    </a:lnTo>
                    <a:lnTo>
                      <a:pt x="34" y="228"/>
                    </a:lnTo>
                    <a:lnTo>
                      <a:pt x="32" y="228"/>
                    </a:lnTo>
                    <a:lnTo>
                      <a:pt x="30" y="228"/>
                    </a:lnTo>
                    <a:lnTo>
                      <a:pt x="28" y="228"/>
                    </a:lnTo>
                    <a:lnTo>
                      <a:pt x="28" y="227"/>
                    </a:lnTo>
                    <a:lnTo>
                      <a:pt x="26" y="227"/>
                    </a:lnTo>
                    <a:lnTo>
                      <a:pt x="24" y="227"/>
                    </a:lnTo>
                    <a:lnTo>
                      <a:pt x="22" y="227"/>
                    </a:lnTo>
                    <a:lnTo>
                      <a:pt x="20" y="227"/>
                    </a:lnTo>
                    <a:lnTo>
                      <a:pt x="20" y="225"/>
                    </a:lnTo>
                    <a:lnTo>
                      <a:pt x="19" y="223"/>
                    </a:lnTo>
                    <a:lnTo>
                      <a:pt x="19" y="221"/>
                    </a:lnTo>
                    <a:lnTo>
                      <a:pt x="17" y="219"/>
                    </a:lnTo>
                    <a:lnTo>
                      <a:pt x="17" y="217"/>
                    </a:lnTo>
                    <a:lnTo>
                      <a:pt x="17" y="215"/>
                    </a:lnTo>
                    <a:lnTo>
                      <a:pt x="15" y="213"/>
                    </a:lnTo>
                    <a:lnTo>
                      <a:pt x="15" y="211"/>
                    </a:lnTo>
                    <a:lnTo>
                      <a:pt x="15" y="209"/>
                    </a:lnTo>
                    <a:lnTo>
                      <a:pt x="15" y="208"/>
                    </a:lnTo>
                    <a:lnTo>
                      <a:pt x="13" y="208"/>
                    </a:lnTo>
                    <a:lnTo>
                      <a:pt x="13" y="206"/>
                    </a:lnTo>
                    <a:lnTo>
                      <a:pt x="13" y="204"/>
                    </a:lnTo>
                    <a:lnTo>
                      <a:pt x="13" y="202"/>
                    </a:lnTo>
                    <a:lnTo>
                      <a:pt x="11" y="200"/>
                    </a:lnTo>
                    <a:lnTo>
                      <a:pt x="11" y="198"/>
                    </a:lnTo>
                    <a:lnTo>
                      <a:pt x="11" y="196"/>
                    </a:lnTo>
                    <a:lnTo>
                      <a:pt x="9" y="194"/>
                    </a:lnTo>
                    <a:lnTo>
                      <a:pt x="9" y="192"/>
                    </a:lnTo>
                    <a:lnTo>
                      <a:pt x="9" y="190"/>
                    </a:lnTo>
                    <a:lnTo>
                      <a:pt x="9" y="189"/>
                    </a:lnTo>
                    <a:lnTo>
                      <a:pt x="7" y="189"/>
                    </a:lnTo>
                    <a:lnTo>
                      <a:pt x="7" y="187"/>
                    </a:lnTo>
                    <a:lnTo>
                      <a:pt x="7" y="185"/>
                    </a:lnTo>
                    <a:lnTo>
                      <a:pt x="7" y="183"/>
                    </a:lnTo>
                    <a:lnTo>
                      <a:pt x="5" y="183"/>
                    </a:lnTo>
                    <a:lnTo>
                      <a:pt x="5" y="181"/>
                    </a:lnTo>
                    <a:lnTo>
                      <a:pt x="3" y="181"/>
                    </a:lnTo>
                    <a:lnTo>
                      <a:pt x="3" y="179"/>
                    </a:lnTo>
                    <a:lnTo>
                      <a:pt x="3" y="177"/>
                    </a:lnTo>
                    <a:lnTo>
                      <a:pt x="3" y="175"/>
                    </a:lnTo>
                    <a:lnTo>
                      <a:pt x="3" y="173"/>
                    </a:lnTo>
                    <a:lnTo>
                      <a:pt x="3" y="171"/>
                    </a:lnTo>
                    <a:lnTo>
                      <a:pt x="2" y="170"/>
                    </a:lnTo>
                    <a:lnTo>
                      <a:pt x="2" y="168"/>
                    </a:lnTo>
                    <a:lnTo>
                      <a:pt x="2" y="166"/>
                    </a:lnTo>
                    <a:lnTo>
                      <a:pt x="2" y="164"/>
                    </a:lnTo>
                    <a:lnTo>
                      <a:pt x="2" y="162"/>
                    </a:lnTo>
                    <a:lnTo>
                      <a:pt x="2" y="160"/>
                    </a:lnTo>
                    <a:lnTo>
                      <a:pt x="2" y="158"/>
                    </a:lnTo>
                    <a:lnTo>
                      <a:pt x="2" y="156"/>
                    </a:lnTo>
                    <a:lnTo>
                      <a:pt x="0" y="154"/>
                    </a:lnTo>
                    <a:lnTo>
                      <a:pt x="0" y="152"/>
                    </a:lnTo>
                    <a:lnTo>
                      <a:pt x="0" y="151"/>
                    </a:lnTo>
                    <a:lnTo>
                      <a:pt x="0" y="149"/>
                    </a:lnTo>
                    <a:lnTo>
                      <a:pt x="0" y="147"/>
                    </a:lnTo>
                  </a:path>
                </a:pathLst>
              </a:custGeom>
              <a:solidFill>
                <a:srgbClr val="FFFFFF"/>
              </a:solidFill>
              <a:ln w="12700" cap="rnd">
                <a:solidFill>
                  <a:srgbClr val="000000"/>
                </a:solidFill>
                <a:round/>
                <a:headEnd/>
                <a:tailEnd/>
              </a:ln>
            </p:spPr>
            <p:txBody>
              <a:bodyPr/>
              <a:lstStyle/>
              <a:p>
                <a:pPr defTabSz="685800">
                  <a:defRPr/>
                </a:pPr>
                <a:endParaRPr lang="en-US" sz="1350">
                  <a:solidFill>
                    <a:prstClr val="black"/>
                  </a:solidFill>
                  <a:latin typeface="Arial" charset="0"/>
                  <a:ea typeface="ＭＳ Ｐゴシック" charset="0"/>
                  <a:cs typeface="ＭＳ Ｐゴシック" charset="0"/>
                </a:endParaRPr>
              </a:p>
            </p:txBody>
          </p:sp>
          <p:sp>
            <p:nvSpPr>
              <p:cNvPr id="126" name="Freeform 121"/>
              <p:cNvSpPr>
                <a:spLocks/>
              </p:cNvSpPr>
              <p:nvPr/>
            </p:nvSpPr>
            <p:spPr bwMode="auto">
              <a:xfrm>
                <a:off x="2847" y="2067"/>
                <a:ext cx="90" cy="67"/>
              </a:xfrm>
              <a:custGeom>
                <a:avLst/>
                <a:gdLst>
                  <a:gd name="T0" fmla="*/ 2 w 90"/>
                  <a:gd name="T1" fmla="*/ 15 h 67"/>
                  <a:gd name="T2" fmla="*/ 5 w 90"/>
                  <a:gd name="T3" fmla="*/ 19 h 67"/>
                  <a:gd name="T4" fmla="*/ 7 w 90"/>
                  <a:gd name="T5" fmla="*/ 19 h 67"/>
                  <a:gd name="T6" fmla="*/ 11 w 90"/>
                  <a:gd name="T7" fmla="*/ 17 h 67"/>
                  <a:gd name="T8" fmla="*/ 15 w 90"/>
                  <a:gd name="T9" fmla="*/ 15 h 67"/>
                  <a:gd name="T10" fmla="*/ 21 w 90"/>
                  <a:gd name="T11" fmla="*/ 13 h 67"/>
                  <a:gd name="T12" fmla="*/ 24 w 90"/>
                  <a:gd name="T13" fmla="*/ 11 h 67"/>
                  <a:gd name="T14" fmla="*/ 28 w 90"/>
                  <a:gd name="T15" fmla="*/ 9 h 67"/>
                  <a:gd name="T16" fmla="*/ 34 w 90"/>
                  <a:gd name="T17" fmla="*/ 9 h 67"/>
                  <a:gd name="T18" fmla="*/ 40 w 90"/>
                  <a:gd name="T19" fmla="*/ 9 h 67"/>
                  <a:gd name="T20" fmla="*/ 45 w 90"/>
                  <a:gd name="T21" fmla="*/ 9 h 67"/>
                  <a:gd name="T22" fmla="*/ 51 w 90"/>
                  <a:gd name="T23" fmla="*/ 9 h 67"/>
                  <a:gd name="T24" fmla="*/ 55 w 90"/>
                  <a:gd name="T25" fmla="*/ 11 h 67"/>
                  <a:gd name="T26" fmla="*/ 59 w 90"/>
                  <a:gd name="T27" fmla="*/ 13 h 67"/>
                  <a:gd name="T28" fmla="*/ 62 w 90"/>
                  <a:gd name="T29" fmla="*/ 15 h 67"/>
                  <a:gd name="T30" fmla="*/ 66 w 90"/>
                  <a:gd name="T31" fmla="*/ 17 h 67"/>
                  <a:gd name="T32" fmla="*/ 70 w 90"/>
                  <a:gd name="T33" fmla="*/ 21 h 67"/>
                  <a:gd name="T34" fmla="*/ 74 w 90"/>
                  <a:gd name="T35" fmla="*/ 24 h 67"/>
                  <a:gd name="T36" fmla="*/ 76 w 90"/>
                  <a:gd name="T37" fmla="*/ 28 h 67"/>
                  <a:gd name="T38" fmla="*/ 78 w 90"/>
                  <a:gd name="T39" fmla="*/ 34 h 67"/>
                  <a:gd name="T40" fmla="*/ 78 w 90"/>
                  <a:gd name="T41" fmla="*/ 40 h 67"/>
                  <a:gd name="T42" fmla="*/ 79 w 90"/>
                  <a:gd name="T43" fmla="*/ 43 h 67"/>
                  <a:gd name="T44" fmla="*/ 79 w 90"/>
                  <a:gd name="T45" fmla="*/ 49 h 67"/>
                  <a:gd name="T46" fmla="*/ 79 w 90"/>
                  <a:gd name="T47" fmla="*/ 55 h 67"/>
                  <a:gd name="T48" fmla="*/ 78 w 90"/>
                  <a:gd name="T49" fmla="*/ 59 h 67"/>
                  <a:gd name="T50" fmla="*/ 79 w 90"/>
                  <a:gd name="T51" fmla="*/ 62 h 67"/>
                  <a:gd name="T52" fmla="*/ 83 w 90"/>
                  <a:gd name="T53" fmla="*/ 64 h 67"/>
                  <a:gd name="T54" fmla="*/ 85 w 90"/>
                  <a:gd name="T55" fmla="*/ 64 h 67"/>
                  <a:gd name="T56" fmla="*/ 87 w 90"/>
                  <a:gd name="T57" fmla="*/ 60 h 67"/>
                  <a:gd name="T58" fmla="*/ 89 w 90"/>
                  <a:gd name="T59" fmla="*/ 57 h 67"/>
                  <a:gd name="T60" fmla="*/ 89 w 90"/>
                  <a:gd name="T61" fmla="*/ 51 h 67"/>
                  <a:gd name="T62" fmla="*/ 89 w 90"/>
                  <a:gd name="T63" fmla="*/ 45 h 67"/>
                  <a:gd name="T64" fmla="*/ 89 w 90"/>
                  <a:gd name="T65" fmla="*/ 40 h 67"/>
                  <a:gd name="T66" fmla="*/ 87 w 90"/>
                  <a:gd name="T67" fmla="*/ 36 h 67"/>
                  <a:gd name="T68" fmla="*/ 85 w 90"/>
                  <a:gd name="T69" fmla="*/ 30 h 67"/>
                  <a:gd name="T70" fmla="*/ 83 w 90"/>
                  <a:gd name="T71" fmla="*/ 24 h 67"/>
                  <a:gd name="T72" fmla="*/ 81 w 90"/>
                  <a:gd name="T73" fmla="*/ 21 h 67"/>
                  <a:gd name="T74" fmla="*/ 79 w 90"/>
                  <a:gd name="T75" fmla="*/ 17 h 67"/>
                  <a:gd name="T76" fmla="*/ 78 w 90"/>
                  <a:gd name="T77" fmla="*/ 13 h 67"/>
                  <a:gd name="T78" fmla="*/ 76 w 90"/>
                  <a:gd name="T79" fmla="*/ 9 h 67"/>
                  <a:gd name="T80" fmla="*/ 70 w 90"/>
                  <a:gd name="T81" fmla="*/ 7 h 67"/>
                  <a:gd name="T82" fmla="*/ 66 w 90"/>
                  <a:gd name="T83" fmla="*/ 5 h 67"/>
                  <a:gd name="T84" fmla="*/ 62 w 90"/>
                  <a:gd name="T85" fmla="*/ 3 h 67"/>
                  <a:gd name="T86" fmla="*/ 57 w 90"/>
                  <a:gd name="T87" fmla="*/ 2 h 67"/>
                  <a:gd name="T88" fmla="*/ 51 w 90"/>
                  <a:gd name="T89" fmla="*/ 2 h 67"/>
                  <a:gd name="T90" fmla="*/ 45 w 90"/>
                  <a:gd name="T91" fmla="*/ 0 h 67"/>
                  <a:gd name="T92" fmla="*/ 40 w 90"/>
                  <a:gd name="T93" fmla="*/ 0 h 67"/>
                  <a:gd name="T94" fmla="*/ 34 w 90"/>
                  <a:gd name="T95" fmla="*/ 0 h 67"/>
                  <a:gd name="T96" fmla="*/ 28 w 90"/>
                  <a:gd name="T97" fmla="*/ 0 h 67"/>
                  <a:gd name="T98" fmla="*/ 24 w 90"/>
                  <a:gd name="T99" fmla="*/ 2 h 67"/>
                  <a:gd name="T100" fmla="*/ 21 w 90"/>
                  <a:gd name="T101" fmla="*/ 3 h 67"/>
                  <a:gd name="T102" fmla="*/ 17 w 90"/>
                  <a:gd name="T103" fmla="*/ 5 h 67"/>
                  <a:gd name="T104" fmla="*/ 13 w 90"/>
                  <a:gd name="T105" fmla="*/ 7 h 67"/>
                  <a:gd name="T106" fmla="*/ 9 w 90"/>
                  <a:gd name="T107" fmla="*/ 9 h 67"/>
                  <a:gd name="T108" fmla="*/ 5 w 90"/>
                  <a:gd name="T109" fmla="*/ 11 h 67"/>
                  <a:gd name="T110" fmla="*/ 2 w 90"/>
                  <a:gd name="T111" fmla="*/ 13 h 6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0"/>
                  <a:gd name="T169" fmla="*/ 0 h 67"/>
                  <a:gd name="T170" fmla="*/ 90 w 90"/>
                  <a:gd name="T171" fmla="*/ 67 h 6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0" h="67">
                    <a:moveTo>
                      <a:pt x="0" y="13"/>
                    </a:moveTo>
                    <a:lnTo>
                      <a:pt x="0" y="13"/>
                    </a:lnTo>
                    <a:lnTo>
                      <a:pt x="2" y="15"/>
                    </a:lnTo>
                    <a:lnTo>
                      <a:pt x="4" y="17"/>
                    </a:lnTo>
                    <a:lnTo>
                      <a:pt x="4" y="19"/>
                    </a:lnTo>
                    <a:lnTo>
                      <a:pt x="5" y="19"/>
                    </a:lnTo>
                    <a:lnTo>
                      <a:pt x="5" y="21"/>
                    </a:lnTo>
                    <a:lnTo>
                      <a:pt x="7" y="21"/>
                    </a:lnTo>
                    <a:lnTo>
                      <a:pt x="7" y="19"/>
                    </a:lnTo>
                    <a:lnTo>
                      <a:pt x="9" y="19"/>
                    </a:lnTo>
                    <a:lnTo>
                      <a:pt x="11" y="19"/>
                    </a:lnTo>
                    <a:lnTo>
                      <a:pt x="11" y="17"/>
                    </a:lnTo>
                    <a:lnTo>
                      <a:pt x="13" y="17"/>
                    </a:lnTo>
                    <a:lnTo>
                      <a:pt x="15" y="17"/>
                    </a:lnTo>
                    <a:lnTo>
                      <a:pt x="15" y="15"/>
                    </a:lnTo>
                    <a:lnTo>
                      <a:pt x="17" y="15"/>
                    </a:lnTo>
                    <a:lnTo>
                      <a:pt x="19" y="15"/>
                    </a:lnTo>
                    <a:lnTo>
                      <a:pt x="21" y="13"/>
                    </a:lnTo>
                    <a:lnTo>
                      <a:pt x="23" y="13"/>
                    </a:lnTo>
                    <a:lnTo>
                      <a:pt x="24" y="13"/>
                    </a:lnTo>
                    <a:lnTo>
                      <a:pt x="24" y="11"/>
                    </a:lnTo>
                    <a:lnTo>
                      <a:pt x="26" y="11"/>
                    </a:lnTo>
                    <a:lnTo>
                      <a:pt x="28" y="11"/>
                    </a:lnTo>
                    <a:lnTo>
                      <a:pt x="28" y="9"/>
                    </a:lnTo>
                    <a:lnTo>
                      <a:pt x="30" y="9"/>
                    </a:lnTo>
                    <a:lnTo>
                      <a:pt x="32" y="9"/>
                    </a:lnTo>
                    <a:lnTo>
                      <a:pt x="34" y="9"/>
                    </a:lnTo>
                    <a:lnTo>
                      <a:pt x="36" y="9"/>
                    </a:lnTo>
                    <a:lnTo>
                      <a:pt x="38" y="9"/>
                    </a:lnTo>
                    <a:lnTo>
                      <a:pt x="40" y="9"/>
                    </a:lnTo>
                    <a:lnTo>
                      <a:pt x="42" y="9"/>
                    </a:lnTo>
                    <a:lnTo>
                      <a:pt x="43" y="9"/>
                    </a:lnTo>
                    <a:lnTo>
                      <a:pt x="45" y="9"/>
                    </a:lnTo>
                    <a:lnTo>
                      <a:pt x="47" y="9"/>
                    </a:lnTo>
                    <a:lnTo>
                      <a:pt x="49" y="9"/>
                    </a:lnTo>
                    <a:lnTo>
                      <a:pt x="51" y="9"/>
                    </a:lnTo>
                    <a:lnTo>
                      <a:pt x="53" y="9"/>
                    </a:lnTo>
                    <a:lnTo>
                      <a:pt x="53" y="11"/>
                    </a:lnTo>
                    <a:lnTo>
                      <a:pt x="55" y="11"/>
                    </a:lnTo>
                    <a:lnTo>
                      <a:pt x="57" y="11"/>
                    </a:lnTo>
                    <a:lnTo>
                      <a:pt x="57" y="13"/>
                    </a:lnTo>
                    <a:lnTo>
                      <a:pt x="59" y="13"/>
                    </a:lnTo>
                    <a:lnTo>
                      <a:pt x="61" y="13"/>
                    </a:lnTo>
                    <a:lnTo>
                      <a:pt x="61" y="15"/>
                    </a:lnTo>
                    <a:lnTo>
                      <a:pt x="62" y="15"/>
                    </a:lnTo>
                    <a:lnTo>
                      <a:pt x="62" y="17"/>
                    </a:lnTo>
                    <a:lnTo>
                      <a:pt x="64" y="17"/>
                    </a:lnTo>
                    <a:lnTo>
                      <a:pt x="66" y="17"/>
                    </a:lnTo>
                    <a:lnTo>
                      <a:pt x="66" y="19"/>
                    </a:lnTo>
                    <a:lnTo>
                      <a:pt x="68" y="19"/>
                    </a:lnTo>
                    <a:lnTo>
                      <a:pt x="70" y="21"/>
                    </a:lnTo>
                    <a:lnTo>
                      <a:pt x="72" y="22"/>
                    </a:lnTo>
                    <a:lnTo>
                      <a:pt x="72" y="24"/>
                    </a:lnTo>
                    <a:lnTo>
                      <a:pt x="74" y="24"/>
                    </a:lnTo>
                    <a:lnTo>
                      <a:pt x="74" y="26"/>
                    </a:lnTo>
                    <a:lnTo>
                      <a:pt x="74" y="28"/>
                    </a:lnTo>
                    <a:lnTo>
                      <a:pt x="76" y="28"/>
                    </a:lnTo>
                    <a:lnTo>
                      <a:pt x="76" y="30"/>
                    </a:lnTo>
                    <a:lnTo>
                      <a:pt x="76" y="32"/>
                    </a:lnTo>
                    <a:lnTo>
                      <a:pt x="78" y="34"/>
                    </a:lnTo>
                    <a:lnTo>
                      <a:pt x="78" y="36"/>
                    </a:lnTo>
                    <a:lnTo>
                      <a:pt x="78" y="38"/>
                    </a:lnTo>
                    <a:lnTo>
                      <a:pt x="78" y="40"/>
                    </a:lnTo>
                    <a:lnTo>
                      <a:pt x="79" y="40"/>
                    </a:lnTo>
                    <a:lnTo>
                      <a:pt x="79" y="41"/>
                    </a:lnTo>
                    <a:lnTo>
                      <a:pt x="79" y="43"/>
                    </a:lnTo>
                    <a:lnTo>
                      <a:pt x="79" y="45"/>
                    </a:lnTo>
                    <a:lnTo>
                      <a:pt x="79" y="47"/>
                    </a:lnTo>
                    <a:lnTo>
                      <a:pt x="79" y="49"/>
                    </a:lnTo>
                    <a:lnTo>
                      <a:pt x="79" y="51"/>
                    </a:lnTo>
                    <a:lnTo>
                      <a:pt x="79" y="53"/>
                    </a:lnTo>
                    <a:lnTo>
                      <a:pt x="79" y="55"/>
                    </a:lnTo>
                    <a:lnTo>
                      <a:pt x="79" y="57"/>
                    </a:lnTo>
                    <a:lnTo>
                      <a:pt x="78" y="57"/>
                    </a:lnTo>
                    <a:lnTo>
                      <a:pt x="78" y="59"/>
                    </a:lnTo>
                    <a:lnTo>
                      <a:pt x="78" y="60"/>
                    </a:lnTo>
                    <a:lnTo>
                      <a:pt x="79" y="60"/>
                    </a:lnTo>
                    <a:lnTo>
                      <a:pt x="79" y="62"/>
                    </a:lnTo>
                    <a:lnTo>
                      <a:pt x="81" y="62"/>
                    </a:lnTo>
                    <a:lnTo>
                      <a:pt x="81" y="64"/>
                    </a:lnTo>
                    <a:lnTo>
                      <a:pt x="83" y="64"/>
                    </a:lnTo>
                    <a:lnTo>
                      <a:pt x="83" y="66"/>
                    </a:lnTo>
                    <a:lnTo>
                      <a:pt x="85" y="66"/>
                    </a:lnTo>
                    <a:lnTo>
                      <a:pt x="85" y="64"/>
                    </a:lnTo>
                    <a:lnTo>
                      <a:pt x="85" y="62"/>
                    </a:lnTo>
                    <a:lnTo>
                      <a:pt x="87" y="62"/>
                    </a:lnTo>
                    <a:lnTo>
                      <a:pt x="87" y="60"/>
                    </a:lnTo>
                    <a:lnTo>
                      <a:pt x="87" y="59"/>
                    </a:lnTo>
                    <a:lnTo>
                      <a:pt x="87" y="57"/>
                    </a:lnTo>
                    <a:lnTo>
                      <a:pt x="89" y="57"/>
                    </a:lnTo>
                    <a:lnTo>
                      <a:pt x="89" y="55"/>
                    </a:lnTo>
                    <a:lnTo>
                      <a:pt x="89" y="53"/>
                    </a:lnTo>
                    <a:lnTo>
                      <a:pt x="89" y="51"/>
                    </a:lnTo>
                    <a:lnTo>
                      <a:pt x="89" y="49"/>
                    </a:lnTo>
                    <a:lnTo>
                      <a:pt x="89" y="47"/>
                    </a:lnTo>
                    <a:lnTo>
                      <a:pt x="89" y="45"/>
                    </a:lnTo>
                    <a:lnTo>
                      <a:pt x="89" y="43"/>
                    </a:lnTo>
                    <a:lnTo>
                      <a:pt x="89" y="41"/>
                    </a:lnTo>
                    <a:lnTo>
                      <a:pt x="89" y="40"/>
                    </a:lnTo>
                    <a:lnTo>
                      <a:pt x="89" y="38"/>
                    </a:lnTo>
                    <a:lnTo>
                      <a:pt x="87" y="38"/>
                    </a:lnTo>
                    <a:lnTo>
                      <a:pt x="87" y="36"/>
                    </a:lnTo>
                    <a:lnTo>
                      <a:pt x="87" y="34"/>
                    </a:lnTo>
                    <a:lnTo>
                      <a:pt x="85" y="32"/>
                    </a:lnTo>
                    <a:lnTo>
                      <a:pt x="85" y="30"/>
                    </a:lnTo>
                    <a:lnTo>
                      <a:pt x="85" y="28"/>
                    </a:lnTo>
                    <a:lnTo>
                      <a:pt x="83" y="26"/>
                    </a:lnTo>
                    <a:lnTo>
                      <a:pt x="83" y="24"/>
                    </a:lnTo>
                    <a:lnTo>
                      <a:pt x="83" y="22"/>
                    </a:lnTo>
                    <a:lnTo>
                      <a:pt x="81" y="22"/>
                    </a:lnTo>
                    <a:lnTo>
                      <a:pt x="81" y="21"/>
                    </a:lnTo>
                    <a:lnTo>
                      <a:pt x="81" y="19"/>
                    </a:lnTo>
                    <a:lnTo>
                      <a:pt x="81" y="17"/>
                    </a:lnTo>
                    <a:lnTo>
                      <a:pt x="79" y="17"/>
                    </a:lnTo>
                    <a:lnTo>
                      <a:pt x="79" y="15"/>
                    </a:lnTo>
                    <a:lnTo>
                      <a:pt x="79" y="13"/>
                    </a:lnTo>
                    <a:lnTo>
                      <a:pt x="78" y="13"/>
                    </a:lnTo>
                    <a:lnTo>
                      <a:pt x="78" y="11"/>
                    </a:lnTo>
                    <a:lnTo>
                      <a:pt x="76" y="11"/>
                    </a:lnTo>
                    <a:lnTo>
                      <a:pt x="76" y="9"/>
                    </a:lnTo>
                    <a:lnTo>
                      <a:pt x="74" y="9"/>
                    </a:lnTo>
                    <a:lnTo>
                      <a:pt x="72" y="9"/>
                    </a:lnTo>
                    <a:lnTo>
                      <a:pt x="70" y="7"/>
                    </a:lnTo>
                    <a:lnTo>
                      <a:pt x="68" y="7"/>
                    </a:lnTo>
                    <a:lnTo>
                      <a:pt x="66" y="7"/>
                    </a:lnTo>
                    <a:lnTo>
                      <a:pt x="66" y="5"/>
                    </a:lnTo>
                    <a:lnTo>
                      <a:pt x="64" y="5"/>
                    </a:lnTo>
                    <a:lnTo>
                      <a:pt x="62" y="5"/>
                    </a:lnTo>
                    <a:lnTo>
                      <a:pt x="62" y="3"/>
                    </a:lnTo>
                    <a:lnTo>
                      <a:pt x="61" y="3"/>
                    </a:lnTo>
                    <a:lnTo>
                      <a:pt x="59" y="3"/>
                    </a:lnTo>
                    <a:lnTo>
                      <a:pt x="57" y="2"/>
                    </a:lnTo>
                    <a:lnTo>
                      <a:pt x="55" y="2"/>
                    </a:lnTo>
                    <a:lnTo>
                      <a:pt x="53" y="2"/>
                    </a:lnTo>
                    <a:lnTo>
                      <a:pt x="51" y="2"/>
                    </a:lnTo>
                    <a:lnTo>
                      <a:pt x="49" y="0"/>
                    </a:lnTo>
                    <a:lnTo>
                      <a:pt x="47" y="0"/>
                    </a:lnTo>
                    <a:lnTo>
                      <a:pt x="45" y="0"/>
                    </a:lnTo>
                    <a:lnTo>
                      <a:pt x="43" y="0"/>
                    </a:lnTo>
                    <a:lnTo>
                      <a:pt x="42" y="0"/>
                    </a:lnTo>
                    <a:lnTo>
                      <a:pt x="40" y="0"/>
                    </a:lnTo>
                    <a:lnTo>
                      <a:pt x="38" y="0"/>
                    </a:lnTo>
                    <a:lnTo>
                      <a:pt x="36" y="0"/>
                    </a:lnTo>
                    <a:lnTo>
                      <a:pt x="34" y="0"/>
                    </a:lnTo>
                    <a:lnTo>
                      <a:pt x="32" y="0"/>
                    </a:lnTo>
                    <a:lnTo>
                      <a:pt x="30" y="0"/>
                    </a:lnTo>
                    <a:lnTo>
                      <a:pt x="28" y="0"/>
                    </a:lnTo>
                    <a:lnTo>
                      <a:pt x="26" y="0"/>
                    </a:lnTo>
                    <a:lnTo>
                      <a:pt x="26" y="2"/>
                    </a:lnTo>
                    <a:lnTo>
                      <a:pt x="24" y="2"/>
                    </a:lnTo>
                    <a:lnTo>
                      <a:pt x="23" y="2"/>
                    </a:lnTo>
                    <a:lnTo>
                      <a:pt x="21" y="2"/>
                    </a:lnTo>
                    <a:lnTo>
                      <a:pt x="21" y="3"/>
                    </a:lnTo>
                    <a:lnTo>
                      <a:pt x="19" y="3"/>
                    </a:lnTo>
                    <a:lnTo>
                      <a:pt x="17" y="3"/>
                    </a:lnTo>
                    <a:lnTo>
                      <a:pt x="17" y="5"/>
                    </a:lnTo>
                    <a:lnTo>
                      <a:pt x="15" y="5"/>
                    </a:lnTo>
                    <a:lnTo>
                      <a:pt x="13" y="5"/>
                    </a:lnTo>
                    <a:lnTo>
                      <a:pt x="13" y="7"/>
                    </a:lnTo>
                    <a:lnTo>
                      <a:pt x="11" y="7"/>
                    </a:lnTo>
                    <a:lnTo>
                      <a:pt x="9" y="7"/>
                    </a:lnTo>
                    <a:lnTo>
                      <a:pt x="9" y="9"/>
                    </a:lnTo>
                    <a:lnTo>
                      <a:pt x="7" y="9"/>
                    </a:lnTo>
                    <a:lnTo>
                      <a:pt x="5" y="9"/>
                    </a:lnTo>
                    <a:lnTo>
                      <a:pt x="5" y="11"/>
                    </a:lnTo>
                    <a:lnTo>
                      <a:pt x="4" y="11"/>
                    </a:lnTo>
                    <a:lnTo>
                      <a:pt x="4" y="13"/>
                    </a:lnTo>
                    <a:lnTo>
                      <a:pt x="2" y="13"/>
                    </a:lnTo>
                    <a:lnTo>
                      <a:pt x="0" y="13"/>
                    </a:lnTo>
                  </a:path>
                </a:pathLst>
              </a:custGeom>
              <a:solidFill>
                <a:srgbClr val="FFFFFF"/>
              </a:solidFill>
              <a:ln w="12700" cap="rnd">
                <a:solidFill>
                  <a:srgbClr val="000000"/>
                </a:solidFill>
                <a:round/>
                <a:headEnd/>
                <a:tailEnd/>
              </a:ln>
            </p:spPr>
            <p:txBody>
              <a:bodyPr/>
              <a:lstStyle/>
              <a:p>
                <a:pPr defTabSz="685800">
                  <a:defRPr/>
                </a:pPr>
                <a:endParaRPr lang="en-US" sz="1350">
                  <a:solidFill>
                    <a:prstClr val="black"/>
                  </a:solidFill>
                  <a:latin typeface="Arial" charset="0"/>
                  <a:ea typeface="ＭＳ Ｐゴシック" charset="0"/>
                  <a:cs typeface="ＭＳ Ｐゴシック" charset="0"/>
                </a:endParaRPr>
              </a:p>
            </p:txBody>
          </p:sp>
          <p:sp>
            <p:nvSpPr>
              <p:cNvPr id="127" name="Freeform 122"/>
              <p:cNvSpPr>
                <a:spLocks/>
              </p:cNvSpPr>
              <p:nvPr/>
            </p:nvSpPr>
            <p:spPr bwMode="auto">
              <a:xfrm>
                <a:off x="2665" y="1949"/>
                <a:ext cx="114" cy="162"/>
              </a:xfrm>
              <a:custGeom>
                <a:avLst/>
                <a:gdLst>
                  <a:gd name="T0" fmla="*/ 43 w 114"/>
                  <a:gd name="T1" fmla="*/ 30 h 162"/>
                  <a:gd name="T2" fmla="*/ 43 w 114"/>
                  <a:gd name="T3" fmla="*/ 42 h 162"/>
                  <a:gd name="T4" fmla="*/ 41 w 114"/>
                  <a:gd name="T5" fmla="*/ 49 h 162"/>
                  <a:gd name="T6" fmla="*/ 41 w 114"/>
                  <a:gd name="T7" fmla="*/ 59 h 162"/>
                  <a:gd name="T8" fmla="*/ 40 w 114"/>
                  <a:gd name="T9" fmla="*/ 68 h 162"/>
                  <a:gd name="T10" fmla="*/ 40 w 114"/>
                  <a:gd name="T11" fmla="*/ 78 h 162"/>
                  <a:gd name="T12" fmla="*/ 40 w 114"/>
                  <a:gd name="T13" fmla="*/ 87 h 162"/>
                  <a:gd name="T14" fmla="*/ 38 w 114"/>
                  <a:gd name="T15" fmla="*/ 95 h 162"/>
                  <a:gd name="T16" fmla="*/ 34 w 114"/>
                  <a:gd name="T17" fmla="*/ 104 h 162"/>
                  <a:gd name="T18" fmla="*/ 28 w 114"/>
                  <a:gd name="T19" fmla="*/ 114 h 162"/>
                  <a:gd name="T20" fmla="*/ 24 w 114"/>
                  <a:gd name="T21" fmla="*/ 121 h 162"/>
                  <a:gd name="T22" fmla="*/ 17 w 114"/>
                  <a:gd name="T23" fmla="*/ 129 h 162"/>
                  <a:gd name="T24" fmla="*/ 11 w 114"/>
                  <a:gd name="T25" fmla="*/ 139 h 162"/>
                  <a:gd name="T26" fmla="*/ 5 w 114"/>
                  <a:gd name="T27" fmla="*/ 142 h 162"/>
                  <a:gd name="T28" fmla="*/ 2 w 114"/>
                  <a:gd name="T29" fmla="*/ 150 h 162"/>
                  <a:gd name="T30" fmla="*/ 2 w 114"/>
                  <a:gd name="T31" fmla="*/ 156 h 162"/>
                  <a:gd name="T32" fmla="*/ 7 w 114"/>
                  <a:gd name="T33" fmla="*/ 148 h 162"/>
                  <a:gd name="T34" fmla="*/ 11 w 114"/>
                  <a:gd name="T35" fmla="*/ 142 h 162"/>
                  <a:gd name="T36" fmla="*/ 17 w 114"/>
                  <a:gd name="T37" fmla="*/ 139 h 162"/>
                  <a:gd name="T38" fmla="*/ 24 w 114"/>
                  <a:gd name="T39" fmla="*/ 135 h 162"/>
                  <a:gd name="T40" fmla="*/ 34 w 114"/>
                  <a:gd name="T41" fmla="*/ 131 h 162"/>
                  <a:gd name="T42" fmla="*/ 43 w 114"/>
                  <a:gd name="T43" fmla="*/ 129 h 162"/>
                  <a:gd name="T44" fmla="*/ 53 w 114"/>
                  <a:gd name="T45" fmla="*/ 127 h 162"/>
                  <a:gd name="T46" fmla="*/ 62 w 114"/>
                  <a:gd name="T47" fmla="*/ 127 h 162"/>
                  <a:gd name="T48" fmla="*/ 72 w 114"/>
                  <a:gd name="T49" fmla="*/ 127 h 162"/>
                  <a:gd name="T50" fmla="*/ 81 w 114"/>
                  <a:gd name="T51" fmla="*/ 131 h 162"/>
                  <a:gd name="T52" fmla="*/ 89 w 114"/>
                  <a:gd name="T53" fmla="*/ 139 h 162"/>
                  <a:gd name="T54" fmla="*/ 96 w 114"/>
                  <a:gd name="T55" fmla="*/ 146 h 162"/>
                  <a:gd name="T56" fmla="*/ 100 w 114"/>
                  <a:gd name="T57" fmla="*/ 152 h 162"/>
                  <a:gd name="T58" fmla="*/ 104 w 114"/>
                  <a:gd name="T59" fmla="*/ 158 h 162"/>
                  <a:gd name="T60" fmla="*/ 106 w 114"/>
                  <a:gd name="T61" fmla="*/ 156 h 162"/>
                  <a:gd name="T62" fmla="*/ 102 w 114"/>
                  <a:gd name="T63" fmla="*/ 148 h 162"/>
                  <a:gd name="T64" fmla="*/ 98 w 114"/>
                  <a:gd name="T65" fmla="*/ 139 h 162"/>
                  <a:gd name="T66" fmla="*/ 96 w 114"/>
                  <a:gd name="T67" fmla="*/ 129 h 162"/>
                  <a:gd name="T68" fmla="*/ 95 w 114"/>
                  <a:gd name="T69" fmla="*/ 121 h 162"/>
                  <a:gd name="T70" fmla="*/ 93 w 114"/>
                  <a:gd name="T71" fmla="*/ 112 h 162"/>
                  <a:gd name="T72" fmla="*/ 91 w 114"/>
                  <a:gd name="T73" fmla="*/ 101 h 162"/>
                  <a:gd name="T74" fmla="*/ 91 w 114"/>
                  <a:gd name="T75" fmla="*/ 91 h 162"/>
                  <a:gd name="T76" fmla="*/ 89 w 114"/>
                  <a:gd name="T77" fmla="*/ 82 h 162"/>
                  <a:gd name="T78" fmla="*/ 91 w 114"/>
                  <a:gd name="T79" fmla="*/ 72 h 162"/>
                  <a:gd name="T80" fmla="*/ 93 w 114"/>
                  <a:gd name="T81" fmla="*/ 64 h 162"/>
                  <a:gd name="T82" fmla="*/ 96 w 114"/>
                  <a:gd name="T83" fmla="*/ 55 h 162"/>
                  <a:gd name="T84" fmla="*/ 100 w 114"/>
                  <a:gd name="T85" fmla="*/ 43 h 162"/>
                  <a:gd name="T86" fmla="*/ 104 w 114"/>
                  <a:gd name="T87" fmla="*/ 34 h 162"/>
                  <a:gd name="T88" fmla="*/ 108 w 114"/>
                  <a:gd name="T89" fmla="*/ 24 h 162"/>
                  <a:gd name="T90" fmla="*/ 112 w 114"/>
                  <a:gd name="T91" fmla="*/ 15 h 162"/>
                  <a:gd name="T92" fmla="*/ 112 w 114"/>
                  <a:gd name="T93" fmla="*/ 7 h 162"/>
                  <a:gd name="T94" fmla="*/ 104 w 114"/>
                  <a:gd name="T95" fmla="*/ 4 h 162"/>
                  <a:gd name="T96" fmla="*/ 95 w 114"/>
                  <a:gd name="T97" fmla="*/ 0 h 162"/>
                  <a:gd name="T98" fmla="*/ 85 w 114"/>
                  <a:gd name="T99" fmla="*/ 0 h 162"/>
                  <a:gd name="T100" fmla="*/ 76 w 114"/>
                  <a:gd name="T101" fmla="*/ 0 h 162"/>
                  <a:gd name="T102" fmla="*/ 68 w 114"/>
                  <a:gd name="T103" fmla="*/ 2 h 162"/>
                  <a:gd name="T104" fmla="*/ 60 w 114"/>
                  <a:gd name="T105" fmla="*/ 4 h 162"/>
                  <a:gd name="T106" fmla="*/ 51 w 114"/>
                  <a:gd name="T107" fmla="*/ 7 h 162"/>
                  <a:gd name="T108" fmla="*/ 43 w 114"/>
                  <a:gd name="T109" fmla="*/ 13 h 162"/>
                  <a:gd name="T110" fmla="*/ 43 w 114"/>
                  <a:gd name="T111" fmla="*/ 23 h 162"/>
                  <a:gd name="T112" fmla="*/ 43 w 114"/>
                  <a:gd name="T113" fmla="*/ 32 h 162"/>
                  <a:gd name="T114" fmla="*/ 43 w 114"/>
                  <a:gd name="T115" fmla="*/ 42 h 16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4"/>
                  <a:gd name="T175" fmla="*/ 0 h 162"/>
                  <a:gd name="T176" fmla="*/ 114 w 114"/>
                  <a:gd name="T177" fmla="*/ 162 h 16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4" h="162">
                    <a:moveTo>
                      <a:pt x="43" y="19"/>
                    </a:moveTo>
                    <a:lnTo>
                      <a:pt x="43" y="23"/>
                    </a:lnTo>
                    <a:lnTo>
                      <a:pt x="43" y="24"/>
                    </a:lnTo>
                    <a:lnTo>
                      <a:pt x="43" y="26"/>
                    </a:lnTo>
                    <a:lnTo>
                      <a:pt x="43" y="30"/>
                    </a:lnTo>
                    <a:lnTo>
                      <a:pt x="43" y="32"/>
                    </a:lnTo>
                    <a:lnTo>
                      <a:pt x="43" y="34"/>
                    </a:lnTo>
                    <a:lnTo>
                      <a:pt x="43" y="38"/>
                    </a:lnTo>
                    <a:lnTo>
                      <a:pt x="43" y="40"/>
                    </a:lnTo>
                    <a:lnTo>
                      <a:pt x="43" y="42"/>
                    </a:lnTo>
                    <a:lnTo>
                      <a:pt x="43" y="43"/>
                    </a:lnTo>
                    <a:lnTo>
                      <a:pt x="43" y="45"/>
                    </a:lnTo>
                    <a:lnTo>
                      <a:pt x="43" y="47"/>
                    </a:lnTo>
                    <a:lnTo>
                      <a:pt x="43" y="49"/>
                    </a:lnTo>
                    <a:lnTo>
                      <a:pt x="41" y="49"/>
                    </a:lnTo>
                    <a:lnTo>
                      <a:pt x="41" y="51"/>
                    </a:lnTo>
                    <a:lnTo>
                      <a:pt x="41" y="53"/>
                    </a:lnTo>
                    <a:lnTo>
                      <a:pt x="41" y="55"/>
                    </a:lnTo>
                    <a:lnTo>
                      <a:pt x="41" y="57"/>
                    </a:lnTo>
                    <a:lnTo>
                      <a:pt x="41" y="59"/>
                    </a:lnTo>
                    <a:lnTo>
                      <a:pt x="41" y="61"/>
                    </a:lnTo>
                    <a:lnTo>
                      <a:pt x="41" y="63"/>
                    </a:lnTo>
                    <a:lnTo>
                      <a:pt x="41" y="64"/>
                    </a:lnTo>
                    <a:lnTo>
                      <a:pt x="41" y="66"/>
                    </a:lnTo>
                    <a:lnTo>
                      <a:pt x="40" y="68"/>
                    </a:lnTo>
                    <a:lnTo>
                      <a:pt x="40" y="70"/>
                    </a:lnTo>
                    <a:lnTo>
                      <a:pt x="40" y="72"/>
                    </a:lnTo>
                    <a:lnTo>
                      <a:pt x="40" y="74"/>
                    </a:lnTo>
                    <a:lnTo>
                      <a:pt x="40" y="76"/>
                    </a:lnTo>
                    <a:lnTo>
                      <a:pt x="40" y="78"/>
                    </a:lnTo>
                    <a:lnTo>
                      <a:pt x="40" y="80"/>
                    </a:lnTo>
                    <a:lnTo>
                      <a:pt x="40" y="82"/>
                    </a:lnTo>
                    <a:lnTo>
                      <a:pt x="40" y="83"/>
                    </a:lnTo>
                    <a:lnTo>
                      <a:pt x="40" y="85"/>
                    </a:lnTo>
                    <a:lnTo>
                      <a:pt x="40" y="87"/>
                    </a:lnTo>
                    <a:lnTo>
                      <a:pt x="40" y="89"/>
                    </a:lnTo>
                    <a:lnTo>
                      <a:pt x="38" y="89"/>
                    </a:lnTo>
                    <a:lnTo>
                      <a:pt x="38" y="91"/>
                    </a:lnTo>
                    <a:lnTo>
                      <a:pt x="38" y="93"/>
                    </a:lnTo>
                    <a:lnTo>
                      <a:pt x="38" y="95"/>
                    </a:lnTo>
                    <a:lnTo>
                      <a:pt x="36" y="97"/>
                    </a:lnTo>
                    <a:lnTo>
                      <a:pt x="36" y="99"/>
                    </a:lnTo>
                    <a:lnTo>
                      <a:pt x="36" y="101"/>
                    </a:lnTo>
                    <a:lnTo>
                      <a:pt x="34" y="102"/>
                    </a:lnTo>
                    <a:lnTo>
                      <a:pt x="34" y="104"/>
                    </a:lnTo>
                    <a:lnTo>
                      <a:pt x="32" y="106"/>
                    </a:lnTo>
                    <a:lnTo>
                      <a:pt x="32" y="108"/>
                    </a:lnTo>
                    <a:lnTo>
                      <a:pt x="30" y="110"/>
                    </a:lnTo>
                    <a:lnTo>
                      <a:pt x="30" y="112"/>
                    </a:lnTo>
                    <a:lnTo>
                      <a:pt x="28" y="114"/>
                    </a:lnTo>
                    <a:lnTo>
                      <a:pt x="28" y="116"/>
                    </a:lnTo>
                    <a:lnTo>
                      <a:pt x="26" y="116"/>
                    </a:lnTo>
                    <a:lnTo>
                      <a:pt x="26" y="118"/>
                    </a:lnTo>
                    <a:lnTo>
                      <a:pt x="24" y="120"/>
                    </a:lnTo>
                    <a:lnTo>
                      <a:pt x="24" y="121"/>
                    </a:lnTo>
                    <a:lnTo>
                      <a:pt x="22" y="123"/>
                    </a:lnTo>
                    <a:lnTo>
                      <a:pt x="21" y="125"/>
                    </a:lnTo>
                    <a:lnTo>
                      <a:pt x="21" y="127"/>
                    </a:lnTo>
                    <a:lnTo>
                      <a:pt x="19" y="129"/>
                    </a:lnTo>
                    <a:lnTo>
                      <a:pt x="17" y="129"/>
                    </a:lnTo>
                    <a:lnTo>
                      <a:pt x="17" y="131"/>
                    </a:lnTo>
                    <a:lnTo>
                      <a:pt x="15" y="133"/>
                    </a:lnTo>
                    <a:lnTo>
                      <a:pt x="13" y="135"/>
                    </a:lnTo>
                    <a:lnTo>
                      <a:pt x="11" y="137"/>
                    </a:lnTo>
                    <a:lnTo>
                      <a:pt x="11" y="139"/>
                    </a:lnTo>
                    <a:lnTo>
                      <a:pt x="9" y="139"/>
                    </a:lnTo>
                    <a:lnTo>
                      <a:pt x="9" y="140"/>
                    </a:lnTo>
                    <a:lnTo>
                      <a:pt x="7" y="140"/>
                    </a:lnTo>
                    <a:lnTo>
                      <a:pt x="7" y="142"/>
                    </a:lnTo>
                    <a:lnTo>
                      <a:pt x="5" y="142"/>
                    </a:lnTo>
                    <a:lnTo>
                      <a:pt x="5" y="144"/>
                    </a:lnTo>
                    <a:lnTo>
                      <a:pt x="3" y="146"/>
                    </a:lnTo>
                    <a:lnTo>
                      <a:pt x="3" y="148"/>
                    </a:lnTo>
                    <a:lnTo>
                      <a:pt x="2" y="148"/>
                    </a:lnTo>
                    <a:lnTo>
                      <a:pt x="2" y="150"/>
                    </a:lnTo>
                    <a:lnTo>
                      <a:pt x="2" y="152"/>
                    </a:lnTo>
                    <a:lnTo>
                      <a:pt x="0" y="152"/>
                    </a:lnTo>
                    <a:lnTo>
                      <a:pt x="0" y="154"/>
                    </a:lnTo>
                    <a:lnTo>
                      <a:pt x="0" y="156"/>
                    </a:lnTo>
                    <a:lnTo>
                      <a:pt x="2" y="156"/>
                    </a:lnTo>
                    <a:lnTo>
                      <a:pt x="2" y="154"/>
                    </a:lnTo>
                    <a:lnTo>
                      <a:pt x="3" y="154"/>
                    </a:lnTo>
                    <a:lnTo>
                      <a:pt x="3" y="152"/>
                    </a:lnTo>
                    <a:lnTo>
                      <a:pt x="5" y="150"/>
                    </a:lnTo>
                    <a:lnTo>
                      <a:pt x="7" y="148"/>
                    </a:lnTo>
                    <a:lnTo>
                      <a:pt x="7" y="146"/>
                    </a:lnTo>
                    <a:lnTo>
                      <a:pt x="9" y="146"/>
                    </a:lnTo>
                    <a:lnTo>
                      <a:pt x="9" y="144"/>
                    </a:lnTo>
                    <a:lnTo>
                      <a:pt x="11" y="144"/>
                    </a:lnTo>
                    <a:lnTo>
                      <a:pt x="11" y="142"/>
                    </a:lnTo>
                    <a:lnTo>
                      <a:pt x="13" y="142"/>
                    </a:lnTo>
                    <a:lnTo>
                      <a:pt x="13" y="140"/>
                    </a:lnTo>
                    <a:lnTo>
                      <a:pt x="15" y="140"/>
                    </a:lnTo>
                    <a:lnTo>
                      <a:pt x="15" y="139"/>
                    </a:lnTo>
                    <a:lnTo>
                      <a:pt x="17" y="139"/>
                    </a:lnTo>
                    <a:lnTo>
                      <a:pt x="19" y="139"/>
                    </a:lnTo>
                    <a:lnTo>
                      <a:pt x="19" y="137"/>
                    </a:lnTo>
                    <a:lnTo>
                      <a:pt x="21" y="137"/>
                    </a:lnTo>
                    <a:lnTo>
                      <a:pt x="22" y="137"/>
                    </a:lnTo>
                    <a:lnTo>
                      <a:pt x="24" y="135"/>
                    </a:lnTo>
                    <a:lnTo>
                      <a:pt x="26" y="135"/>
                    </a:lnTo>
                    <a:lnTo>
                      <a:pt x="28" y="135"/>
                    </a:lnTo>
                    <a:lnTo>
                      <a:pt x="30" y="133"/>
                    </a:lnTo>
                    <a:lnTo>
                      <a:pt x="32" y="133"/>
                    </a:lnTo>
                    <a:lnTo>
                      <a:pt x="34" y="131"/>
                    </a:lnTo>
                    <a:lnTo>
                      <a:pt x="36" y="131"/>
                    </a:lnTo>
                    <a:lnTo>
                      <a:pt x="38" y="131"/>
                    </a:lnTo>
                    <a:lnTo>
                      <a:pt x="40" y="129"/>
                    </a:lnTo>
                    <a:lnTo>
                      <a:pt x="41" y="129"/>
                    </a:lnTo>
                    <a:lnTo>
                      <a:pt x="43" y="129"/>
                    </a:lnTo>
                    <a:lnTo>
                      <a:pt x="45" y="129"/>
                    </a:lnTo>
                    <a:lnTo>
                      <a:pt x="47" y="127"/>
                    </a:lnTo>
                    <a:lnTo>
                      <a:pt x="49" y="127"/>
                    </a:lnTo>
                    <a:lnTo>
                      <a:pt x="51" y="127"/>
                    </a:lnTo>
                    <a:lnTo>
                      <a:pt x="53" y="127"/>
                    </a:lnTo>
                    <a:lnTo>
                      <a:pt x="55" y="127"/>
                    </a:lnTo>
                    <a:lnTo>
                      <a:pt x="57" y="127"/>
                    </a:lnTo>
                    <a:lnTo>
                      <a:pt x="58" y="127"/>
                    </a:lnTo>
                    <a:lnTo>
                      <a:pt x="60" y="127"/>
                    </a:lnTo>
                    <a:lnTo>
                      <a:pt x="62" y="127"/>
                    </a:lnTo>
                    <a:lnTo>
                      <a:pt x="64" y="127"/>
                    </a:lnTo>
                    <a:lnTo>
                      <a:pt x="66" y="127"/>
                    </a:lnTo>
                    <a:lnTo>
                      <a:pt x="68" y="127"/>
                    </a:lnTo>
                    <a:lnTo>
                      <a:pt x="70" y="127"/>
                    </a:lnTo>
                    <a:lnTo>
                      <a:pt x="72" y="127"/>
                    </a:lnTo>
                    <a:lnTo>
                      <a:pt x="74" y="127"/>
                    </a:lnTo>
                    <a:lnTo>
                      <a:pt x="76" y="129"/>
                    </a:lnTo>
                    <a:lnTo>
                      <a:pt x="77" y="129"/>
                    </a:lnTo>
                    <a:lnTo>
                      <a:pt x="79" y="131"/>
                    </a:lnTo>
                    <a:lnTo>
                      <a:pt x="81" y="131"/>
                    </a:lnTo>
                    <a:lnTo>
                      <a:pt x="83" y="133"/>
                    </a:lnTo>
                    <a:lnTo>
                      <a:pt x="85" y="135"/>
                    </a:lnTo>
                    <a:lnTo>
                      <a:pt x="87" y="137"/>
                    </a:lnTo>
                    <a:lnTo>
                      <a:pt x="89" y="137"/>
                    </a:lnTo>
                    <a:lnTo>
                      <a:pt x="89" y="139"/>
                    </a:lnTo>
                    <a:lnTo>
                      <a:pt x="91" y="139"/>
                    </a:lnTo>
                    <a:lnTo>
                      <a:pt x="93" y="140"/>
                    </a:lnTo>
                    <a:lnTo>
                      <a:pt x="95" y="142"/>
                    </a:lnTo>
                    <a:lnTo>
                      <a:pt x="96" y="144"/>
                    </a:lnTo>
                    <a:lnTo>
                      <a:pt x="96" y="146"/>
                    </a:lnTo>
                    <a:lnTo>
                      <a:pt x="98" y="146"/>
                    </a:lnTo>
                    <a:lnTo>
                      <a:pt x="98" y="148"/>
                    </a:lnTo>
                    <a:lnTo>
                      <a:pt x="100" y="148"/>
                    </a:lnTo>
                    <a:lnTo>
                      <a:pt x="100" y="150"/>
                    </a:lnTo>
                    <a:lnTo>
                      <a:pt x="100" y="152"/>
                    </a:lnTo>
                    <a:lnTo>
                      <a:pt x="102" y="152"/>
                    </a:lnTo>
                    <a:lnTo>
                      <a:pt x="102" y="154"/>
                    </a:lnTo>
                    <a:lnTo>
                      <a:pt x="104" y="154"/>
                    </a:lnTo>
                    <a:lnTo>
                      <a:pt x="104" y="156"/>
                    </a:lnTo>
                    <a:lnTo>
                      <a:pt x="104" y="158"/>
                    </a:lnTo>
                    <a:lnTo>
                      <a:pt x="106" y="159"/>
                    </a:lnTo>
                    <a:lnTo>
                      <a:pt x="106" y="161"/>
                    </a:lnTo>
                    <a:lnTo>
                      <a:pt x="106" y="159"/>
                    </a:lnTo>
                    <a:lnTo>
                      <a:pt x="106" y="158"/>
                    </a:lnTo>
                    <a:lnTo>
                      <a:pt x="106" y="156"/>
                    </a:lnTo>
                    <a:lnTo>
                      <a:pt x="104" y="154"/>
                    </a:lnTo>
                    <a:lnTo>
                      <a:pt x="104" y="152"/>
                    </a:lnTo>
                    <a:lnTo>
                      <a:pt x="104" y="150"/>
                    </a:lnTo>
                    <a:lnTo>
                      <a:pt x="102" y="150"/>
                    </a:lnTo>
                    <a:lnTo>
                      <a:pt x="102" y="148"/>
                    </a:lnTo>
                    <a:lnTo>
                      <a:pt x="102" y="146"/>
                    </a:lnTo>
                    <a:lnTo>
                      <a:pt x="100" y="144"/>
                    </a:lnTo>
                    <a:lnTo>
                      <a:pt x="100" y="142"/>
                    </a:lnTo>
                    <a:lnTo>
                      <a:pt x="100" y="140"/>
                    </a:lnTo>
                    <a:lnTo>
                      <a:pt x="98" y="139"/>
                    </a:lnTo>
                    <a:lnTo>
                      <a:pt x="98" y="137"/>
                    </a:lnTo>
                    <a:lnTo>
                      <a:pt x="98" y="135"/>
                    </a:lnTo>
                    <a:lnTo>
                      <a:pt x="96" y="133"/>
                    </a:lnTo>
                    <a:lnTo>
                      <a:pt x="96" y="131"/>
                    </a:lnTo>
                    <a:lnTo>
                      <a:pt x="96" y="129"/>
                    </a:lnTo>
                    <a:lnTo>
                      <a:pt x="96" y="127"/>
                    </a:lnTo>
                    <a:lnTo>
                      <a:pt x="95" y="127"/>
                    </a:lnTo>
                    <a:lnTo>
                      <a:pt x="95" y="125"/>
                    </a:lnTo>
                    <a:lnTo>
                      <a:pt x="95" y="123"/>
                    </a:lnTo>
                    <a:lnTo>
                      <a:pt x="95" y="121"/>
                    </a:lnTo>
                    <a:lnTo>
                      <a:pt x="95" y="120"/>
                    </a:lnTo>
                    <a:lnTo>
                      <a:pt x="95" y="118"/>
                    </a:lnTo>
                    <a:lnTo>
                      <a:pt x="93" y="116"/>
                    </a:lnTo>
                    <a:lnTo>
                      <a:pt x="93" y="114"/>
                    </a:lnTo>
                    <a:lnTo>
                      <a:pt x="93" y="112"/>
                    </a:lnTo>
                    <a:lnTo>
                      <a:pt x="93" y="110"/>
                    </a:lnTo>
                    <a:lnTo>
                      <a:pt x="93" y="108"/>
                    </a:lnTo>
                    <a:lnTo>
                      <a:pt x="91" y="104"/>
                    </a:lnTo>
                    <a:lnTo>
                      <a:pt x="91" y="102"/>
                    </a:lnTo>
                    <a:lnTo>
                      <a:pt x="91" y="101"/>
                    </a:lnTo>
                    <a:lnTo>
                      <a:pt x="91" y="99"/>
                    </a:lnTo>
                    <a:lnTo>
                      <a:pt x="91" y="97"/>
                    </a:lnTo>
                    <a:lnTo>
                      <a:pt x="91" y="95"/>
                    </a:lnTo>
                    <a:lnTo>
                      <a:pt x="91" y="93"/>
                    </a:lnTo>
                    <a:lnTo>
                      <a:pt x="91" y="91"/>
                    </a:lnTo>
                    <a:lnTo>
                      <a:pt x="91" y="89"/>
                    </a:lnTo>
                    <a:lnTo>
                      <a:pt x="91" y="87"/>
                    </a:lnTo>
                    <a:lnTo>
                      <a:pt x="89" y="85"/>
                    </a:lnTo>
                    <a:lnTo>
                      <a:pt x="89" y="83"/>
                    </a:lnTo>
                    <a:lnTo>
                      <a:pt x="89" y="82"/>
                    </a:lnTo>
                    <a:lnTo>
                      <a:pt x="91" y="80"/>
                    </a:lnTo>
                    <a:lnTo>
                      <a:pt x="91" y="78"/>
                    </a:lnTo>
                    <a:lnTo>
                      <a:pt x="91" y="76"/>
                    </a:lnTo>
                    <a:lnTo>
                      <a:pt x="91" y="74"/>
                    </a:lnTo>
                    <a:lnTo>
                      <a:pt x="91" y="72"/>
                    </a:lnTo>
                    <a:lnTo>
                      <a:pt x="91" y="70"/>
                    </a:lnTo>
                    <a:lnTo>
                      <a:pt x="91" y="68"/>
                    </a:lnTo>
                    <a:lnTo>
                      <a:pt x="93" y="68"/>
                    </a:lnTo>
                    <a:lnTo>
                      <a:pt x="93" y="66"/>
                    </a:lnTo>
                    <a:lnTo>
                      <a:pt x="93" y="64"/>
                    </a:lnTo>
                    <a:lnTo>
                      <a:pt x="93" y="63"/>
                    </a:lnTo>
                    <a:lnTo>
                      <a:pt x="95" y="61"/>
                    </a:lnTo>
                    <a:lnTo>
                      <a:pt x="95" y="59"/>
                    </a:lnTo>
                    <a:lnTo>
                      <a:pt x="95" y="57"/>
                    </a:lnTo>
                    <a:lnTo>
                      <a:pt x="96" y="55"/>
                    </a:lnTo>
                    <a:lnTo>
                      <a:pt x="96" y="53"/>
                    </a:lnTo>
                    <a:lnTo>
                      <a:pt x="98" y="49"/>
                    </a:lnTo>
                    <a:lnTo>
                      <a:pt x="98" y="47"/>
                    </a:lnTo>
                    <a:lnTo>
                      <a:pt x="98" y="45"/>
                    </a:lnTo>
                    <a:lnTo>
                      <a:pt x="100" y="43"/>
                    </a:lnTo>
                    <a:lnTo>
                      <a:pt x="100" y="42"/>
                    </a:lnTo>
                    <a:lnTo>
                      <a:pt x="102" y="40"/>
                    </a:lnTo>
                    <a:lnTo>
                      <a:pt x="102" y="38"/>
                    </a:lnTo>
                    <a:lnTo>
                      <a:pt x="102" y="36"/>
                    </a:lnTo>
                    <a:lnTo>
                      <a:pt x="104" y="34"/>
                    </a:lnTo>
                    <a:lnTo>
                      <a:pt x="104" y="32"/>
                    </a:lnTo>
                    <a:lnTo>
                      <a:pt x="106" y="30"/>
                    </a:lnTo>
                    <a:lnTo>
                      <a:pt x="106" y="28"/>
                    </a:lnTo>
                    <a:lnTo>
                      <a:pt x="106" y="26"/>
                    </a:lnTo>
                    <a:lnTo>
                      <a:pt x="108" y="24"/>
                    </a:lnTo>
                    <a:lnTo>
                      <a:pt x="108" y="23"/>
                    </a:lnTo>
                    <a:lnTo>
                      <a:pt x="108" y="21"/>
                    </a:lnTo>
                    <a:lnTo>
                      <a:pt x="110" y="19"/>
                    </a:lnTo>
                    <a:lnTo>
                      <a:pt x="110" y="17"/>
                    </a:lnTo>
                    <a:lnTo>
                      <a:pt x="112" y="15"/>
                    </a:lnTo>
                    <a:lnTo>
                      <a:pt x="112" y="13"/>
                    </a:lnTo>
                    <a:lnTo>
                      <a:pt x="112" y="11"/>
                    </a:lnTo>
                    <a:lnTo>
                      <a:pt x="113" y="11"/>
                    </a:lnTo>
                    <a:lnTo>
                      <a:pt x="113" y="9"/>
                    </a:lnTo>
                    <a:lnTo>
                      <a:pt x="112" y="7"/>
                    </a:lnTo>
                    <a:lnTo>
                      <a:pt x="110" y="5"/>
                    </a:lnTo>
                    <a:lnTo>
                      <a:pt x="108" y="5"/>
                    </a:lnTo>
                    <a:lnTo>
                      <a:pt x="108" y="4"/>
                    </a:lnTo>
                    <a:lnTo>
                      <a:pt x="106" y="4"/>
                    </a:lnTo>
                    <a:lnTo>
                      <a:pt x="104" y="4"/>
                    </a:lnTo>
                    <a:lnTo>
                      <a:pt x="102" y="2"/>
                    </a:lnTo>
                    <a:lnTo>
                      <a:pt x="100" y="2"/>
                    </a:lnTo>
                    <a:lnTo>
                      <a:pt x="98" y="2"/>
                    </a:lnTo>
                    <a:lnTo>
                      <a:pt x="96" y="0"/>
                    </a:lnTo>
                    <a:lnTo>
                      <a:pt x="95" y="0"/>
                    </a:lnTo>
                    <a:lnTo>
                      <a:pt x="93" y="0"/>
                    </a:lnTo>
                    <a:lnTo>
                      <a:pt x="91" y="0"/>
                    </a:lnTo>
                    <a:lnTo>
                      <a:pt x="89" y="0"/>
                    </a:lnTo>
                    <a:lnTo>
                      <a:pt x="87" y="0"/>
                    </a:lnTo>
                    <a:lnTo>
                      <a:pt x="85" y="0"/>
                    </a:lnTo>
                    <a:lnTo>
                      <a:pt x="83" y="0"/>
                    </a:lnTo>
                    <a:lnTo>
                      <a:pt x="81" y="0"/>
                    </a:lnTo>
                    <a:lnTo>
                      <a:pt x="79" y="0"/>
                    </a:lnTo>
                    <a:lnTo>
                      <a:pt x="77" y="0"/>
                    </a:lnTo>
                    <a:lnTo>
                      <a:pt x="76" y="0"/>
                    </a:lnTo>
                    <a:lnTo>
                      <a:pt x="74" y="0"/>
                    </a:lnTo>
                    <a:lnTo>
                      <a:pt x="72" y="0"/>
                    </a:lnTo>
                    <a:lnTo>
                      <a:pt x="72" y="2"/>
                    </a:lnTo>
                    <a:lnTo>
                      <a:pt x="70" y="2"/>
                    </a:lnTo>
                    <a:lnTo>
                      <a:pt x="68" y="2"/>
                    </a:lnTo>
                    <a:lnTo>
                      <a:pt x="66" y="2"/>
                    </a:lnTo>
                    <a:lnTo>
                      <a:pt x="64" y="2"/>
                    </a:lnTo>
                    <a:lnTo>
                      <a:pt x="62" y="2"/>
                    </a:lnTo>
                    <a:lnTo>
                      <a:pt x="62" y="4"/>
                    </a:lnTo>
                    <a:lnTo>
                      <a:pt x="60" y="4"/>
                    </a:lnTo>
                    <a:lnTo>
                      <a:pt x="58" y="4"/>
                    </a:lnTo>
                    <a:lnTo>
                      <a:pt x="57" y="4"/>
                    </a:lnTo>
                    <a:lnTo>
                      <a:pt x="55" y="5"/>
                    </a:lnTo>
                    <a:lnTo>
                      <a:pt x="53" y="5"/>
                    </a:lnTo>
                    <a:lnTo>
                      <a:pt x="51" y="7"/>
                    </a:lnTo>
                    <a:lnTo>
                      <a:pt x="49" y="7"/>
                    </a:lnTo>
                    <a:lnTo>
                      <a:pt x="49" y="9"/>
                    </a:lnTo>
                    <a:lnTo>
                      <a:pt x="47" y="9"/>
                    </a:lnTo>
                    <a:lnTo>
                      <a:pt x="45" y="11"/>
                    </a:lnTo>
                    <a:lnTo>
                      <a:pt x="43" y="13"/>
                    </a:lnTo>
                    <a:lnTo>
                      <a:pt x="43" y="15"/>
                    </a:lnTo>
                    <a:lnTo>
                      <a:pt x="43" y="17"/>
                    </a:lnTo>
                    <a:lnTo>
                      <a:pt x="43" y="19"/>
                    </a:lnTo>
                    <a:lnTo>
                      <a:pt x="43" y="21"/>
                    </a:lnTo>
                    <a:lnTo>
                      <a:pt x="43" y="23"/>
                    </a:lnTo>
                    <a:lnTo>
                      <a:pt x="43" y="24"/>
                    </a:lnTo>
                    <a:lnTo>
                      <a:pt x="43" y="26"/>
                    </a:lnTo>
                    <a:lnTo>
                      <a:pt x="43" y="28"/>
                    </a:lnTo>
                    <a:lnTo>
                      <a:pt x="43" y="30"/>
                    </a:lnTo>
                    <a:lnTo>
                      <a:pt x="43" y="32"/>
                    </a:lnTo>
                    <a:lnTo>
                      <a:pt x="43" y="34"/>
                    </a:lnTo>
                    <a:lnTo>
                      <a:pt x="43" y="36"/>
                    </a:lnTo>
                    <a:lnTo>
                      <a:pt x="43" y="38"/>
                    </a:lnTo>
                    <a:lnTo>
                      <a:pt x="43" y="40"/>
                    </a:lnTo>
                    <a:lnTo>
                      <a:pt x="43" y="42"/>
                    </a:lnTo>
                    <a:lnTo>
                      <a:pt x="43" y="43"/>
                    </a:lnTo>
                    <a:lnTo>
                      <a:pt x="43" y="45"/>
                    </a:lnTo>
                    <a:lnTo>
                      <a:pt x="43" y="19"/>
                    </a:lnTo>
                  </a:path>
                </a:pathLst>
              </a:custGeom>
              <a:solidFill>
                <a:srgbClr val="FFFFFF"/>
              </a:solidFill>
              <a:ln w="12700" cap="rnd">
                <a:solidFill>
                  <a:srgbClr val="000000"/>
                </a:solidFill>
                <a:round/>
                <a:headEnd/>
                <a:tailEnd/>
              </a:ln>
            </p:spPr>
            <p:txBody>
              <a:bodyPr/>
              <a:lstStyle/>
              <a:p>
                <a:pPr defTabSz="685800">
                  <a:defRPr/>
                </a:pPr>
                <a:endParaRPr lang="en-US" sz="1350">
                  <a:solidFill>
                    <a:prstClr val="black"/>
                  </a:solidFill>
                  <a:latin typeface="Arial" charset="0"/>
                  <a:ea typeface="ＭＳ Ｐゴシック" charset="0"/>
                  <a:cs typeface="ＭＳ Ｐゴシック" charset="0"/>
                </a:endParaRPr>
              </a:p>
            </p:txBody>
          </p:sp>
          <p:sp>
            <p:nvSpPr>
              <p:cNvPr id="128" name="Freeform 123"/>
              <p:cNvSpPr>
                <a:spLocks/>
              </p:cNvSpPr>
              <p:nvPr/>
            </p:nvSpPr>
            <p:spPr bwMode="auto">
              <a:xfrm>
                <a:off x="2847" y="2010"/>
                <a:ext cx="251" cy="118"/>
              </a:xfrm>
              <a:custGeom>
                <a:avLst/>
                <a:gdLst>
                  <a:gd name="T0" fmla="*/ 34 w 251"/>
                  <a:gd name="T1" fmla="*/ 3 h 118"/>
                  <a:gd name="T2" fmla="*/ 47 w 251"/>
                  <a:gd name="T3" fmla="*/ 5 h 118"/>
                  <a:gd name="T4" fmla="*/ 59 w 251"/>
                  <a:gd name="T5" fmla="*/ 9 h 118"/>
                  <a:gd name="T6" fmla="*/ 72 w 251"/>
                  <a:gd name="T7" fmla="*/ 9 h 118"/>
                  <a:gd name="T8" fmla="*/ 85 w 251"/>
                  <a:gd name="T9" fmla="*/ 9 h 118"/>
                  <a:gd name="T10" fmla="*/ 98 w 251"/>
                  <a:gd name="T11" fmla="*/ 9 h 118"/>
                  <a:gd name="T12" fmla="*/ 108 w 251"/>
                  <a:gd name="T13" fmla="*/ 3 h 118"/>
                  <a:gd name="T14" fmla="*/ 119 w 251"/>
                  <a:gd name="T15" fmla="*/ 2 h 118"/>
                  <a:gd name="T16" fmla="*/ 133 w 251"/>
                  <a:gd name="T17" fmla="*/ 2 h 118"/>
                  <a:gd name="T18" fmla="*/ 129 w 251"/>
                  <a:gd name="T19" fmla="*/ 3 h 118"/>
                  <a:gd name="T20" fmla="*/ 123 w 251"/>
                  <a:gd name="T21" fmla="*/ 11 h 118"/>
                  <a:gd name="T22" fmla="*/ 125 w 251"/>
                  <a:gd name="T23" fmla="*/ 19 h 118"/>
                  <a:gd name="T24" fmla="*/ 133 w 251"/>
                  <a:gd name="T25" fmla="*/ 13 h 118"/>
                  <a:gd name="T26" fmla="*/ 146 w 251"/>
                  <a:gd name="T27" fmla="*/ 13 h 118"/>
                  <a:gd name="T28" fmla="*/ 159 w 251"/>
                  <a:gd name="T29" fmla="*/ 13 h 118"/>
                  <a:gd name="T30" fmla="*/ 172 w 251"/>
                  <a:gd name="T31" fmla="*/ 13 h 118"/>
                  <a:gd name="T32" fmla="*/ 186 w 251"/>
                  <a:gd name="T33" fmla="*/ 13 h 118"/>
                  <a:gd name="T34" fmla="*/ 199 w 251"/>
                  <a:gd name="T35" fmla="*/ 13 h 118"/>
                  <a:gd name="T36" fmla="*/ 212 w 251"/>
                  <a:gd name="T37" fmla="*/ 13 h 118"/>
                  <a:gd name="T38" fmla="*/ 226 w 251"/>
                  <a:gd name="T39" fmla="*/ 13 h 118"/>
                  <a:gd name="T40" fmla="*/ 237 w 251"/>
                  <a:gd name="T41" fmla="*/ 11 h 118"/>
                  <a:gd name="T42" fmla="*/ 243 w 251"/>
                  <a:gd name="T43" fmla="*/ 19 h 118"/>
                  <a:gd name="T44" fmla="*/ 248 w 251"/>
                  <a:gd name="T45" fmla="*/ 28 h 118"/>
                  <a:gd name="T46" fmla="*/ 250 w 251"/>
                  <a:gd name="T47" fmla="*/ 41 h 118"/>
                  <a:gd name="T48" fmla="*/ 245 w 251"/>
                  <a:gd name="T49" fmla="*/ 53 h 118"/>
                  <a:gd name="T50" fmla="*/ 239 w 251"/>
                  <a:gd name="T51" fmla="*/ 60 h 118"/>
                  <a:gd name="T52" fmla="*/ 227 w 251"/>
                  <a:gd name="T53" fmla="*/ 59 h 118"/>
                  <a:gd name="T54" fmla="*/ 214 w 251"/>
                  <a:gd name="T55" fmla="*/ 59 h 118"/>
                  <a:gd name="T56" fmla="*/ 203 w 251"/>
                  <a:gd name="T57" fmla="*/ 60 h 118"/>
                  <a:gd name="T58" fmla="*/ 190 w 251"/>
                  <a:gd name="T59" fmla="*/ 60 h 118"/>
                  <a:gd name="T60" fmla="*/ 176 w 251"/>
                  <a:gd name="T61" fmla="*/ 60 h 118"/>
                  <a:gd name="T62" fmla="*/ 163 w 251"/>
                  <a:gd name="T63" fmla="*/ 60 h 118"/>
                  <a:gd name="T64" fmla="*/ 152 w 251"/>
                  <a:gd name="T65" fmla="*/ 62 h 118"/>
                  <a:gd name="T66" fmla="*/ 138 w 251"/>
                  <a:gd name="T67" fmla="*/ 64 h 118"/>
                  <a:gd name="T68" fmla="*/ 127 w 251"/>
                  <a:gd name="T69" fmla="*/ 66 h 118"/>
                  <a:gd name="T70" fmla="*/ 119 w 251"/>
                  <a:gd name="T71" fmla="*/ 72 h 118"/>
                  <a:gd name="T72" fmla="*/ 112 w 251"/>
                  <a:gd name="T73" fmla="*/ 78 h 118"/>
                  <a:gd name="T74" fmla="*/ 106 w 251"/>
                  <a:gd name="T75" fmla="*/ 89 h 118"/>
                  <a:gd name="T76" fmla="*/ 98 w 251"/>
                  <a:gd name="T77" fmla="*/ 100 h 118"/>
                  <a:gd name="T78" fmla="*/ 93 w 251"/>
                  <a:gd name="T79" fmla="*/ 112 h 118"/>
                  <a:gd name="T80" fmla="*/ 91 w 251"/>
                  <a:gd name="T81" fmla="*/ 114 h 118"/>
                  <a:gd name="T82" fmla="*/ 93 w 251"/>
                  <a:gd name="T83" fmla="*/ 100 h 118"/>
                  <a:gd name="T84" fmla="*/ 93 w 251"/>
                  <a:gd name="T85" fmla="*/ 87 h 118"/>
                  <a:gd name="T86" fmla="*/ 85 w 251"/>
                  <a:gd name="T87" fmla="*/ 78 h 118"/>
                  <a:gd name="T88" fmla="*/ 79 w 251"/>
                  <a:gd name="T89" fmla="*/ 70 h 118"/>
                  <a:gd name="T90" fmla="*/ 70 w 251"/>
                  <a:gd name="T91" fmla="*/ 64 h 118"/>
                  <a:gd name="T92" fmla="*/ 59 w 251"/>
                  <a:gd name="T93" fmla="*/ 59 h 118"/>
                  <a:gd name="T94" fmla="*/ 45 w 251"/>
                  <a:gd name="T95" fmla="*/ 55 h 118"/>
                  <a:gd name="T96" fmla="*/ 34 w 251"/>
                  <a:gd name="T97" fmla="*/ 57 h 118"/>
                  <a:gd name="T98" fmla="*/ 21 w 251"/>
                  <a:gd name="T99" fmla="*/ 59 h 118"/>
                  <a:gd name="T100" fmla="*/ 7 w 251"/>
                  <a:gd name="T101" fmla="*/ 64 h 118"/>
                  <a:gd name="T102" fmla="*/ 0 w 251"/>
                  <a:gd name="T103" fmla="*/ 68 h 118"/>
                  <a:gd name="T104" fmla="*/ 11 w 251"/>
                  <a:gd name="T105" fmla="*/ 59 h 118"/>
                  <a:gd name="T106" fmla="*/ 21 w 251"/>
                  <a:gd name="T107" fmla="*/ 47 h 118"/>
                  <a:gd name="T108" fmla="*/ 32 w 251"/>
                  <a:gd name="T109" fmla="*/ 38 h 118"/>
                  <a:gd name="T110" fmla="*/ 38 w 251"/>
                  <a:gd name="T111" fmla="*/ 38 h 118"/>
                  <a:gd name="T112" fmla="*/ 28 w 251"/>
                  <a:gd name="T113" fmla="*/ 43 h 118"/>
                  <a:gd name="T114" fmla="*/ 23 w 251"/>
                  <a:gd name="T115" fmla="*/ 40 h 118"/>
                  <a:gd name="T116" fmla="*/ 19 w 251"/>
                  <a:gd name="T117" fmla="*/ 30 h 118"/>
                  <a:gd name="T118" fmla="*/ 15 w 251"/>
                  <a:gd name="T119" fmla="*/ 19 h 118"/>
                  <a:gd name="T120" fmla="*/ 19 w 251"/>
                  <a:gd name="T121" fmla="*/ 7 h 11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51"/>
                  <a:gd name="T184" fmla="*/ 0 h 118"/>
                  <a:gd name="T185" fmla="*/ 251 w 251"/>
                  <a:gd name="T186" fmla="*/ 118 h 11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51" h="118">
                    <a:moveTo>
                      <a:pt x="21" y="0"/>
                    </a:moveTo>
                    <a:lnTo>
                      <a:pt x="23" y="0"/>
                    </a:lnTo>
                    <a:lnTo>
                      <a:pt x="26" y="2"/>
                    </a:lnTo>
                    <a:lnTo>
                      <a:pt x="28" y="2"/>
                    </a:lnTo>
                    <a:lnTo>
                      <a:pt x="30" y="2"/>
                    </a:lnTo>
                    <a:lnTo>
                      <a:pt x="32" y="2"/>
                    </a:lnTo>
                    <a:lnTo>
                      <a:pt x="34" y="3"/>
                    </a:lnTo>
                    <a:lnTo>
                      <a:pt x="36" y="3"/>
                    </a:lnTo>
                    <a:lnTo>
                      <a:pt x="38" y="3"/>
                    </a:lnTo>
                    <a:lnTo>
                      <a:pt x="40" y="3"/>
                    </a:lnTo>
                    <a:lnTo>
                      <a:pt x="42" y="3"/>
                    </a:lnTo>
                    <a:lnTo>
                      <a:pt x="43" y="5"/>
                    </a:lnTo>
                    <a:lnTo>
                      <a:pt x="45" y="5"/>
                    </a:lnTo>
                    <a:lnTo>
                      <a:pt x="47" y="5"/>
                    </a:lnTo>
                    <a:lnTo>
                      <a:pt x="49" y="5"/>
                    </a:lnTo>
                    <a:lnTo>
                      <a:pt x="49" y="7"/>
                    </a:lnTo>
                    <a:lnTo>
                      <a:pt x="51" y="7"/>
                    </a:lnTo>
                    <a:lnTo>
                      <a:pt x="53" y="7"/>
                    </a:lnTo>
                    <a:lnTo>
                      <a:pt x="55" y="7"/>
                    </a:lnTo>
                    <a:lnTo>
                      <a:pt x="57" y="7"/>
                    </a:lnTo>
                    <a:lnTo>
                      <a:pt x="59" y="9"/>
                    </a:lnTo>
                    <a:lnTo>
                      <a:pt x="61" y="9"/>
                    </a:lnTo>
                    <a:lnTo>
                      <a:pt x="62" y="9"/>
                    </a:lnTo>
                    <a:lnTo>
                      <a:pt x="64" y="9"/>
                    </a:lnTo>
                    <a:lnTo>
                      <a:pt x="66" y="9"/>
                    </a:lnTo>
                    <a:lnTo>
                      <a:pt x="68" y="9"/>
                    </a:lnTo>
                    <a:lnTo>
                      <a:pt x="70" y="9"/>
                    </a:lnTo>
                    <a:lnTo>
                      <a:pt x="72" y="9"/>
                    </a:lnTo>
                    <a:lnTo>
                      <a:pt x="74" y="9"/>
                    </a:lnTo>
                    <a:lnTo>
                      <a:pt x="76" y="9"/>
                    </a:lnTo>
                    <a:lnTo>
                      <a:pt x="78" y="9"/>
                    </a:lnTo>
                    <a:lnTo>
                      <a:pt x="79" y="9"/>
                    </a:lnTo>
                    <a:lnTo>
                      <a:pt x="81" y="9"/>
                    </a:lnTo>
                    <a:lnTo>
                      <a:pt x="83" y="9"/>
                    </a:lnTo>
                    <a:lnTo>
                      <a:pt x="85" y="9"/>
                    </a:lnTo>
                    <a:lnTo>
                      <a:pt x="87" y="9"/>
                    </a:lnTo>
                    <a:lnTo>
                      <a:pt x="89" y="9"/>
                    </a:lnTo>
                    <a:lnTo>
                      <a:pt x="91" y="9"/>
                    </a:lnTo>
                    <a:lnTo>
                      <a:pt x="93" y="9"/>
                    </a:lnTo>
                    <a:lnTo>
                      <a:pt x="95" y="9"/>
                    </a:lnTo>
                    <a:lnTo>
                      <a:pt x="97" y="9"/>
                    </a:lnTo>
                    <a:lnTo>
                      <a:pt x="98" y="9"/>
                    </a:lnTo>
                    <a:lnTo>
                      <a:pt x="100" y="7"/>
                    </a:lnTo>
                    <a:lnTo>
                      <a:pt x="102" y="7"/>
                    </a:lnTo>
                    <a:lnTo>
                      <a:pt x="104" y="7"/>
                    </a:lnTo>
                    <a:lnTo>
                      <a:pt x="104" y="5"/>
                    </a:lnTo>
                    <a:lnTo>
                      <a:pt x="106" y="5"/>
                    </a:lnTo>
                    <a:lnTo>
                      <a:pt x="108" y="5"/>
                    </a:lnTo>
                    <a:lnTo>
                      <a:pt x="108" y="3"/>
                    </a:lnTo>
                    <a:lnTo>
                      <a:pt x="110" y="3"/>
                    </a:lnTo>
                    <a:lnTo>
                      <a:pt x="112" y="3"/>
                    </a:lnTo>
                    <a:lnTo>
                      <a:pt x="112" y="2"/>
                    </a:lnTo>
                    <a:lnTo>
                      <a:pt x="114" y="2"/>
                    </a:lnTo>
                    <a:lnTo>
                      <a:pt x="116" y="2"/>
                    </a:lnTo>
                    <a:lnTo>
                      <a:pt x="117" y="2"/>
                    </a:lnTo>
                    <a:lnTo>
                      <a:pt x="119" y="2"/>
                    </a:lnTo>
                    <a:lnTo>
                      <a:pt x="121" y="2"/>
                    </a:lnTo>
                    <a:lnTo>
                      <a:pt x="123" y="2"/>
                    </a:lnTo>
                    <a:lnTo>
                      <a:pt x="125" y="2"/>
                    </a:lnTo>
                    <a:lnTo>
                      <a:pt x="127" y="2"/>
                    </a:lnTo>
                    <a:lnTo>
                      <a:pt x="129" y="2"/>
                    </a:lnTo>
                    <a:lnTo>
                      <a:pt x="131" y="2"/>
                    </a:lnTo>
                    <a:lnTo>
                      <a:pt x="133" y="2"/>
                    </a:lnTo>
                    <a:lnTo>
                      <a:pt x="135" y="2"/>
                    </a:lnTo>
                    <a:lnTo>
                      <a:pt x="136" y="2"/>
                    </a:lnTo>
                    <a:lnTo>
                      <a:pt x="135" y="2"/>
                    </a:lnTo>
                    <a:lnTo>
                      <a:pt x="135" y="3"/>
                    </a:lnTo>
                    <a:lnTo>
                      <a:pt x="133" y="3"/>
                    </a:lnTo>
                    <a:lnTo>
                      <a:pt x="131" y="3"/>
                    </a:lnTo>
                    <a:lnTo>
                      <a:pt x="129" y="3"/>
                    </a:lnTo>
                    <a:lnTo>
                      <a:pt x="129" y="5"/>
                    </a:lnTo>
                    <a:lnTo>
                      <a:pt x="127" y="5"/>
                    </a:lnTo>
                    <a:lnTo>
                      <a:pt x="127" y="7"/>
                    </a:lnTo>
                    <a:lnTo>
                      <a:pt x="125" y="7"/>
                    </a:lnTo>
                    <a:lnTo>
                      <a:pt x="123" y="7"/>
                    </a:lnTo>
                    <a:lnTo>
                      <a:pt x="123" y="9"/>
                    </a:lnTo>
                    <a:lnTo>
                      <a:pt x="123" y="11"/>
                    </a:lnTo>
                    <a:lnTo>
                      <a:pt x="123" y="13"/>
                    </a:lnTo>
                    <a:lnTo>
                      <a:pt x="123" y="15"/>
                    </a:lnTo>
                    <a:lnTo>
                      <a:pt x="123" y="17"/>
                    </a:lnTo>
                    <a:lnTo>
                      <a:pt x="123" y="19"/>
                    </a:lnTo>
                    <a:lnTo>
                      <a:pt x="123" y="21"/>
                    </a:lnTo>
                    <a:lnTo>
                      <a:pt x="123" y="19"/>
                    </a:lnTo>
                    <a:lnTo>
                      <a:pt x="125" y="19"/>
                    </a:lnTo>
                    <a:lnTo>
                      <a:pt x="125" y="17"/>
                    </a:lnTo>
                    <a:lnTo>
                      <a:pt x="125" y="15"/>
                    </a:lnTo>
                    <a:lnTo>
                      <a:pt x="127" y="15"/>
                    </a:lnTo>
                    <a:lnTo>
                      <a:pt x="127" y="13"/>
                    </a:lnTo>
                    <a:lnTo>
                      <a:pt x="129" y="13"/>
                    </a:lnTo>
                    <a:lnTo>
                      <a:pt x="131" y="13"/>
                    </a:lnTo>
                    <a:lnTo>
                      <a:pt x="133" y="13"/>
                    </a:lnTo>
                    <a:lnTo>
                      <a:pt x="135" y="13"/>
                    </a:lnTo>
                    <a:lnTo>
                      <a:pt x="136" y="13"/>
                    </a:lnTo>
                    <a:lnTo>
                      <a:pt x="138" y="13"/>
                    </a:lnTo>
                    <a:lnTo>
                      <a:pt x="140" y="13"/>
                    </a:lnTo>
                    <a:lnTo>
                      <a:pt x="142" y="13"/>
                    </a:lnTo>
                    <a:lnTo>
                      <a:pt x="144" y="13"/>
                    </a:lnTo>
                    <a:lnTo>
                      <a:pt x="146" y="13"/>
                    </a:lnTo>
                    <a:lnTo>
                      <a:pt x="148" y="13"/>
                    </a:lnTo>
                    <a:lnTo>
                      <a:pt x="150" y="13"/>
                    </a:lnTo>
                    <a:lnTo>
                      <a:pt x="152" y="13"/>
                    </a:lnTo>
                    <a:lnTo>
                      <a:pt x="153" y="13"/>
                    </a:lnTo>
                    <a:lnTo>
                      <a:pt x="155" y="13"/>
                    </a:lnTo>
                    <a:lnTo>
                      <a:pt x="157" y="13"/>
                    </a:lnTo>
                    <a:lnTo>
                      <a:pt x="159" y="13"/>
                    </a:lnTo>
                    <a:lnTo>
                      <a:pt x="161" y="13"/>
                    </a:lnTo>
                    <a:lnTo>
                      <a:pt x="163" y="13"/>
                    </a:lnTo>
                    <a:lnTo>
                      <a:pt x="165" y="13"/>
                    </a:lnTo>
                    <a:lnTo>
                      <a:pt x="167" y="13"/>
                    </a:lnTo>
                    <a:lnTo>
                      <a:pt x="169" y="13"/>
                    </a:lnTo>
                    <a:lnTo>
                      <a:pt x="171" y="13"/>
                    </a:lnTo>
                    <a:lnTo>
                      <a:pt x="172" y="13"/>
                    </a:lnTo>
                    <a:lnTo>
                      <a:pt x="174" y="13"/>
                    </a:lnTo>
                    <a:lnTo>
                      <a:pt x="176" y="13"/>
                    </a:lnTo>
                    <a:lnTo>
                      <a:pt x="178" y="13"/>
                    </a:lnTo>
                    <a:lnTo>
                      <a:pt x="180" y="13"/>
                    </a:lnTo>
                    <a:lnTo>
                      <a:pt x="182" y="13"/>
                    </a:lnTo>
                    <a:lnTo>
                      <a:pt x="184" y="13"/>
                    </a:lnTo>
                    <a:lnTo>
                      <a:pt x="186" y="13"/>
                    </a:lnTo>
                    <a:lnTo>
                      <a:pt x="188" y="13"/>
                    </a:lnTo>
                    <a:lnTo>
                      <a:pt x="190" y="13"/>
                    </a:lnTo>
                    <a:lnTo>
                      <a:pt x="191" y="13"/>
                    </a:lnTo>
                    <a:lnTo>
                      <a:pt x="193" y="13"/>
                    </a:lnTo>
                    <a:lnTo>
                      <a:pt x="195" y="13"/>
                    </a:lnTo>
                    <a:lnTo>
                      <a:pt x="197" y="13"/>
                    </a:lnTo>
                    <a:lnTo>
                      <a:pt x="199" y="13"/>
                    </a:lnTo>
                    <a:lnTo>
                      <a:pt x="201" y="13"/>
                    </a:lnTo>
                    <a:lnTo>
                      <a:pt x="203" y="13"/>
                    </a:lnTo>
                    <a:lnTo>
                      <a:pt x="205" y="13"/>
                    </a:lnTo>
                    <a:lnTo>
                      <a:pt x="207" y="13"/>
                    </a:lnTo>
                    <a:lnTo>
                      <a:pt x="208" y="13"/>
                    </a:lnTo>
                    <a:lnTo>
                      <a:pt x="210" y="13"/>
                    </a:lnTo>
                    <a:lnTo>
                      <a:pt x="212" y="13"/>
                    </a:lnTo>
                    <a:lnTo>
                      <a:pt x="214" y="13"/>
                    </a:lnTo>
                    <a:lnTo>
                      <a:pt x="216" y="13"/>
                    </a:lnTo>
                    <a:lnTo>
                      <a:pt x="218" y="13"/>
                    </a:lnTo>
                    <a:lnTo>
                      <a:pt x="220" y="13"/>
                    </a:lnTo>
                    <a:lnTo>
                      <a:pt x="222" y="13"/>
                    </a:lnTo>
                    <a:lnTo>
                      <a:pt x="224" y="13"/>
                    </a:lnTo>
                    <a:lnTo>
                      <a:pt x="226" y="13"/>
                    </a:lnTo>
                    <a:lnTo>
                      <a:pt x="227" y="13"/>
                    </a:lnTo>
                    <a:lnTo>
                      <a:pt x="229" y="13"/>
                    </a:lnTo>
                    <a:lnTo>
                      <a:pt x="229" y="11"/>
                    </a:lnTo>
                    <a:lnTo>
                      <a:pt x="231" y="11"/>
                    </a:lnTo>
                    <a:lnTo>
                      <a:pt x="233" y="11"/>
                    </a:lnTo>
                    <a:lnTo>
                      <a:pt x="235" y="11"/>
                    </a:lnTo>
                    <a:lnTo>
                      <a:pt x="237" y="11"/>
                    </a:lnTo>
                    <a:lnTo>
                      <a:pt x="239" y="11"/>
                    </a:lnTo>
                    <a:lnTo>
                      <a:pt x="239" y="13"/>
                    </a:lnTo>
                    <a:lnTo>
                      <a:pt x="239" y="15"/>
                    </a:lnTo>
                    <a:lnTo>
                      <a:pt x="241" y="15"/>
                    </a:lnTo>
                    <a:lnTo>
                      <a:pt x="241" y="17"/>
                    </a:lnTo>
                    <a:lnTo>
                      <a:pt x="243" y="17"/>
                    </a:lnTo>
                    <a:lnTo>
                      <a:pt x="243" y="19"/>
                    </a:lnTo>
                    <a:lnTo>
                      <a:pt x="245" y="21"/>
                    </a:lnTo>
                    <a:lnTo>
                      <a:pt x="245" y="22"/>
                    </a:lnTo>
                    <a:lnTo>
                      <a:pt x="246" y="22"/>
                    </a:lnTo>
                    <a:lnTo>
                      <a:pt x="246" y="24"/>
                    </a:lnTo>
                    <a:lnTo>
                      <a:pt x="246" y="26"/>
                    </a:lnTo>
                    <a:lnTo>
                      <a:pt x="248" y="26"/>
                    </a:lnTo>
                    <a:lnTo>
                      <a:pt x="248" y="28"/>
                    </a:lnTo>
                    <a:lnTo>
                      <a:pt x="248" y="30"/>
                    </a:lnTo>
                    <a:lnTo>
                      <a:pt x="250" y="32"/>
                    </a:lnTo>
                    <a:lnTo>
                      <a:pt x="250" y="34"/>
                    </a:lnTo>
                    <a:lnTo>
                      <a:pt x="250" y="36"/>
                    </a:lnTo>
                    <a:lnTo>
                      <a:pt x="250" y="38"/>
                    </a:lnTo>
                    <a:lnTo>
                      <a:pt x="250" y="40"/>
                    </a:lnTo>
                    <a:lnTo>
                      <a:pt x="250" y="41"/>
                    </a:lnTo>
                    <a:lnTo>
                      <a:pt x="248" y="43"/>
                    </a:lnTo>
                    <a:lnTo>
                      <a:pt x="248" y="45"/>
                    </a:lnTo>
                    <a:lnTo>
                      <a:pt x="248" y="47"/>
                    </a:lnTo>
                    <a:lnTo>
                      <a:pt x="246" y="49"/>
                    </a:lnTo>
                    <a:lnTo>
                      <a:pt x="246" y="51"/>
                    </a:lnTo>
                    <a:lnTo>
                      <a:pt x="246" y="53"/>
                    </a:lnTo>
                    <a:lnTo>
                      <a:pt x="245" y="53"/>
                    </a:lnTo>
                    <a:lnTo>
                      <a:pt x="245" y="55"/>
                    </a:lnTo>
                    <a:lnTo>
                      <a:pt x="245" y="57"/>
                    </a:lnTo>
                    <a:lnTo>
                      <a:pt x="243" y="57"/>
                    </a:lnTo>
                    <a:lnTo>
                      <a:pt x="243" y="59"/>
                    </a:lnTo>
                    <a:lnTo>
                      <a:pt x="241" y="59"/>
                    </a:lnTo>
                    <a:lnTo>
                      <a:pt x="241" y="60"/>
                    </a:lnTo>
                    <a:lnTo>
                      <a:pt x="239" y="60"/>
                    </a:lnTo>
                    <a:lnTo>
                      <a:pt x="237" y="60"/>
                    </a:lnTo>
                    <a:lnTo>
                      <a:pt x="235" y="60"/>
                    </a:lnTo>
                    <a:lnTo>
                      <a:pt x="233" y="60"/>
                    </a:lnTo>
                    <a:lnTo>
                      <a:pt x="231" y="60"/>
                    </a:lnTo>
                    <a:lnTo>
                      <a:pt x="231" y="59"/>
                    </a:lnTo>
                    <a:lnTo>
                      <a:pt x="229" y="59"/>
                    </a:lnTo>
                    <a:lnTo>
                      <a:pt x="227" y="59"/>
                    </a:lnTo>
                    <a:lnTo>
                      <a:pt x="226" y="59"/>
                    </a:lnTo>
                    <a:lnTo>
                      <a:pt x="224" y="59"/>
                    </a:lnTo>
                    <a:lnTo>
                      <a:pt x="222" y="59"/>
                    </a:lnTo>
                    <a:lnTo>
                      <a:pt x="220" y="59"/>
                    </a:lnTo>
                    <a:lnTo>
                      <a:pt x="218" y="59"/>
                    </a:lnTo>
                    <a:lnTo>
                      <a:pt x="216" y="59"/>
                    </a:lnTo>
                    <a:lnTo>
                      <a:pt x="214" y="59"/>
                    </a:lnTo>
                    <a:lnTo>
                      <a:pt x="212" y="59"/>
                    </a:lnTo>
                    <a:lnTo>
                      <a:pt x="210" y="59"/>
                    </a:lnTo>
                    <a:lnTo>
                      <a:pt x="208" y="59"/>
                    </a:lnTo>
                    <a:lnTo>
                      <a:pt x="207" y="59"/>
                    </a:lnTo>
                    <a:lnTo>
                      <a:pt x="205" y="59"/>
                    </a:lnTo>
                    <a:lnTo>
                      <a:pt x="205" y="60"/>
                    </a:lnTo>
                    <a:lnTo>
                      <a:pt x="203" y="60"/>
                    </a:lnTo>
                    <a:lnTo>
                      <a:pt x="201" y="60"/>
                    </a:lnTo>
                    <a:lnTo>
                      <a:pt x="199" y="60"/>
                    </a:lnTo>
                    <a:lnTo>
                      <a:pt x="197" y="60"/>
                    </a:lnTo>
                    <a:lnTo>
                      <a:pt x="195" y="60"/>
                    </a:lnTo>
                    <a:lnTo>
                      <a:pt x="193" y="60"/>
                    </a:lnTo>
                    <a:lnTo>
                      <a:pt x="191" y="60"/>
                    </a:lnTo>
                    <a:lnTo>
                      <a:pt x="190" y="60"/>
                    </a:lnTo>
                    <a:lnTo>
                      <a:pt x="188" y="60"/>
                    </a:lnTo>
                    <a:lnTo>
                      <a:pt x="186" y="60"/>
                    </a:lnTo>
                    <a:lnTo>
                      <a:pt x="184" y="60"/>
                    </a:lnTo>
                    <a:lnTo>
                      <a:pt x="182" y="60"/>
                    </a:lnTo>
                    <a:lnTo>
                      <a:pt x="180" y="60"/>
                    </a:lnTo>
                    <a:lnTo>
                      <a:pt x="178" y="60"/>
                    </a:lnTo>
                    <a:lnTo>
                      <a:pt x="176" y="60"/>
                    </a:lnTo>
                    <a:lnTo>
                      <a:pt x="174" y="60"/>
                    </a:lnTo>
                    <a:lnTo>
                      <a:pt x="172" y="60"/>
                    </a:lnTo>
                    <a:lnTo>
                      <a:pt x="171" y="60"/>
                    </a:lnTo>
                    <a:lnTo>
                      <a:pt x="169" y="60"/>
                    </a:lnTo>
                    <a:lnTo>
                      <a:pt x="167" y="60"/>
                    </a:lnTo>
                    <a:lnTo>
                      <a:pt x="165" y="60"/>
                    </a:lnTo>
                    <a:lnTo>
                      <a:pt x="163" y="60"/>
                    </a:lnTo>
                    <a:lnTo>
                      <a:pt x="161" y="60"/>
                    </a:lnTo>
                    <a:lnTo>
                      <a:pt x="161" y="62"/>
                    </a:lnTo>
                    <a:lnTo>
                      <a:pt x="159" y="62"/>
                    </a:lnTo>
                    <a:lnTo>
                      <a:pt x="157" y="62"/>
                    </a:lnTo>
                    <a:lnTo>
                      <a:pt x="155" y="62"/>
                    </a:lnTo>
                    <a:lnTo>
                      <a:pt x="153" y="62"/>
                    </a:lnTo>
                    <a:lnTo>
                      <a:pt x="152" y="62"/>
                    </a:lnTo>
                    <a:lnTo>
                      <a:pt x="150" y="62"/>
                    </a:lnTo>
                    <a:lnTo>
                      <a:pt x="148" y="62"/>
                    </a:lnTo>
                    <a:lnTo>
                      <a:pt x="146" y="62"/>
                    </a:lnTo>
                    <a:lnTo>
                      <a:pt x="144" y="62"/>
                    </a:lnTo>
                    <a:lnTo>
                      <a:pt x="142" y="62"/>
                    </a:lnTo>
                    <a:lnTo>
                      <a:pt x="140" y="64"/>
                    </a:lnTo>
                    <a:lnTo>
                      <a:pt x="138" y="64"/>
                    </a:lnTo>
                    <a:lnTo>
                      <a:pt x="136" y="64"/>
                    </a:lnTo>
                    <a:lnTo>
                      <a:pt x="135" y="64"/>
                    </a:lnTo>
                    <a:lnTo>
                      <a:pt x="133" y="64"/>
                    </a:lnTo>
                    <a:lnTo>
                      <a:pt x="131" y="64"/>
                    </a:lnTo>
                    <a:lnTo>
                      <a:pt x="129" y="64"/>
                    </a:lnTo>
                    <a:lnTo>
                      <a:pt x="127" y="64"/>
                    </a:lnTo>
                    <a:lnTo>
                      <a:pt x="127" y="66"/>
                    </a:lnTo>
                    <a:lnTo>
                      <a:pt x="125" y="66"/>
                    </a:lnTo>
                    <a:lnTo>
                      <a:pt x="123" y="66"/>
                    </a:lnTo>
                    <a:lnTo>
                      <a:pt x="123" y="68"/>
                    </a:lnTo>
                    <a:lnTo>
                      <a:pt x="121" y="68"/>
                    </a:lnTo>
                    <a:lnTo>
                      <a:pt x="121" y="70"/>
                    </a:lnTo>
                    <a:lnTo>
                      <a:pt x="119" y="70"/>
                    </a:lnTo>
                    <a:lnTo>
                      <a:pt x="119" y="72"/>
                    </a:lnTo>
                    <a:lnTo>
                      <a:pt x="117" y="72"/>
                    </a:lnTo>
                    <a:lnTo>
                      <a:pt x="117" y="74"/>
                    </a:lnTo>
                    <a:lnTo>
                      <a:pt x="116" y="74"/>
                    </a:lnTo>
                    <a:lnTo>
                      <a:pt x="116" y="76"/>
                    </a:lnTo>
                    <a:lnTo>
                      <a:pt x="114" y="76"/>
                    </a:lnTo>
                    <a:lnTo>
                      <a:pt x="114" y="78"/>
                    </a:lnTo>
                    <a:lnTo>
                      <a:pt x="112" y="78"/>
                    </a:lnTo>
                    <a:lnTo>
                      <a:pt x="110" y="79"/>
                    </a:lnTo>
                    <a:lnTo>
                      <a:pt x="110" y="81"/>
                    </a:lnTo>
                    <a:lnTo>
                      <a:pt x="108" y="81"/>
                    </a:lnTo>
                    <a:lnTo>
                      <a:pt x="108" y="83"/>
                    </a:lnTo>
                    <a:lnTo>
                      <a:pt x="106" y="85"/>
                    </a:lnTo>
                    <a:lnTo>
                      <a:pt x="106" y="87"/>
                    </a:lnTo>
                    <a:lnTo>
                      <a:pt x="106" y="89"/>
                    </a:lnTo>
                    <a:lnTo>
                      <a:pt x="104" y="89"/>
                    </a:lnTo>
                    <a:lnTo>
                      <a:pt x="104" y="91"/>
                    </a:lnTo>
                    <a:lnTo>
                      <a:pt x="102" y="93"/>
                    </a:lnTo>
                    <a:lnTo>
                      <a:pt x="102" y="95"/>
                    </a:lnTo>
                    <a:lnTo>
                      <a:pt x="100" y="97"/>
                    </a:lnTo>
                    <a:lnTo>
                      <a:pt x="100" y="98"/>
                    </a:lnTo>
                    <a:lnTo>
                      <a:pt x="98" y="100"/>
                    </a:lnTo>
                    <a:lnTo>
                      <a:pt x="97" y="102"/>
                    </a:lnTo>
                    <a:lnTo>
                      <a:pt x="97" y="104"/>
                    </a:lnTo>
                    <a:lnTo>
                      <a:pt x="97" y="106"/>
                    </a:lnTo>
                    <a:lnTo>
                      <a:pt x="95" y="106"/>
                    </a:lnTo>
                    <a:lnTo>
                      <a:pt x="95" y="108"/>
                    </a:lnTo>
                    <a:lnTo>
                      <a:pt x="93" y="110"/>
                    </a:lnTo>
                    <a:lnTo>
                      <a:pt x="93" y="112"/>
                    </a:lnTo>
                    <a:lnTo>
                      <a:pt x="91" y="114"/>
                    </a:lnTo>
                    <a:lnTo>
                      <a:pt x="91" y="116"/>
                    </a:lnTo>
                    <a:lnTo>
                      <a:pt x="89" y="116"/>
                    </a:lnTo>
                    <a:lnTo>
                      <a:pt x="89" y="117"/>
                    </a:lnTo>
                    <a:lnTo>
                      <a:pt x="89" y="116"/>
                    </a:lnTo>
                    <a:lnTo>
                      <a:pt x="89" y="114"/>
                    </a:lnTo>
                    <a:lnTo>
                      <a:pt x="91" y="114"/>
                    </a:lnTo>
                    <a:lnTo>
                      <a:pt x="91" y="112"/>
                    </a:lnTo>
                    <a:lnTo>
                      <a:pt x="91" y="110"/>
                    </a:lnTo>
                    <a:lnTo>
                      <a:pt x="91" y="108"/>
                    </a:lnTo>
                    <a:lnTo>
                      <a:pt x="91" y="106"/>
                    </a:lnTo>
                    <a:lnTo>
                      <a:pt x="93" y="104"/>
                    </a:lnTo>
                    <a:lnTo>
                      <a:pt x="93" y="102"/>
                    </a:lnTo>
                    <a:lnTo>
                      <a:pt x="93" y="100"/>
                    </a:lnTo>
                    <a:lnTo>
                      <a:pt x="93" y="98"/>
                    </a:lnTo>
                    <a:lnTo>
                      <a:pt x="93" y="97"/>
                    </a:lnTo>
                    <a:lnTo>
                      <a:pt x="93" y="95"/>
                    </a:lnTo>
                    <a:lnTo>
                      <a:pt x="93" y="93"/>
                    </a:lnTo>
                    <a:lnTo>
                      <a:pt x="93" y="91"/>
                    </a:lnTo>
                    <a:lnTo>
                      <a:pt x="93" y="89"/>
                    </a:lnTo>
                    <a:lnTo>
                      <a:pt x="93" y="87"/>
                    </a:lnTo>
                    <a:lnTo>
                      <a:pt x="91" y="85"/>
                    </a:lnTo>
                    <a:lnTo>
                      <a:pt x="91" y="83"/>
                    </a:lnTo>
                    <a:lnTo>
                      <a:pt x="89" y="81"/>
                    </a:lnTo>
                    <a:lnTo>
                      <a:pt x="89" y="79"/>
                    </a:lnTo>
                    <a:lnTo>
                      <a:pt x="87" y="79"/>
                    </a:lnTo>
                    <a:lnTo>
                      <a:pt x="87" y="78"/>
                    </a:lnTo>
                    <a:lnTo>
                      <a:pt x="85" y="78"/>
                    </a:lnTo>
                    <a:lnTo>
                      <a:pt x="85" y="76"/>
                    </a:lnTo>
                    <a:lnTo>
                      <a:pt x="83" y="76"/>
                    </a:lnTo>
                    <a:lnTo>
                      <a:pt x="83" y="74"/>
                    </a:lnTo>
                    <a:lnTo>
                      <a:pt x="81" y="74"/>
                    </a:lnTo>
                    <a:lnTo>
                      <a:pt x="81" y="72"/>
                    </a:lnTo>
                    <a:lnTo>
                      <a:pt x="79" y="72"/>
                    </a:lnTo>
                    <a:lnTo>
                      <a:pt x="79" y="70"/>
                    </a:lnTo>
                    <a:lnTo>
                      <a:pt x="78" y="70"/>
                    </a:lnTo>
                    <a:lnTo>
                      <a:pt x="78" y="68"/>
                    </a:lnTo>
                    <a:lnTo>
                      <a:pt x="76" y="68"/>
                    </a:lnTo>
                    <a:lnTo>
                      <a:pt x="74" y="66"/>
                    </a:lnTo>
                    <a:lnTo>
                      <a:pt x="72" y="66"/>
                    </a:lnTo>
                    <a:lnTo>
                      <a:pt x="72" y="64"/>
                    </a:lnTo>
                    <a:lnTo>
                      <a:pt x="70" y="64"/>
                    </a:lnTo>
                    <a:lnTo>
                      <a:pt x="68" y="64"/>
                    </a:lnTo>
                    <a:lnTo>
                      <a:pt x="68" y="62"/>
                    </a:lnTo>
                    <a:lnTo>
                      <a:pt x="66" y="62"/>
                    </a:lnTo>
                    <a:lnTo>
                      <a:pt x="64" y="60"/>
                    </a:lnTo>
                    <a:lnTo>
                      <a:pt x="62" y="60"/>
                    </a:lnTo>
                    <a:lnTo>
                      <a:pt x="61" y="59"/>
                    </a:lnTo>
                    <a:lnTo>
                      <a:pt x="59" y="59"/>
                    </a:lnTo>
                    <a:lnTo>
                      <a:pt x="57" y="59"/>
                    </a:lnTo>
                    <a:lnTo>
                      <a:pt x="55" y="57"/>
                    </a:lnTo>
                    <a:lnTo>
                      <a:pt x="53" y="57"/>
                    </a:lnTo>
                    <a:lnTo>
                      <a:pt x="51" y="57"/>
                    </a:lnTo>
                    <a:lnTo>
                      <a:pt x="49" y="57"/>
                    </a:lnTo>
                    <a:lnTo>
                      <a:pt x="47" y="55"/>
                    </a:lnTo>
                    <a:lnTo>
                      <a:pt x="45" y="55"/>
                    </a:lnTo>
                    <a:lnTo>
                      <a:pt x="43" y="55"/>
                    </a:lnTo>
                    <a:lnTo>
                      <a:pt x="42" y="55"/>
                    </a:lnTo>
                    <a:lnTo>
                      <a:pt x="40" y="55"/>
                    </a:lnTo>
                    <a:lnTo>
                      <a:pt x="38" y="55"/>
                    </a:lnTo>
                    <a:lnTo>
                      <a:pt x="36" y="55"/>
                    </a:lnTo>
                    <a:lnTo>
                      <a:pt x="34" y="55"/>
                    </a:lnTo>
                    <a:lnTo>
                      <a:pt x="34" y="57"/>
                    </a:lnTo>
                    <a:lnTo>
                      <a:pt x="32" y="57"/>
                    </a:lnTo>
                    <a:lnTo>
                      <a:pt x="30" y="57"/>
                    </a:lnTo>
                    <a:lnTo>
                      <a:pt x="28" y="57"/>
                    </a:lnTo>
                    <a:lnTo>
                      <a:pt x="26" y="57"/>
                    </a:lnTo>
                    <a:lnTo>
                      <a:pt x="24" y="59"/>
                    </a:lnTo>
                    <a:lnTo>
                      <a:pt x="23" y="59"/>
                    </a:lnTo>
                    <a:lnTo>
                      <a:pt x="21" y="59"/>
                    </a:lnTo>
                    <a:lnTo>
                      <a:pt x="19" y="60"/>
                    </a:lnTo>
                    <a:lnTo>
                      <a:pt x="17" y="60"/>
                    </a:lnTo>
                    <a:lnTo>
                      <a:pt x="15" y="60"/>
                    </a:lnTo>
                    <a:lnTo>
                      <a:pt x="13" y="62"/>
                    </a:lnTo>
                    <a:lnTo>
                      <a:pt x="11" y="62"/>
                    </a:lnTo>
                    <a:lnTo>
                      <a:pt x="9" y="64"/>
                    </a:lnTo>
                    <a:lnTo>
                      <a:pt x="7" y="64"/>
                    </a:lnTo>
                    <a:lnTo>
                      <a:pt x="5" y="66"/>
                    </a:lnTo>
                    <a:lnTo>
                      <a:pt x="4" y="66"/>
                    </a:lnTo>
                    <a:lnTo>
                      <a:pt x="4" y="68"/>
                    </a:lnTo>
                    <a:lnTo>
                      <a:pt x="2" y="68"/>
                    </a:lnTo>
                    <a:lnTo>
                      <a:pt x="2" y="70"/>
                    </a:lnTo>
                    <a:lnTo>
                      <a:pt x="0" y="70"/>
                    </a:lnTo>
                    <a:lnTo>
                      <a:pt x="0" y="68"/>
                    </a:lnTo>
                    <a:lnTo>
                      <a:pt x="2" y="68"/>
                    </a:lnTo>
                    <a:lnTo>
                      <a:pt x="4" y="66"/>
                    </a:lnTo>
                    <a:lnTo>
                      <a:pt x="5" y="64"/>
                    </a:lnTo>
                    <a:lnTo>
                      <a:pt x="5" y="62"/>
                    </a:lnTo>
                    <a:lnTo>
                      <a:pt x="7" y="62"/>
                    </a:lnTo>
                    <a:lnTo>
                      <a:pt x="9" y="60"/>
                    </a:lnTo>
                    <a:lnTo>
                      <a:pt x="11" y="59"/>
                    </a:lnTo>
                    <a:lnTo>
                      <a:pt x="11" y="57"/>
                    </a:lnTo>
                    <a:lnTo>
                      <a:pt x="13" y="57"/>
                    </a:lnTo>
                    <a:lnTo>
                      <a:pt x="15" y="55"/>
                    </a:lnTo>
                    <a:lnTo>
                      <a:pt x="17" y="53"/>
                    </a:lnTo>
                    <a:lnTo>
                      <a:pt x="19" y="51"/>
                    </a:lnTo>
                    <a:lnTo>
                      <a:pt x="21" y="49"/>
                    </a:lnTo>
                    <a:lnTo>
                      <a:pt x="21" y="47"/>
                    </a:lnTo>
                    <a:lnTo>
                      <a:pt x="23" y="47"/>
                    </a:lnTo>
                    <a:lnTo>
                      <a:pt x="24" y="45"/>
                    </a:lnTo>
                    <a:lnTo>
                      <a:pt x="24" y="43"/>
                    </a:lnTo>
                    <a:lnTo>
                      <a:pt x="26" y="43"/>
                    </a:lnTo>
                    <a:lnTo>
                      <a:pt x="28" y="41"/>
                    </a:lnTo>
                    <a:lnTo>
                      <a:pt x="30" y="40"/>
                    </a:lnTo>
                    <a:lnTo>
                      <a:pt x="32" y="38"/>
                    </a:lnTo>
                    <a:lnTo>
                      <a:pt x="34" y="38"/>
                    </a:lnTo>
                    <a:lnTo>
                      <a:pt x="34" y="36"/>
                    </a:lnTo>
                    <a:lnTo>
                      <a:pt x="36" y="36"/>
                    </a:lnTo>
                    <a:lnTo>
                      <a:pt x="36" y="34"/>
                    </a:lnTo>
                    <a:lnTo>
                      <a:pt x="38" y="34"/>
                    </a:lnTo>
                    <a:lnTo>
                      <a:pt x="38" y="36"/>
                    </a:lnTo>
                    <a:lnTo>
                      <a:pt x="38" y="38"/>
                    </a:lnTo>
                    <a:lnTo>
                      <a:pt x="36" y="38"/>
                    </a:lnTo>
                    <a:lnTo>
                      <a:pt x="36" y="40"/>
                    </a:lnTo>
                    <a:lnTo>
                      <a:pt x="34" y="40"/>
                    </a:lnTo>
                    <a:lnTo>
                      <a:pt x="34" y="41"/>
                    </a:lnTo>
                    <a:lnTo>
                      <a:pt x="32" y="41"/>
                    </a:lnTo>
                    <a:lnTo>
                      <a:pt x="30" y="43"/>
                    </a:lnTo>
                    <a:lnTo>
                      <a:pt x="28" y="43"/>
                    </a:lnTo>
                    <a:lnTo>
                      <a:pt x="28" y="45"/>
                    </a:lnTo>
                    <a:lnTo>
                      <a:pt x="26" y="45"/>
                    </a:lnTo>
                    <a:lnTo>
                      <a:pt x="24" y="45"/>
                    </a:lnTo>
                    <a:lnTo>
                      <a:pt x="24" y="43"/>
                    </a:lnTo>
                    <a:lnTo>
                      <a:pt x="24" y="41"/>
                    </a:lnTo>
                    <a:lnTo>
                      <a:pt x="23" y="41"/>
                    </a:lnTo>
                    <a:lnTo>
                      <a:pt x="23" y="40"/>
                    </a:lnTo>
                    <a:lnTo>
                      <a:pt x="23" y="38"/>
                    </a:lnTo>
                    <a:lnTo>
                      <a:pt x="21" y="38"/>
                    </a:lnTo>
                    <a:lnTo>
                      <a:pt x="21" y="36"/>
                    </a:lnTo>
                    <a:lnTo>
                      <a:pt x="21" y="34"/>
                    </a:lnTo>
                    <a:lnTo>
                      <a:pt x="19" y="34"/>
                    </a:lnTo>
                    <a:lnTo>
                      <a:pt x="19" y="32"/>
                    </a:lnTo>
                    <a:lnTo>
                      <a:pt x="19" y="30"/>
                    </a:lnTo>
                    <a:lnTo>
                      <a:pt x="17" y="28"/>
                    </a:lnTo>
                    <a:lnTo>
                      <a:pt x="17" y="26"/>
                    </a:lnTo>
                    <a:lnTo>
                      <a:pt x="17" y="24"/>
                    </a:lnTo>
                    <a:lnTo>
                      <a:pt x="17" y="22"/>
                    </a:lnTo>
                    <a:lnTo>
                      <a:pt x="15" y="22"/>
                    </a:lnTo>
                    <a:lnTo>
                      <a:pt x="15" y="21"/>
                    </a:lnTo>
                    <a:lnTo>
                      <a:pt x="15" y="19"/>
                    </a:lnTo>
                    <a:lnTo>
                      <a:pt x="15" y="17"/>
                    </a:lnTo>
                    <a:lnTo>
                      <a:pt x="15" y="15"/>
                    </a:lnTo>
                    <a:lnTo>
                      <a:pt x="15" y="13"/>
                    </a:lnTo>
                    <a:lnTo>
                      <a:pt x="17" y="11"/>
                    </a:lnTo>
                    <a:lnTo>
                      <a:pt x="17" y="9"/>
                    </a:lnTo>
                    <a:lnTo>
                      <a:pt x="17" y="7"/>
                    </a:lnTo>
                    <a:lnTo>
                      <a:pt x="19" y="7"/>
                    </a:lnTo>
                    <a:lnTo>
                      <a:pt x="19" y="5"/>
                    </a:lnTo>
                    <a:lnTo>
                      <a:pt x="19" y="3"/>
                    </a:lnTo>
                    <a:lnTo>
                      <a:pt x="19" y="2"/>
                    </a:lnTo>
                    <a:lnTo>
                      <a:pt x="21" y="2"/>
                    </a:lnTo>
                    <a:lnTo>
                      <a:pt x="21" y="0"/>
                    </a:lnTo>
                  </a:path>
                </a:pathLst>
              </a:custGeom>
              <a:solidFill>
                <a:srgbClr val="FFFFFF"/>
              </a:solidFill>
              <a:ln w="12700" cap="rnd">
                <a:solidFill>
                  <a:srgbClr val="000000"/>
                </a:solidFill>
                <a:round/>
                <a:headEnd/>
                <a:tailEnd/>
              </a:ln>
            </p:spPr>
            <p:txBody>
              <a:bodyPr/>
              <a:lstStyle/>
              <a:p>
                <a:pPr defTabSz="685800">
                  <a:defRPr/>
                </a:pPr>
                <a:endParaRPr lang="en-US" sz="1350">
                  <a:solidFill>
                    <a:prstClr val="black"/>
                  </a:solidFill>
                  <a:latin typeface="Arial" charset="0"/>
                  <a:ea typeface="ＭＳ Ｐゴシック" charset="0"/>
                  <a:cs typeface="ＭＳ Ｐゴシック" charset="0"/>
                </a:endParaRPr>
              </a:p>
            </p:txBody>
          </p:sp>
          <p:sp>
            <p:nvSpPr>
              <p:cNvPr id="129" name="Oval 124"/>
              <p:cNvSpPr>
                <a:spLocks noChangeArrowheads="1"/>
              </p:cNvSpPr>
              <p:nvPr/>
            </p:nvSpPr>
            <p:spPr bwMode="auto">
              <a:xfrm>
                <a:off x="3077" y="2033"/>
                <a:ext cx="3" cy="24"/>
              </a:xfrm>
              <a:prstGeom prst="ellipse">
                <a:avLst/>
              </a:prstGeom>
              <a:solidFill>
                <a:srgbClr val="FFFFFF"/>
              </a:solidFill>
              <a:ln w="12700">
                <a:solidFill>
                  <a:srgbClr val="000000"/>
                </a:solidFill>
                <a:round/>
                <a:headEnd/>
                <a:tailEnd/>
              </a:ln>
            </p:spPr>
            <p:txBody>
              <a:bodyPr wrap="none" anchor="ctr"/>
              <a:lstStyle/>
              <a:p>
                <a:pPr algn="ctr" defTabSz="685800">
                  <a:defRPr/>
                </a:pPr>
                <a:endParaRPr lang="en-US" sz="1200">
                  <a:solidFill>
                    <a:srgbClr val="000000"/>
                  </a:solidFill>
                  <a:latin typeface="Calibri"/>
                  <a:ea typeface="ＭＳ Ｐゴシック" charset="0"/>
                  <a:cs typeface="ＭＳ Ｐゴシック" charset="0"/>
                </a:endParaRPr>
              </a:p>
            </p:txBody>
          </p:sp>
          <p:sp>
            <p:nvSpPr>
              <p:cNvPr id="130" name="Freeform 125"/>
              <p:cNvSpPr>
                <a:spLocks/>
              </p:cNvSpPr>
              <p:nvPr/>
            </p:nvSpPr>
            <p:spPr bwMode="auto">
              <a:xfrm>
                <a:off x="3033" y="2000"/>
                <a:ext cx="37" cy="33"/>
              </a:xfrm>
              <a:custGeom>
                <a:avLst/>
                <a:gdLst>
                  <a:gd name="T0" fmla="*/ 13 w 37"/>
                  <a:gd name="T1" fmla="*/ 32 h 33"/>
                  <a:gd name="T2" fmla="*/ 9 w 37"/>
                  <a:gd name="T3" fmla="*/ 32 h 33"/>
                  <a:gd name="T4" fmla="*/ 7 w 37"/>
                  <a:gd name="T5" fmla="*/ 31 h 33"/>
                  <a:gd name="T6" fmla="*/ 5 w 37"/>
                  <a:gd name="T7" fmla="*/ 29 h 33"/>
                  <a:gd name="T8" fmla="*/ 2 w 37"/>
                  <a:gd name="T9" fmla="*/ 29 h 33"/>
                  <a:gd name="T10" fmla="*/ 0 w 37"/>
                  <a:gd name="T11" fmla="*/ 27 h 33"/>
                  <a:gd name="T12" fmla="*/ 0 w 37"/>
                  <a:gd name="T13" fmla="*/ 23 h 33"/>
                  <a:gd name="T14" fmla="*/ 2 w 37"/>
                  <a:gd name="T15" fmla="*/ 21 h 33"/>
                  <a:gd name="T16" fmla="*/ 4 w 37"/>
                  <a:gd name="T17" fmla="*/ 19 h 33"/>
                  <a:gd name="T18" fmla="*/ 4 w 37"/>
                  <a:gd name="T19" fmla="*/ 15 h 33"/>
                  <a:gd name="T20" fmla="*/ 5 w 37"/>
                  <a:gd name="T21" fmla="*/ 13 h 33"/>
                  <a:gd name="T22" fmla="*/ 7 w 37"/>
                  <a:gd name="T23" fmla="*/ 10 h 33"/>
                  <a:gd name="T24" fmla="*/ 9 w 37"/>
                  <a:gd name="T25" fmla="*/ 8 h 33"/>
                  <a:gd name="T26" fmla="*/ 11 w 37"/>
                  <a:gd name="T27" fmla="*/ 4 h 33"/>
                  <a:gd name="T28" fmla="*/ 13 w 37"/>
                  <a:gd name="T29" fmla="*/ 2 h 33"/>
                  <a:gd name="T30" fmla="*/ 15 w 37"/>
                  <a:gd name="T31" fmla="*/ 0 h 33"/>
                  <a:gd name="T32" fmla="*/ 19 w 37"/>
                  <a:gd name="T33" fmla="*/ 0 h 33"/>
                  <a:gd name="T34" fmla="*/ 22 w 37"/>
                  <a:gd name="T35" fmla="*/ 0 h 33"/>
                  <a:gd name="T36" fmla="*/ 26 w 37"/>
                  <a:gd name="T37" fmla="*/ 0 h 33"/>
                  <a:gd name="T38" fmla="*/ 28 w 37"/>
                  <a:gd name="T39" fmla="*/ 2 h 33"/>
                  <a:gd name="T40" fmla="*/ 32 w 37"/>
                  <a:gd name="T41" fmla="*/ 2 h 33"/>
                  <a:gd name="T42" fmla="*/ 34 w 37"/>
                  <a:gd name="T43" fmla="*/ 4 h 33"/>
                  <a:gd name="T44" fmla="*/ 36 w 37"/>
                  <a:gd name="T45" fmla="*/ 6 h 33"/>
                  <a:gd name="T46" fmla="*/ 36 w 37"/>
                  <a:gd name="T47" fmla="*/ 10 h 33"/>
                  <a:gd name="T48" fmla="*/ 36 w 37"/>
                  <a:gd name="T49" fmla="*/ 13 h 33"/>
                  <a:gd name="T50" fmla="*/ 36 w 37"/>
                  <a:gd name="T51" fmla="*/ 17 h 33"/>
                  <a:gd name="T52" fmla="*/ 34 w 37"/>
                  <a:gd name="T53" fmla="*/ 21 h 33"/>
                  <a:gd name="T54" fmla="*/ 34 w 37"/>
                  <a:gd name="T55" fmla="*/ 25 h 33"/>
                  <a:gd name="T56" fmla="*/ 32 w 37"/>
                  <a:gd name="T57" fmla="*/ 27 h 33"/>
                  <a:gd name="T58" fmla="*/ 30 w 37"/>
                  <a:gd name="T59" fmla="*/ 29 h 33"/>
                  <a:gd name="T60" fmla="*/ 28 w 37"/>
                  <a:gd name="T61" fmla="*/ 31 h 33"/>
                  <a:gd name="T62" fmla="*/ 24 w 37"/>
                  <a:gd name="T63" fmla="*/ 31 h 33"/>
                  <a:gd name="T64" fmla="*/ 13 w 37"/>
                  <a:gd name="T65" fmla="*/ 32 h 3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3"/>
                  <a:gd name="T101" fmla="*/ 37 w 37"/>
                  <a:gd name="T102" fmla="*/ 33 h 3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3">
                    <a:moveTo>
                      <a:pt x="13" y="32"/>
                    </a:moveTo>
                    <a:lnTo>
                      <a:pt x="13" y="32"/>
                    </a:lnTo>
                    <a:lnTo>
                      <a:pt x="11" y="32"/>
                    </a:lnTo>
                    <a:lnTo>
                      <a:pt x="9" y="32"/>
                    </a:lnTo>
                    <a:lnTo>
                      <a:pt x="9" y="31"/>
                    </a:lnTo>
                    <a:lnTo>
                      <a:pt x="7" y="31"/>
                    </a:lnTo>
                    <a:lnTo>
                      <a:pt x="5" y="31"/>
                    </a:lnTo>
                    <a:lnTo>
                      <a:pt x="5" y="29"/>
                    </a:lnTo>
                    <a:lnTo>
                      <a:pt x="4" y="29"/>
                    </a:lnTo>
                    <a:lnTo>
                      <a:pt x="2" y="29"/>
                    </a:lnTo>
                    <a:lnTo>
                      <a:pt x="2" y="27"/>
                    </a:lnTo>
                    <a:lnTo>
                      <a:pt x="0" y="27"/>
                    </a:lnTo>
                    <a:lnTo>
                      <a:pt x="0" y="25"/>
                    </a:lnTo>
                    <a:lnTo>
                      <a:pt x="0" y="23"/>
                    </a:lnTo>
                    <a:lnTo>
                      <a:pt x="2" y="23"/>
                    </a:lnTo>
                    <a:lnTo>
                      <a:pt x="2" y="21"/>
                    </a:lnTo>
                    <a:lnTo>
                      <a:pt x="2" y="19"/>
                    </a:lnTo>
                    <a:lnTo>
                      <a:pt x="4" y="19"/>
                    </a:lnTo>
                    <a:lnTo>
                      <a:pt x="4" y="17"/>
                    </a:lnTo>
                    <a:lnTo>
                      <a:pt x="4" y="15"/>
                    </a:lnTo>
                    <a:lnTo>
                      <a:pt x="5" y="15"/>
                    </a:lnTo>
                    <a:lnTo>
                      <a:pt x="5" y="13"/>
                    </a:lnTo>
                    <a:lnTo>
                      <a:pt x="7" y="12"/>
                    </a:lnTo>
                    <a:lnTo>
                      <a:pt x="7" y="10"/>
                    </a:lnTo>
                    <a:lnTo>
                      <a:pt x="9" y="10"/>
                    </a:lnTo>
                    <a:lnTo>
                      <a:pt x="9" y="8"/>
                    </a:lnTo>
                    <a:lnTo>
                      <a:pt x="11" y="6"/>
                    </a:lnTo>
                    <a:lnTo>
                      <a:pt x="11" y="4"/>
                    </a:lnTo>
                    <a:lnTo>
                      <a:pt x="13" y="4"/>
                    </a:lnTo>
                    <a:lnTo>
                      <a:pt x="13" y="2"/>
                    </a:lnTo>
                    <a:lnTo>
                      <a:pt x="15" y="2"/>
                    </a:lnTo>
                    <a:lnTo>
                      <a:pt x="15" y="0"/>
                    </a:lnTo>
                    <a:lnTo>
                      <a:pt x="17" y="0"/>
                    </a:lnTo>
                    <a:lnTo>
                      <a:pt x="19" y="0"/>
                    </a:lnTo>
                    <a:lnTo>
                      <a:pt x="21" y="0"/>
                    </a:lnTo>
                    <a:lnTo>
                      <a:pt x="22" y="0"/>
                    </a:lnTo>
                    <a:lnTo>
                      <a:pt x="24" y="0"/>
                    </a:lnTo>
                    <a:lnTo>
                      <a:pt x="26" y="0"/>
                    </a:lnTo>
                    <a:lnTo>
                      <a:pt x="28" y="0"/>
                    </a:lnTo>
                    <a:lnTo>
                      <a:pt x="28" y="2"/>
                    </a:lnTo>
                    <a:lnTo>
                      <a:pt x="30" y="2"/>
                    </a:lnTo>
                    <a:lnTo>
                      <a:pt x="32" y="2"/>
                    </a:lnTo>
                    <a:lnTo>
                      <a:pt x="32" y="4"/>
                    </a:lnTo>
                    <a:lnTo>
                      <a:pt x="34" y="4"/>
                    </a:lnTo>
                    <a:lnTo>
                      <a:pt x="34" y="6"/>
                    </a:lnTo>
                    <a:lnTo>
                      <a:pt x="36" y="6"/>
                    </a:lnTo>
                    <a:lnTo>
                      <a:pt x="36" y="8"/>
                    </a:lnTo>
                    <a:lnTo>
                      <a:pt x="36" y="10"/>
                    </a:lnTo>
                    <a:lnTo>
                      <a:pt x="36" y="12"/>
                    </a:lnTo>
                    <a:lnTo>
                      <a:pt x="36" y="13"/>
                    </a:lnTo>
                    <a:lnTo>
                      <a:pt x="36" y="15"/>
                    </a:lnTo>
                    <a:lnTo>
                      <a:pt x="36" y="17"/>
                    </a:lnTo>
                    <a:lnTo>
                      <a:pt x="34" y="19"/>
                    </a:lnTo>
                    <a:lnTo>
                      <a:pt x="34" y="21"/>
                    </a:lnTo>
                    <a:lnTo>
                      <a:pt x="34" y="23"/>
                    </a:lnTo>
                    <a:lnTo>
                      <a:pt x="34" y="25"/>
                    </a:lnTo>
                    <a:lnTo>
                      <a:pt x="32" y="25"/>
                    </a:lnTo>
                    <a:lnTo>
                      <a:pt x="32" y="27"/>
                    </a:lnTo>
                    <a:lnTo>
                      <a:pt x="30" y="27"/>
                    </a:lnTo>
                    <a:lnTo>
                      <a:pt x="30" y="29"/>
                    </a:lnTo>
                    <a:lnTo>
                      <a:pt x="28" y="29"/>
                    </a:lnTo>
                    <a:lnTo>
                      <a:pt x="28" y="31"/>
                    </a:lnTo>
                    <a:lnTo>
                      <a:pt x="26" y="31"/>
                    </a:lnTo>
                    <a:lnTo>
                      <a:pt x="24" y="31"/>
                    </a:lnTo>
                    <a:lnTo>
                      <a:pt x="24" y="32"/>
                    </a:lnTo>
                    <a:lnTo>
                      <a:pt x="13" y="32"/>
                    </a:lnTo>
                  </a:path>
                </a:pathLst>
              </a:custGeom>
              <a:solidFill>
                <a:srgbClr val="FFFFFF"/>
              </a:solidFill>
              <a:ln w="12700" cap="rnd">
                <a:solidFill>
                  <a:srgbClr val="000000"/>
                </a:solidFill>
                <a:round/>
                <a:headEnd/>
                <a:tailEnd/>
              </a:ln>
            </p:spPr>
            <p:txBody>
              <a:bodyPr/>
              <a:lstStyle/>
              <a:p>
                <a:pPr defTabSz="685800">
                  <a:defRPr/>
                </a:pPr>
                <a:endParaRPr lang="en-US" sz="1350">
                  <a:solidFill>
                    <a:prstClr val="black"/>
                  </a:solidFill>
                  <a:latin typeface="Arial" charset="0"/>
                  <a:ea typeface="ＭＳ Ｐゴシック" charset="0"/>
                  <a:cs typeface="ＭＳ Ｐゴシック" charset="0"/>
                </a:endParaRPr>
              </a:p>
            </p:txBody>
          </p:sp>
          <p:sp>
            <p:nvSpPr>
              <p:cNvPr id="131" name="Freeform 126"/>
              <p:cNvSpPr>
                <a:spLocks/>
              </p:cNvSpPr>
              <p:nvPr/>
            </p:nvSpPr>
            <p:spPr bwMode="auto">
              <a:xfrm>
                <a:off x="3044" y="2006"/>
                <a:ext cx="24" cy="10"/>
              </a:xfrm>
              <a:custGeom>
                <a:avLst/>
                <a:gdLst>
                  <a:gd name="T0" fmla="*/ 23 w 24"/>
                  <a:gd name="T1" fmla="*/ 6 h 10"/>
                  <a:gd name="T2" fmla="*/ 23 w 24"/>
                  <a:gd name="T3" fmla="*/ 6 h 10"/>
                  <a:gd name="T4" fmla="*/ 21 w 24"/>
                  <a:gd name="T5" fmla="*/ 6 h 10"/>
                  <a:gd name="T6" fmla="*/ 21 w 24"/>
                  <a:gd name="T7" fmla="*/ 7 h 10"/>
                  <a:gd name="T8" fmla="*/ 19 w 24"/>
                  <a:gd name="T9" fmla="*/ 7 h 10"/>
                  <a:gd name="T10" fmla="*/ 17 w 24"/>
                  <a:gd name="T11" fmla="*/ 9 h 10"/>
                  <a:gd name="T12" fmla="*/ 15 w 24"/>
                  <a:gd name="T13" fmla="*/ 9 h 10"/>
                  <a:gd name="T14" fmla="*/ 13 w 24"/>
                  <a:gd name="T15" fmla="*/ 9 h 10"/>
                  <a:gd name="T16" fmla="*/ 11 w 24"/>
                  <a:gd name="T17" fmla="*/ 9 h 10"/>
                  <a:gd name="T18" fmla="*/ 10 w 24"/>
                  <a:gd name="T19" fmla="*/ 9 h 10"/>
                  <a:gd name="T20" fmla="*/ 8 w 24"/>
                  <a:gd name="T21" fmla="*/ 7 h 10"/>
                  <a:gd name="T22" fmla="*/ 6 w 24"/>
                  <a:gd name="T23" fmla="*/ 7 h 10"/>
                  <a:gd name="T24" fmla="*/ 6 w 24"/>
                  <a:gd name="T25" fmla="*/ 6 h 10"/>
                  <a:gd name="T26" fmla="*/ 4 w 24"/>
                  <a:gd name="T27" fmla="*/ 6 h 10"/>
                  <a:gd name="T28" fmla="*/ 4 w 24"/>
                  <a:gd name="T29" fmla="*/ 4 h 10"/>
                  <a:gd name="T30" fmla="*/ 2 w 24"/>
                  <a:gd name="T31" fmla="*/ 4 h 10"/>
                  <a:gd name="T32" fmla="*/ 2 w 24"/>
                  <a:gd name="T33" fmla="*/ 2 h 10"/>
                  <a:gd name="T34" fmla="*/ 0 w 24"/>
                  <a:gd name="T35" fmla="*/ 2 h 10"/>
                  <a:gd name="T36" fmla="*/ 0 w 24"/>
                  <a:gd name="T37" fmla="*/ 0 h 10"/>
                  <a:gd name="T38" fmla="*/ 23 w 24"/>
                  <a:gd name="T39" fmla="*/ 6 h 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4"/>
                  <a:gd name="T61" fmla="*/ 0 h 10"/>
                  <a:gd name="T62" fmla="*/ 24 w 24"/>
                  <a:gd name="T63" fmla="*/ 10 h 1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4" h="10">
                    <a:moveTo>
                      <a:pt x="23" y="6"/>
                    </a:moveTo>
                    <a:lnTo>
                      <a:pt x="23" y="6"/>
                    </a:lnTo>
                    <a:lnTo>
                      <a:pt x="21" y="6"/>
                    </a:lnTo>
                    <a:lnTo>
                      <a:pt x="21" y="7"/>
                    </a:lnTo>
                    <a:lnTo>
                      <a:pt x="19" y="7"/>
                    </a:lnTo>
                    <a:lnTo>
                      <a:pt x="17" y="9"/>
                    </a:lnTo>
                    <a:lnTo>
                      <a:pt x="15" y="9"/>
                    </a:lnTo>
                    <a:lnTo>
                      <a:pt x="13" y="9"/>
                    </a:lnTo>
                    <a:lnTo>
                      <a:pt x="11" y="9"/>
                    </a:lnTo>
                    <a:lnTo>
                      <a:pt x="10" y="9"/>
                    </a:lnTo>
                    <a:lnTo>
                      <a:pt x="8" y="7"/>
                    </a:lnTo>
                    <a:lnTo>
                      <a:pt x="6" y="7"/>
                    </a:lnTo>
                    <a:lnTo>
                      <a:pt x="6" y="6"/>
                    </a:lnTo>
                    <a:lnTo>
                      <a:pt x="4" y="6"/>
                    </a:lnTo>
                    <a:lnTo>
                      <a:pt x="4" y="4"/>
                    </a:lnTo>
                    <a:lnTo>
                      <a:pt x="2" y="4"/>
                    </a:lnTo>
                    <a:lnTo>
                      <a:pt x="2" y="2"/>
                    </a:lnTo>
                    <a:lnTo>
                      <a:pt x="0" y="2"/>
                    </a:lnTo>
                    <a:lnTo>
                      <a:pt x="0" y="0"/>
                    </a:lnTo>
                    <a:lnTo>
                      <a:pt x="23" y="6"/>
                    </a:lnTo>
                  </a:path>
                </a:pathLst>
              </a:custGeom>
              <a:solidFill>
                <a:srgbClr val="FFFFFF"/>
              </a:solidFill>
              <a:ln w="12700" cap="rnd">
                <a:solidFill>
                  <a:srgbClr val="000000"/>
                </a:solidFill>
                <a:round/>
                <a:headEnd/>
                <a:tailEnd/>
              </a:ln>
            </p:spPr>
            <p:txBody>
              <a:bodyPr/>
              <a:lstStyle/>
              <a:p>
                <a:pPr defTabSz="685800">
                  <a:defRPr/>
                </a:pPr>
                <a:endParaRPr lang="en-US" sz="1350">
                  <a:solidFill>
                    <a:prstClr val="black"/>
                  </a:solidFill>
                  <a:latin typeface="Arial" charset="0"/>
                  <a:ea typeface="ＭＳ Ｐゴシック" charset="0"/>
                  <a:cs typeface="ＭＳ Ｐゴシック" charset="0"/>
                </a:endParaRPr>
              </a:p>
            </p:txBody>
          </p:sp>
          <p:sp>
            <p:nvSpPr>
              <p:cNvPr id="132" name="Oval 127"/>
              <p:cNvSpPr>
                <a:spLocks noChangeArrowheads="1"/>
              </p:cNvSpPr>
              <p:nvPr/>
            </p:nvSpPr>
            <p:spPr bwMode="auto">
              <a:xfrm>
                <a:off x="3054" y="2004"/>
                <a:ext cx="3" cy="1"/>
              </a:xfrm>
              <a:prstGeom prst="ellipse">
                <a:avLst/>
              </a:prstGeom>
              <a:solidFill>
                <a:srgbClr val="FFFFFF"/>
              </a:solidFill>
              <a:ln w="12700">
                <a:solidFill>
                  <a:srgbClr val="000000"/>
                </a:solidFill>
                <a:round/>
                <a:headEnd/>
                <a:tailEnd/>
              </a:ln>
            </p:spPr>
            <p:txBody>
              <a:bodyPr wrap="none" anchor="ctr"/>
              <a:lstStyle/>
              <a:p>
                <a:pPr algn="ctr" defTabSz="685800">
                  <a:defRPr/>
                </a:pPr>
                <a:endParaRPr lang="en-US" sz="1200">
                  <a:solidFill>
                    <a:srgbClr val="000000"/>
                  </a:solidFill>
                  <a:latin typeface="Calibri"/>
                  <a:ea typeface="ＭＳ Ｐゴシック" charset="0"/>
                  <a:cs typeface="ＭＳ Ｐゴシック" charset="0"/>
                </a:endParaRPr>
              </a:p>
            </p:txBody>
          </p:sp>
          <p:sp>
            <p:nvSpPr>
              <p:cNvPr id="133" name="Freeform 128"/>
              <p:cNvSpPr>
                <a:spLocks/>
              </p:cNvSpPr>
              <p:nvPr/>
            </p:nvSpPr>
            <p:spPr bwMode="auto">
              <a:xfrm>
                <a:off x="2765" y="2082"/>
                <a:ext cx="107" cy="200"/>
              </a:xfrm>
              <a:custGeom>
                <a:avLst/>
                <a:gdLst>
                  <a:gd name="T0" fmla="*/ 4 w 107"/>
                  <a:gd name="T1" fmla="*/ 42 h 200"/>
                  <a:gd name="T2" fmla="*/ 8 w 107"/>
                  <a:gd name="T3" fmla="*/ 53 h 200"/>
                  <a:gd name="T4" fmla="*/ 12 w 107"/>
                  <a:gd name="T5" fmla="*/ 64 h 200"/>
                  <a:gd name="T6" fmla="*/ 17 w 107"/>
                  <a:gd name="T7" fmla="*/ 76 h 200"/>
                  <a:gd name="T8" fmla="*/ 23 w 107"/>
                  <a:gd name="T9" fmla="*/ 84 h 200"/>
                  <a:gd name="T10" fmla="*/ 27 w 107"/>
                  <a:gd name="T11" fmla="*/ 91 h 200"/>
                  <a:gd name="T12" fmla="*/ 31 w 107"/>
                  <a:gd name="T13" fmla="*/ 99 h 200"/>
                  <a:gd name="T14" fmla="*/ 34 w 107"/>
                  <a:gd name="T15" fmla="*/ 106 h 200"/>
                  <a:gd name="T16" fmla="*/ 34 w 107"/>
                  <a:gd name="T17" fmla="*/ 118 h 200"/>
                  <a:gd name="T18" fmla="*/ 32 w 107"/>
                  <a:gd name="T19" fmla="*/ 129 h 200"/>
                  <a:gd name="T20" fmla="*/ 29 w 107"/>
                  <a:gd name="T21" fmla="*/ 139 h 200"/>
                  <a:gd name="T22" fmla="*/ 29 w 107"/>
                  <a:gd name="T23" fmla="*/ 150 h 200"/>
                  <a:gd name="T24" fmla="*/ 27 w 107"/>
                  <a:gd name="T25" fmla="*/ 161 h 200"/>
                  <a:gd name="T26" fmla="*/ 25 w 107"/>
                  <a:gd name="T27" fmla="*/ 173 h 200"/>
                  <a:gd name="T28" fmla="*/ 25 w 107"/>
                  <a:gd name="T29" fmla="*/ 184 h 200"/>
                  <a:gd name="T30" fmla="*/ 29 w 107"/>
                  <a:gd name="T31" fmla="*/ 192 h 200"/>
                  <a:gd name="T32" fmla="*/ 34 w 107"/>
                  <a:gd name="T33" fmla="*/ 198 h 200"/>
                  <a:gd name="T34" fmla="*/ 38 w 107"/>
                  <a:gd name="T35" fmla="*/ 194 h 200"/>
                  <a:gd name="T36" fmla="*/ 36 w 107"/>
                  <a:gd name="T37" fmla="*/ 184 h 200"/>
                  <a:gd name="T38" fmla="*/ 34 w 107"/>
                  <a:gd name="T39" fmla="*/ 175 h 200"/>
                  <a:gd name="T40" fmla="*/ 36 w 107"/>
                  <a:gd name="T41" fmla="*/ 165 h 200"/>
                  <a:gd name="T42" fmla="*/ 38 w 107"/>
                  <a:gd name="T43" fmla="*/ 156 h 200"/>
                  <a:gd name="T44" fmla="*/ 40 w 107"/>
                  <a:gd name="T45" fmla="*/ 146 h 200"/>
                  <a:gd name="T46" fmla="*/ 46 w 107"/>
                  <a:gd name="T47" fmla="*/ 137 h 200"/>
                  <a:gd name="T48" fmla="*/ 51 w 107"/>
                  <a:gd name="T49" fmla="*/ 131 h 200"/>
                  <a:gd name="T50" fmla="*/ 55 w 107"/>
                  <a:gd name="T51" fmla="*/ 123 h 200"/>
                  <a:gd name="T52" fmla="*/ 55 w 107"/>
                  <a:gd name="T53" fmla="*/ 112 h 200"/>
                  <a:gd name="T54" fmla="*/ 57 w 107"/>
                  <a:gd name="T55" fmla="*/ 103 h 200"/>
                  <a:gd name="T56" fmla="*/ 59 w 107"/>
                  <a:gd name="T57" fmla="*/ 93 h 200"/>
                  <a:gd name="T58" fmla="*/ 65 w 107"/>
                  <a:gd name="T59" fmla="*/ 87 h 200"/>
                  <a:gd name="T60" fmla="*/ 72 w 107"/>
                  <a:gd name="T61" fmla="*/ 82 h 200"/>
                  <a:gd name="T62" fmla="*/ 80 w 107"/>
                  <a:gd name="T63" fmla="*/ 78 h 200"/>
                  <a:gd name="T64" fmla="*/ 87 w 107"/>
                  <a:gd name="T65" fmla="*/ 72 h 200"/>
                  <a:gd name="T66" fmla="*/ 93 w 107"/>
                  <a:gd name="T67" fmla="*/ 66 h 200"/>
                  <a:gd name="T68" fmla="*/ 99 w 107"/>
                  <a:gd name="T69" fmla="*/ 61 h 200"/>
                  <a:gd name="T70" fmla="*/ 105 w 107"/>
                  <a:gd name="T71" fmla="*/ 53 h 200"/>
                  <a:gd name="T72" fmla="*/ 106 w 107"/>
                  <a:gd name="T73" fmla="*/ 44 h 200"/>
                  <a:gd name="T74" fmla="*/ 101 w 107"/>
                  <a:gd name="T75" fmla="*/ 42 h 200"/>
                  <a:gd name="T76" fmla="*/ 95 w 107"/>
                  <a:gd name="T77" fmla="*/ 47 h 200"/>
                  <a:gd name="T78" fmla="*/ 89 w 107"/>
                  <a:gd name="T79" fmla="*/ 55 h 200"/>
                  <a:gd name="T80" fmla="*/ 84 w 107"/>
                  <a:gd name="T81" fmla="*/ 61 h 200"/>
                  <a:gd name="T82" fmla="*/ 72 w 107"/>
                  <a:gd name="T83" fmla="*/ 63 h 200"/>
                  <a:gd name="T84" fmla="*/ 63 w 107"/>
                  <a:gd name="T85" fmla="*/ 61 h 200"/>
                  <a:gd name="T86" fmla="*/ 57 w 107"/>
                  <a:gd name="T87" fmla="*/ 53 h 200"/>
                  <a:gd name="T88" fmla="*/ 59 w 107"/>
                  <a:gd name="T89" fmla="*/ 44 h 200"/>
                  <a:gd name="T90" fmla="*/ 63 w 107"/>
                  <a:gd name="T91" fmla="*/ 36 h 200"/>
                  <a:gd name="T92" fmla="*/ 69 w 107"/>
                  <a:gd name="T93" fmla="*/ 30 h 200"/>
                  <a:gd name="T94" fmla="*/ 72 w 107"/>
                  <a:gd name="T95" fmla="*/ 21 h 200"/>
                  <a:gd name="T96" fmla="*/ 80 w 107"/>
                  <a:gd name="T97" fmla="*/ 15 h 200"/>
                  <a:gd name="T98" fmla="*/ 86 w 107"/>
                  <a:gd name="T99" fmla="*/ 7 h 200"/>
                  <a:gd name="T100" fmla="*/ 84 w 107"/>
                  <a:gd name="T101" fmla="*/ 2 h 200"/>
                  <a:gd name="T102" fmla="*/ 78 w 107"/>
                  <a:gd name="T103" fmla="*/ 6 h 200"/>
                  <a:gd name="T104" fmla="*/ 72 w 107"/>
                  <a:gd name="T105" fmla="*/ 11 h 200"/>
                  <a:gd name="T106" fmla="*/ 67 w 107"/>
                  <a:gd name="T107" fmla="*/ 17 h 200"/>
                  <a:gd name="T108" fmla="*/ 61 w 107"/>
                  <a:gd name="T109" fmla="*/ 26 h 200"/>
                  <a:gd name="T110" fmla="*/ 53 w 107"/>
                  <a:gd name="T111" fmla="*/ 34 h 200"/>
                  <a:gd name="T112" fmla="*/ 46 w 107"/>
                  <a:gd name="T113" fmla="*/ 40 h 200"/>
                  <a:gd name="T114" fmla="*/ 38 w 107"/>
                  <a:gd name="T115" fmla="*/ 45 h 200"/>
                  <a:gd name="T116" fmla="*/ 27 w 107"/>
                  <a:gd name="T117" fmla="*/ 49 h 200"/>
                  <a:gd name="T118" fmla="*/ 17 w 107"/>
                  <a:gd name="T119" fmla="*/ 45 h 200"/>
                  <a:gd name="T120" fmla="*/ 12 w 107"/>
                  <a:gd name="T121" fmla="*/ 38 h 200"/>
                  <a:gd name="T122" fmla="*/ 8 w 107"/>
                  <a:gd name="T123" fmla="*/ 28 h 200"/>
                  <a:gd name="T124" fmla="*/ 0 w 107"/>
                  <a:gd name="T125" fmla="*/ 34 h 20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7"/>
                  <a:gd name="T190" fmla="*/ 0 h 200"/>
                  <a:gd name="T191" fmla="*/ 107 w 107"/>
                  <a:gd name="T192" fmla="*/ 200 h 20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7" h="200">
                    <a:moveTo>
                      <a:pt x="0" y="34"/>
                    </a:moveTo>
                    <a:lnTo>
                      <a:pt x="0" y="36"/>
                    </a:lnTo>
                    <a:lnTo>
                      <a:pt x="2" y="36"/>
                    </a:lnTo>
                    <a:lnTo>
                      <a:pt x="2" y="38"/>
                    </a:lnTo>
                    <a:lnTo>
                      <a:pt x="2" y="40"/>
                    </a:lnTo>
                    <a:lnTo>
                      <a:pt x="4" y="42"/>
                    </a:lnTo>
                    <a:lnTo>
                      <a:pt x="4" y="44"/>
                    </a:lnTo>
                    <a:lnTo>
                      <a:pt x="6" y="45"/>
                    </a:lnTo>
                    <a:lnTo>
                      <a:pt x="6" y="47"/>
                    </a:lnTo>
                    <a:lnTo>
                      <a:pt x="6" y="49"/>
                    </a:lnTo>
                    <a:lnTo>
                      <a:pt x="8" y="51"/>
                    </a:lnTo>
                    <a:lnTo>
                      <a:pt x="8" y="53"/>
                    </a:lnTo>
                    <a:lnTo>
                      <a:pt x="8" y="55"/>
                    </a:lnTo>
                    <a:lnTo>
                      <a:pt x="10" y="57"/>
                    </a:lnTo>
                    <a:lnTo>
                      <a:pt x="10" y="59"/>
                    </a:lnTo>
                    <a:lnTo>
                      <a:pt x="12" y="61"/>
                    </a:lnTo>
                    <a:lnTo>
                      <a:pt x="12" y="63"/>
                    </a:lnTo>
                    <a:lnTo>
                      <a:pt x="12" y="64"/>
                    </a:lnTo>
                    <a:lnTo>
                      <a:pt x="13" y="66"/>
                    </a:lnTo>
                    <a:lnTo>
                      <a:pt x="13" y="68"/>
                    </a:lnTo>
                    <a:lnTo>
                      <a:pt x="15" y="70"/>
                    </a:lnTo>
                    <a:lnTo>
                      <a:pt x="15" y="72"/>
                    </a:lnTo>
                    <a:lnTo>
                      <a:pt x="17" y="74"/>
                    </a:lnTo>
                    <a:lnTo>
                      <a:pt x="17" y="76"/>
                    </a:lnTo>
                    <a:lnTo>
                      <a:pt x="17" y="78"/>
                    </a:lnTo>
                    <a:lnTo>
                      <a:pt x="19" y="78"/>
                    </a:lnTo>
                    <a:lnTo>
                      <a:pt x="19" y="80"/>
                    </a:lnTo>
                    <a:lnTo>
                      <a:pt x="21" y="82"/>
                    </a:lnTo>
                    <a:lnTo>
                      <a:pt x="21" y="84"/>
                    </a:lnTo>
                    <a:lnTo>
                      <a:pt x="23" y="84"/>
                    </a:lnTo>
                    <a:lnTo>
                      <a:pt x="23" y="85"/>
                    </a:lnTo>
                    <a:lnTo>
                      <a:pt x="23" y="87"/>
                    </a:lnTo>
                    <a:lnTo>
                      <a:pt x="25" y="87"/>
                    </a:lnTo>
                    <a:lnTo>
                      <a:pt x="25" y="89"/>
                    </a:lnTo>
                    <a:lnTo>
                      <a:pt x="27" y="89"/>
                    </a:lnTo>
                    <a:lnTo>
                      <a:pt x="27" y="91"/>
                    </a:lnTo>
                    <a:lnTo>
                      <a:pt x="29" y="91"/>
                    </a:lnTo>
                    <a:lnTo>
                      <a:pt x="29" y="93"/>
                    </a:lnTo>
                    <a:lnTo>
                      <a:pt x="29" y="95"/>
                    </a:lnTo>
                    <a:lnTo>
                      <a:pt x="31" y="95"/>
                    </a:lnTo>
                    <a:lnTo>
                      <a:pt x="31" y="97"/>
                    </a:lnTo>
                    <a:lnTo>
                      <a:pt x="31" y="99"/>
                    </a:lnTo>
                    <a:lnTo>
                      <a:pt x="32" y="99"/>
                    </a:lnTo>
                    <a:lnTo>
                      <a:pt x="32" y="101"/>
                    </a:lnTo>
                    <a:lnTo>
                      <a:pt x="32" y="103"/>
                    </a:lnTo>
                    <a:lnTo>
                      <a:pt x="34" y="103"/>
                    </a:lnTo>
                    <a:lnTo>
                      <a:pt x="34" y="104"/>
                    </a:lnTo>
                    <a:lnTo>
                      <a:pt x="34" y="106"/>
                    </a:lnTo>
                    <a:lnTo>
                      <a:pt x="36" y="108"/>
                    </a:lnTo>
                    <a:lnTo>
                      <a:pt x="36" y="110"/>
                    </a:lnTo>
                    <a:lnTo>
                      <a:pt x="36" y="112"/>
                    </a:lnTo>
                    <a:lnTo>
                      <a:pt x="36" y="114"/>
                    </a:lnTo>
                    <a:lnTo>
                      <a:pt x="36" y="116"/>
                    </a:lnTo>
                    <a:lnTo>
                      <a:pt x="34" y="118"/>
                    </a:lnTo>
                    <a:lnTo>
                      <a:pt x="34" y="120"/>
                    </a:lnTo>
                    <a:lnTo>
                      <a:pt x="34" y="122"/>
                    </a:lnTo>
                    <a:lnTo>
                      <a:pt x="34" y="123"/>
                    </a:lnTo>
                    <a:lnTo>
                      <a:pt x="32" y="125"/>
                    </a:lnTo>
                    <a:lnTo>
                      <a:pt x="32" y="127"/>
                    </a:lnTo>
                    <a:lnTo>
                      <a:pt x="32" y="129"/>
                    </a:lnTo>
                    <a:lnTo>
                      <a:pt x="32" y="131"/>
                    </a:lnTo>
                    <a:lnTo>
                      <a:pt x="31" y="131"/>
                    </a:lnTo>
                    <a:lnTo>
                      <a:pt x="31" y="133"/>
                    </a:lnTo>
                    <a:lnTo>
                      <a:pt x="31" y="135"/>
                    </a:lnTo>
                    <a:lnTo>
                      <a:pt x="31" y="137"/>
                    </a:lnTo>
                    <a:lnTo>
                      <a:pt x="29" y="139"/>
                    </a:lnTo>
                    <a:lnTo>
                      <a:pt x="29" y="141"/>
                    </a:lnTo>
                    <a:lnTo>
                      <a:pt x="29" y="142"/>
                    </a:lnTo>
                    <a:lnTo>
                      <a:pt x="29" y="144"/>
                    </a:lnTo>
                    <a:lnTo>
                      <a:pt x="29" y="146"/>
                    </a:lnTo>
                    <a:lnTo>
                      <a:pt x="29" y="148"/>
                    </a:lnTo>
                    <a:lnTo>
                      <a:pt x="29" y="150"/>
                    </a:lnTo>
                    <a:lnTo>
                      <a:pt x="27" y="152"/>
                    </a:lnTo>
                    <a:lnTo>
                      <a:pt x="27" y="154"/>
                    </a:lnTo>
                    <a:lnTo>
                      <a:pt x="27" y="156"/>
                    </a:lnTo>
                    <a:lnTo>
                      <a:pt x="27" y="158"/>
                    </a:lnTo>
                    <a:lnTo>
                      <a:pt x="27" y="160"/>
                    </a:lnTo>
                    <a:lnTo>
                      <a:pt x="27" y="161"/>
                    </a:lnTo>
                    <a:lnTo>
                      <a:pt x="25" y="163"/>
                    </a:lnTo>
                    <a:lnTo>
                      <a:pt x="25" y="165"/>
                    </a:lnTo>
                    <a:lnTo>
                      <a:pt x="25" y="167"/>
                    </a:lnTo>
                    <a:lnTo>
                      <a:pt x="25" y="169"/>
                    </a:lnTo>
                    <a:lnTo>
                      <a:pt x="25" y="171"/>
                    </a:lnTo>
                    <a:lnTo>
                      <a:pt x="25" y="173"/>
                    </a:lnTo>
                    <a:lnTo>
                      <a:pt x="25" y="175"/>
                    </a:lnTo>
                    <a:lnTo>
                      <a:pt x="25" y="177"/>
                    </a:lnTo>
                    <a:lnTo>
                      <a:pt x="25" y="179"/>
                    </a:lnTo>
                    <a:lnTo>
                      <a:pt x="25" y="180"/>
                    </a:lnTo>
                    <a:lnTo>
                      <a:pt x="25" y="182"/>
                    </a:lnTo>
                    <a:lnTo>
                      <a:pt x="25" y="184"/>
                    </a:lnTo>
                    <a:lnTo>
                      <a:pt x="25" y="186"/>
                    </a:lnTo>
                    <a:lnTo>
                      <a:pt x="27" y="186"/>
                    </a:lnTo>
                    <a:lnTo>
                      <a:pt x="27" y="188"/>
                    </a:lnTo>
                    <a:lnTo>
                      <a:pt x="27" y="190"/>
                    </a:lnTo>
                    <a:lnTo>
                      <a:pt x="27" y="192"/>
                    </a:lnTo>
                    <a:lnTo>
                      <a:pt x="29" y="192"/>
                    </a:lnTo>
                    <a:lnTo>
                      <a:pt x="29" y="194"/>
                    </a:lnTo>
                    <a:lnTo>
                      <a:pt x="29" y="196"/>
                    </a:lnTo>
                    <a:lnTo>
                      <a:pt x="31" y="196"/>
                    </a:lnTo>
                    <a:lnTo>
                      <a:pt x="32" y="196"/>
                    </a:lnTo>
                    <a:lnTo>
                      <a:pt x="32" y="198"/>
                    </a:lnTo>
                    <a:lnTo>
                      <a:pt x="34" y="198"/>
                    </a:lnTo>
                    <a:lnTo>
                      <a:pt x="36" y="198"/>
                    </a:lnTo>
                    <a:lnTo>
                      <a:pt x="36" y="199"/>
                    </a:lnTo>
                    <a:lnTo>
                      <a:pt x="38" y="199"/>
                    </a:lnTo>
                    <a:lnTo>
                      <a:pt x="38" y="198"/>
                    </a:lnTo>
                    <a:lnTo>
                      <a:pt x="38" y="196"/>
                    </a:lnTo>
                    <a:lnTo>
                      <a:pt x="38" y="194"/>
                    </a:lnTo>
                    <a:lnTo>
                      <a:pt x="38" y="192"/>
                    </a:lnTo>
                    <a:lnTo>
                      <a:pt x="38" y="190"/>
                    </a:lnTo>
                    <a:lnTo>
                      <a:pt x="38" y="188"/>
                    </a:lnTo>
                    <a:lnTo>
                      <a:pt x="38" y="186"/>
                    </a:lnTo>
                    <a:lnTo>
                      <a:pt x="36" y="186"/>
                    </a:lnTo>
                    <a:lnTo>
                      <a:pt x="36" y="184"/>
                    </a:lnTo>
                    <a:lnTo>
                      <a:pt x="36" y="182"/>
                    </a:lnTo>
                    <a:lnTo>
                      <a:pt x="36" y="180"/>
                    </a:lnTo>
                    <a:lnTo>
                      <a:pt x="36" y="179"/>
                    </a:lnTo>
                    <a:lnTo>
                      <a:pt x="36" y="177"/>
                    </a:lnTo>
                    <a:lnTo>
                      <a:pt x="34" y="177"/>
                    </a:lnTo>
                    <a:lnTo>
                      <a:pt x="34" y="175"/>
                    </a:lnTo>
                    <a:lnTo>
                      <a:pt x="34" y="173"/>
                    </a:lnTo>
                    <a:lnTo>
                      <a:pt x="34" y="171"/>
                    </a:lnTo>
                    <a:lnTo>
                      <a:pt x="34" y="169"/>
                    </a:lnTo>
                    <a:lnTo>
                      <a:pt x="34" y="167"/>
                    </a:lnTo>
                    <a:lnTo>
                      <a:pt x="34" y="165"/>
                    </a:lnTo>
                    <a:lnTo>
                      <a:pt x="36" y="165"/>
                    </a:lnTo>
                    <a:lnTo>
                      <a:pt x="36" y="163"/>
                    </a:lnTo>
                    <a:lnTo>
                      <a:pt x="36" y="161"/>
                    </a:lnTo>
                    <a:lnTo>
                      <a:pt x="36" y="160"/>
                    </a:lnTo>
                    <a:lnTo>
                      <a:pt x="36" y="158"/>
                    </a:lnTo>
                    <a:lnTo>
                      <a:pt x="38" y="158"/>
                    </a:lnTo>
                    <a:lnTo>
                      <a:pt x="38" y="156"/>
                    </a:lnTo>
                    <a:lnTo>
                      <a:pt x="38" y="154"/>
                    </a:lnTo>
                    <a:lnTo>
                      <a:pt x="38" y="152"/>
                    </a:lnTo>
                    <a:lnTo>
                      <a:pt x="38" y="150"/>
                    </a:lnTo>
                    <a:lnTo>
                      <a:pt x="40" y="150"/>
                    </a:lnTo>
                    <a:lnTo>
                      <a:pt x="40" y="148"/>
                    </a:lnTo>
                    <a:lnTo>
                      <a:pt x="40" y="146"/>
                    </a:lnTo>
                    <a:lnTo>
                      <a:pt x="40" y="144"/>
                    </a:lnTo>
                    <a:lnTo>
                      <a:pt x="42" y="144"/>
                    </a:lnTo>
                    <a:lnTo>
                      <a:pt x="42" y="142"/>
                    </a:lnTo>
                    <a:lnTo>
                      <a:pt x="44" y="141"/>
                    </a:lnTo>
                    <a:lnTo>
                      <a:pt x="46" y="139"/>
                    </a:lnTo>
                    <a:lnTo>
                      <a:pt x="46" y="137"/>
                    </a:lnTo>
                    <a:lnTo>
                      <a:pt x="48" y="137"/>
                    </a:lnTo>
                    <a:lnTo>
                      <a:pt x="48" y="135"/>
                    </a:lnTo>
                    <a:lnTo>
                      <a:pt x="50" y="135"/>
                    </a:lnTo>
                    <a:lnTo>
                      <a:pt x="50" y="133"/>
                    </a:lnTo>
                    <a:lnTo>
                      <a:pt x="51" y="133"/>
                    </a:lnTo>
                    <a:lnTo>
                      <a:pt x="51" y="131"/>
                    </a:lnTo>
                    <a:lnTo>
                      <a:pt x="51" y="129"/>
                    </a:lnTo>
                    <a:lnTo>
                      <a:pt x="53" y="129"/>
                    </a:lnTo>
                    <a:lnTo>
                      <a:pt x="53" y="127"/>
                    </a:lnTo>
                    <a:lnTo>
                      <a:pt x="53" y="125"/>
                    </a:lnTo>
                    <a:lnTo>
                      <a:pt x="55" y="125"/>
                    </a:lnTo>
                    <a:lnTo>
                      <a:pt x="55" y="123"/>
                    </a:lnTo>
                    <a:lnTo>
                      <a:pt x="55" y="122"/>
                    </a:lnTo>
                    <a:lnTo>
                      <a:pt x="55" y="120"/>
                    </a:lnTo>
                    <a:lnTo>
                      <a:pt x="55" y="118"/>
                    </a:lnTo>
                    <a:lnTo>
                      <a:pt x="55" y="116"/>
                    </a:lnTo>
                    <a:lnTo>
                      <a:pt x="55" y="114"/>
                    </a:lnTo>
                    <a:lnTo>
                      <a:pt x="55" y="112"/>
                    </a:lnTo>
                    <a:lnTo>
                      <a:pt x="55" y="110"/>
                    </a:lnTo>
                    <a:lnTo>
                      <a:pt x="55" y="108"/>
                    </a:lnTo>
                    <a:lnTo>
                      <a:pt x="55" y="106"/>
                    </a:lnTo>
                    <a:lnTo>
                      <a:pt x="55" y="104"/>
                    </a:lnTo>
                    <a:lnTo>
                      <a:pt x="57" y="104"/>
                    </a:lnTo>
                    <a:lnTo>
                      <a:pt x="57" y="103"/>
                    </a:lnTo>
                    <a:lnTo>
                      <a:pt x="57" y="101"/>
                    </a:lnTo>
                    <a:lnTo>
                      <a:pt x="57" y="99"/>
                    </a:lnTo>
                    <a:lnTo>
                      <a:pt x="59" y="99"/>
                    </a:lnTo>
                    <a:lnTo>
                      <a:pt x="59" y="97"/>
                    </a:lnTo>
                    <a:lnTo>
                      <a:pt x="59" y="95"/>
                    </a:lnTo>
                    <a:lnTo>
                      <a:pt x="59" y="93"/>
                    </a:lnTo>
                    <a:lnTo>
                      <a:pt x="61" y="93"/>
                    </a:lnTo>
                    <a:lnTo>
                      <a:pt x="61" y="91"/>
                    </a:lnTo>
                    <a:lnTo>
                      <a:pt x="63" y="91"/>
                    </a:lnTo>
                    <a:lnTo>
                      <a:pt x="63" y="89"/>
                    </a:lnTo>
                    <a:lnTo>
                      <a:pt x="63" y="87"/>
                    </a:lnTo>
                    <a:lnTo>
                      <a:pt x="65" y="87"/>
                    </a:lnTo>
                    <a:lnTo>
                      <a:pt x="65" y="85"/>
                    </a:lnTo>
                    <a:lnTo>
                      <a:pt x="67" y="85"/>
                    </a:lnTo>
                    <a:lnTo>
                      <a:pt x="67" y="84"/>
                    </a:lnTo>
                    <a:lnTo>
                      <a:pt x="69" y="84"/>
                    </a:lnTo>
                    <a:lnTo>
                      <a:pt x="70" y="82"/>
                    </a:lnTo>
                    <a:lnTo>
                      <a:pt x="72" y="82"/>
                    </a:lnTo>
                    <a:lnTo>
                      <a:pt x="72" y="80"/>
                    </a:lnTo>
                    <a:lnTo>
                      <a:pt x="74" y="80"/>
                    </a:lnTo>
                    <a:lnTo>
                      <a:pt x="76" y="80"/>
                    </a:lnTo>
                    <a:lnTo>
                      <a:pt x="76" y="78"/>
                    </a:lnTo>
                    <a:lnTo>
                      <a:pt x="78" y="78"/>
                    </a:lnTo>
                    <a:lnTo>
                      <a:pt x="80" y="78"/>
                    </a:lnTo>
                    <a:lnTo>
                      <a:pt x="80" y="76"/>
                    </a:lnTo>
                    <a:lnTo>
                      <a:pt x="82" y="76"/>
                    </a:lnTo>
                    <a:lnTo>
                      <a:pt x="84" y="76"/>
                    </a:lnTo>
                    <a:lnTo>
                      <a:pt x="84" y="74"/>
                    </a:lnTo>
                    <a:lnTo>
                      <a:pt x="86" y="74"/>
                    </a:lnTo>
                    <a:lnTo>
                      <a:pt x="87" y="72"/>
                    </a:lnTo>
                    <a:lnTo>
                      <a:pt x="89" y="72"/>
                    </a:lnTo>
                    <a:lnTo>
                      <a:pt x="89" y="70"/>
                    </a:lnTo>
                    <a:lnTo>
                      <a:pt x="91" y="70"/>
                    </a:lnTo>
                    <a:lnTo>
                      <a:pt x="91" y="68"/>
                    </a:lnTo>
                    <a:lnTo>
                      <a:pt x="93" y="68"/>
                    </a:lnTo>
                    <a:lnTo>
                      <a:pt x="93" y="66"/>
                    </a:lnTo>
                    <a:lnTo>
                      <a:pt x="95" y="66"/>
                    </a:lnTo>
                    <a:lnTo>
                      <a:pt x="95" y="64"/>
                    </a:lnTo>
                    <a:lnTo>
                      <a:pt x="97" y="64"/>
                    </a:lnTo>
                    <a:lnTo>
                      <a:pt x="97" y="63"/>
                    </a:lnTo>
                    <a:lnTo>
                      <a:pt x="99" y="63"/>
                    </a:lnTo>
                    <a:lnTo>
                      <a:pt x="99" y="61"/>
                    </a:lnTo>
                    <a:lnTo>
                      <a:pt x="99" y="59"/>
                    </a:lnTo>
                    <a:lnTo>
                      <a:pt x="101" y="59"/>
                    </a:lnTo>
                    <a:lnTo>
                      <a:pt x="101" y="57"/>
                    </a:lnTo>
                    <a:lnTo>
                      <a:pt x="103" y="57"/>
                    </a:lnTo>
                    <a:lnTo>
                      <a:pt x="103" y="55"/>
                    </a:lnTo>
                    <a:lnTo>
                      <a:pt x="105" y="53"/>
                    </a:lnTo>
                    <a:lnTo>
                      <a:pt x="105" y="51"/>
                    </a:lnTo>
                    <a:lnTo>
                      <a:pt x="106" y="51"/>
                    </a:lnTo>
                    <a:lnTo>
                      <a:pt x="106" y="49"/>
                    </a:lnTo>
                    <a:lnTo>
                      <a:pt x="106" y="47"/>
                    </a:lnTo>
                    <a:lnTo>
                      <a:pt x="106" y="45"/>
                    </a:lnTo>
                    <a:lnTo>
                      <a:pt x="106" y="44"/>
                    </a:lnTo>
                    <a:lnTo>
                      <a:pt x="106" y="42"/>
                    </a:lnTo>
                    <a:lnTo>
                      <a:pt x="106" y="40"/>
                    </a:lnTo>
                    <a:lnTo>
                      <a:pt x="105" y="40"/>
                    </a:lnTo>
                    <a:lnTo>
                      <a:pt x="103" y="40"/>
                    </a:lnTo>
                    <a:lnTo>
                      <a:pt x="101" y="40"/>
                    </a:lnTo>
                    <a:lnTo>
                      <a:pt x="101" y="42"/>
                    </a:lnTo>
                    <a:lnTo>
                      <a:pt x="99" y="42"/>
                    </a:lnTo>
                    <a:lnTo>
                      <a:pt x="99" y="44"/>
                    </a:lnTo>
                    <a:lnTo>
                      <a:pt x="97" y="44"/>
                    </a:lnTo>
                    <a:lnTo>
                      <a:pt x="97" y="45"/>
                    </a:lnTo>
                    <a:lnTo>
                      <a:pt x="95" y="45"/>
                    </a:lnTo>
                    <a:lnTo>
                      <a:pt x="95" y="47"/>
                    </a:lnTo>
                    <a:lnTo>
                      <a:pt x="95" y="49"/>
                    </a:lnTo>
                    <a:lnTo>
                      <a:pt x="93" y="49"/>
                    </a:lnTo>
                    <a:lnTo>
                      <a:pt x="93" y="51"/>
                    </a:lnTo>
                    <a:lnTo>
                      <a:pt x="91" y="53"/>
                    </a:lnTo>
                    <a:lnTo>
                      <a:pt x="91" y="55"/>
                    </a:lnTo>
                    <a:lnTo>
                      <a:pt x="89" y="55"/>
                    </a:lnTo>
                    <a:lnTo>
                      <a:pt x="89" y="57"/>
                    </a:lnTo>
                    <a:lnTo>
                      <a:pt x="89" y="59"/>
                    </a:lnTo>
                    <a:lnTo>
                      <a:pt x="87" y="59"/>
                    </a:lnTo>
                    <a:lnTo>
                      <a:pt x="87" y="61"/>
                    </a:lnTo>
                    <a:lnTo>
                      <a:pt x="86" y="61"/>
                    </a:lnTo>
                    <a:lnTo>
                      <a:pt x="84" y="61"/>
                    </a:lnTo>
                    <a:lnTo>
                      <a:pt x="82" y="61"/>
                    </a:lnTo>
                    <a:lnTo>
                      <a:pt x="80" y="61"/>
                    </a:lnTo>
                    <a:lnTo>
                      <a:pt x="78" y="61"/>
                    </a:lnTo>
                    <a:lnTo>
                      <a:pt x="76" y="63"/>
                    </a:lnTo>
                    <a:lnTo>
                      <a:pt x="74" y="63"/>
                    </a:lnTo>
                    <a:lnTo>
                      <a:pt x="72" y="63"/>
                    </a:lnTo>
                    <a:lnTo>
                      <a:pt x="70" y="63"/>
                    </a:lnTo>
                    <a:lnTo>
                      <a:pt x="69" y="63"/>
                    </a:lnTo>
                    <a:lnTo>
                      <a:pt x="67" y="63"/>
                    </a:lnTo>
                    <a:lnTo>
                      <a:pt x="65" y="63"/>
                    </a:lnTo>
                    <a:lnTo>
                      <a:pt x="65" y="61"/>
                    </a:lnTo>
                    <a:lnTo>
                      <a:pt x="63" y="61"/>
                    </a:lnTo>
                    <a:lnTo>
                      <a:pt x="63" y="59"/>
                    </a:lnTo>
                    <a:lnTo>
                      <a:pt x="61" y="59"/>
                    </a:lnTo>
                    <a:lnTo>
                      <a:pt x="61" y="57"/>
                    </a:lnTo>
                    <a:lnTo>
                      <a:pt x="59" y="57"/>
                    </a:lnTo>
                    <a:lnTo>
                      <a:pt x="57" y="55"/>
                    </a:lnTo>
                    <a:lnTo>
                      <a:pt x="57" y="53"/>
                    </a:lnTo>
                    <a:lnTo>
                      <a:pt x="57" y="51"/>
                    </a:lnTo>
                    <a:lnTo>
                      <a:pt x="57" y="49"/>
                    </a:lnTo>
                    <a:lnTo>
                      <a:pt x="57" y="47"/>
                    </a:lnTo>
                    <a:lnTo>
                      <a:pt x="59" y="47"/>
                    </a:lnTo>
                    <a:lnTo>
                      <a:pt x="59" y="45"/>
                    </a:lnTo>
                    <a:lnTo>
                      <a:pt x="59" y="44"/>
                    </a:lnTo>
                    <a:lnTo>
                      <a:pt x="61" y="44"/>
                    </a:lnTo>
                    <a:lnTo>
                      <a:pt x="61" y="42"/>
                    </a:lnTo>
                    <a:lnTo>
                      <a:pt x="61" y="40"/>
                    </a:lnTo>
                    <a:lnTo>
                      <a:pt x="63" y="40"/>
                    </a:lnTo>
                    <a:lnTo>
                      <a:pt x="63" y="38"/>
                    </a:lnTo>
                    <a:lnTo>
                      <a:pt x="63" y="36"/>
                    </a:lnTo>
                    <a:lnTo>
                      <a:pt x="65" y="36"/>
                    </a:lnTo>
                    <a:lnTo>
                      <a:pt x="65" y="34"/>
                    </a:lnTo>
                    <a:lnTo>
                      <a:pt x="65" y="32"/>
                    </a:lnTo>
                    <a:lnTo>
                      <a:pt x="67" y="32"/>
                    </a:lnTo>
                    <a:lnTo>
                      <a:pt x="67" y="30"/>
                    </a:lnTo>
                    <a:lnTo>
                      <a:pt x="69" y="30"/>
                    </a:lnTo>
                    <a:lnTo>
                      <a:pt x="69" y="28"/>
                    </a:lnTo>
                    <a:lnTo>
                      <a:pt x="69" y="26"/>
                    </a:lnTo>
                    <a:lnTo>
                      <a:pt x="70" y="26"/>
                    </a:lnTo>
                    <a:lnTo>
                      <a:pt x="70" y="25"/>
                    </a:lnTo>
                    <a:lnTo>
                      <a:pt x="72" y="23"/>
                    </a:lnTo>
                    <a:lnTo>
                      <a:pt x="72" y="21"/>
                    </a:lnTo>
                    <a:lnTo>
                      <a:pt x="74" y="21"/>
                    </a:lnTo>
                    <a:lnTo>
                      <a:pt x="76" y="19"/>
                    </a:lnTo>
                    <a:lnTo>
                      <a:pt x="78" y="19"/>
                    </a:lnTo>
                    <a:lnTo>
                      <a:pt x="78" y="17"/>
                    </a:lnTo>
                    <a:lnTo>
                      <a:pt x="80" y="17"/>
                    </a:lnTo>
                    <a:lnTo>
                      <a:pt x="80" y="15"/>
                    </a:lnTo>
                    <a:lnTo>
                      <a:pt x="82" y="15"/>
                    </a:lnTo>
                    <a:lnTo>
                      <a:pt x="82" y="13"/>
                    </a:lnTo>
                    <a:lnTo>
                      <a:pt x="84" y="13"/>
                    </a:lnTo>
                    <a:lnTo>
                      <a:pt x="84" y="11"/>
                    </a:lnTo>
                    <a:lnTo>
                      <a:pt x="86" y="9"/>
                    </a:lnTo>
                    <a:lnTo>
                      <a:pt x="86" y="7"/>
                    </a:lnTo>
                    <a:lnTo>
                      <a:pt x="87" y="7"/>
                    </a:lnTo>
                    <a:lnTo>
                      <a:pt x="87" y="6"/>
                    </a:lnTo>
                    <a:lnTo>
                      <a:pt x="86" y="6"/>
                    </a:lnTo>
                    <a:lnTo>
                      <a:pt x="86" y="4"/>
                    </a:lnTo>
                    <a:lnTo>
                      <a:pt x="86" y="2"/>
                    </a:lnTo>
                    <a:lnTo>
                      <a:pt x="84" y="2"/>
                    </a:lnTo>
                    <a:lnTo>
                      <a:pt x="84" y="0"/>
                    </a:lnTo>
                    <a:lnTo>
                      <a:pt x="82" y="0"/>
                    </a:lnTo>
                    <a:lnTo>
                      <a:pt x="80" y="0"/>
                    </a:lnTo>
                    <a:lnTo>
                      <a:pt x="80" y="2"/>
                    </a:lnTo>
                    <a:lnTo>
                      <a:pt x="78" y="4"/>
                    </a:lnTo>
                    <a:lnTo>
                      <a:pt x="78" y="6"/>
                    </a:lnTo>
                    <a:lnTo>
                      <a:pt x="76" y="6"/>
                    </a:lnTo>
                    <a:lnTo>
                      <a:pt x="76" y="7"/>
                    </a:lnTo>
                    <a:lnTo>
                      <a:pt x="74" y="7"/>
                    </a:lnTo>
                    <a:lnTo>
                      <a:pt x="74" y="9"/>
                    </a:lnTo>
                    <a:lnTo>
                      <a:pt x="72" y="9"/>
                    </a:lnTo>
                    <a:lnTo>
                      <a:pt x="72" y="11"/>
                    </a:lnTo>
                    <a:lnTo>
                      <a:pt x="70" y="11"/>
                    </a:lnTo>
                    <a:lnTo>
                      <a:pt x="70" y="13"/>
                    </a:lnTo>
                    <a:lnTo>
                      <a:pt x="69" y="13"/>
                    </a:lnTo>
                    <a:lnTo>
                      <a:pt x="69" y="15"/>
                    </a:lnTo>
                    <a:lnTo>
                      <a:pt x="67" y="15"/>
                    </a:lnTo>
                    <a:lnTo>
                      <a:pt x="67" y="17"/>
                    </a:lnTo>
                    <a:lnTo>
                      <a:pt x="65" y="19"/>
                    </a:lnTo>
                    <a:lnTo>
                      <a:pt x="65" y="21"/>
                    </a:lnTo>
                    <a:lnTo>
                      <a:pt x="63" y="21"/>
                    </a:lnTo>
                    <a:lnTo>
                      <a:pt x="63" y="23"/>
                    </a:lnTo>
                    <a:lnTo>
                      <a:pt x="61" y="25"/>
                    </a:lnTo>
                    <a:lnTo>
                      <a:pt x="61" y="26"/>
                    </a:lnTo>
                    <a:lnTo>
                      <a:pt x="59" y="26"/>
                    </a:lnTo>
                    <a:lnTo>
                      <a:pt x="59" y="28"/>
                    </a:lnTo>
                    <a:lnTo>
                      <a:pt x="57" y="28"/>
                    </a:lnTo>
                    <a:lnTo>
                      <a:pt x="57" y="30"/>
                    </a:lnTo>
                    <a:lnTo>
                      <a:pt x="55" y="32"/>
                    </a:lnTo>
                    <a:lnTo>
                      <a:pt x="53" y="34"/>
                    </a:lnTo>
                    <a:lnTo>
                      <a:pt x="51" y="36"/>
                    </a:lnTo>
                    <a:lnTo>
                      <a:pt x="51" y="38"/>
                    </a:lnTo>
                    <a:lnTo>
                      <a:pt x="50" y="38"/>
                    </a:lnTo>
                    <a:lnTo>
                      <a:pt x="48" y="38"/>
                    </a:lnTo>
                    <a:lnTo>
                      <a:pt x="48" y="40"/>
                    </a:lnTo>
                    <a:lnTo>
                      <a:pt x="46" y="40"/>
                    </a:lnTo>
                    <a:lnTo>
                      <a:pt x="44" y="42"/>
                    </a:lnTo>
                    <a:lnTo>
                      <a:pt x="42" y="42"/>
                    </a:lnTo>
                    <a:lnTo>
                      <a:pt x="42" y="44"/>
                    </a:lnTo>
                    <a:lnTo>
                      <a:pt x="40" y="44"/>
                    </a:lnTo>
                    <a:lnTo>
                      <a:pt x="40" y="45"/>
                    </a:lnTo>
                    <a:lnTo>
                      <a:pt x="38" y="45"/>
                    </a:lnTo>
                    <a:lnTo>
                      <a:pt x="36" y="47"/>
                    </a:lnTo>
                    <a:lnTo>
                      <a:pt x="34" y="47"/>
                    </a:lnTo>
                    <a:lnTo>
                      <a:pt x="32" y="49"/>
                    </a:lnTo>
                    <a:lnTo>
                      <a:pt x="31" y="49"/>
                    </a:lnTo>
                    <a:lnTo>
                      <a:pt x="29" y="49"/>
                    </a:lnTo>
                    <a:lnTo>
                      <a:pt x="27" y="49"/>
                    </a:lnTo>
                    <a:lnTo>
                      <a:pt x="25" y="49"/>
                    </a:lnTo>
                    <a:lnTo>
                      <a:pt x="23" y="49"/>
                    </a:lnTo>
                    <a:lnTo>
                      <a:pt x="21" y="49"/>
                    </a:lnTo>
                    <a:lnTo>
                      <a:pt x="21" y="47"/>
                    </a:lnTo>
                    <a:lnTo>
                      <a:pt x="19" y="47"/>
                    </a:lnTo>
                    <a:lnTo>
                      <a:pt x="17" y="45"/>
                    </a:lnTo>
                    <a:lnTo>
                      <a:pt x="15" y="44"/>
                    </a:lnTo>
                    <a:lnTo>
                      <a:pt x="15" y="42"/>
                    </a:lnTo>
                    <a:lnTo>
                      <a:pt x="13" y="42"/>
                    </a:lnTo>
                    <a:lnTo>
                      <a:pt x="13" y="40"/>
                    </a:lnTo>
                    <a:lnTo>
                      <a:pt x="13" y="38"/>
                    </a:lnTo>
                    <a:lnTo>
                      <a:pt x="12" y="38"/>
                    </a:lnTo>
                    <a:lnTo>
                      <a:pt x="12" y="36"/>
                    </a:lnTo>
                    <a:lnTo>
                      <a:pt x="12" y="34"/>
                    </a:lnTo>
                    <a:lnTo>
                      <a:pt x="10" y="34"/>
                    </a:lnTo>
                    <a:lnTo>
                      <a:pt x="10" y="32"/>
                    </a:lnTo>
                    <a:lnTo>
                      <a:pt x="10" y="30"/>
                    </a:lnTo>
                    <a:lnTo>
                      <a:pt x="8" y="28"/>
                    </a:lnTo>
                    <a:lnTo>
                      <a:pt x="6" y="28"/>
                    </a:lnTo>
                    <a:lnTo>
                      <a:pt x="6" y="30"/>
                    </a:lnTo>
                    <a:lnTo>
                      <a:pt x="4" y="30"/>
                    </a:lnTo>
                    <a:lnTo>
                      <a:pt x="4" y="32"/>
                    </a:lnTo>
                    <a:lnTo>
                      <a:pt x="2" y="32"/>
                    </a:lnTo>
                    <a:lnTo>
                      <a:pt x="0" y="34"/>
                    </a:lnTo>
                  </a:path>
                </a:pathLst>
              </a:custGeom>
              <a:solidFill>
                <a:srgbClr val="FFFFFF"/>
              </a:solidFill>
              <a:ln w="12700" cap="rnd">
                <a:solidFill>
                  <a:srgbClr val="000000"/>
                </a:solidFill>
                <a:round/>
                <a:headEnd/>
                <a:tailEnd/>
              </a:ln>
            </p:spPr>
            <p:txBody>
              <a:bodyPr/>
              <a:lstStyle/>
              <a:p>
                <a:pPr defTabSz="685800">
                  <a:defRPr/>
                </a:pPr>
                <a:endParaRPr lang="en-US" sz="1350">
                  <a:solidFill>
                    <a:prstClr val="black"/>
                  </a:solidFill>
                  <a:latin typeface="Arial" charset="0"/>
                  <a:ea typeface="ＭＳ Ｐゴシック" charset="0"/>
                  <a:cs typeface="ＭＳ Ｐゴシック" charset="0"/>
                </a:endParaRPr>
              </a:p>
            </p:txBody>
          </p:sp>
          <p:sp>
            <p:nvSpPr>
              <p:cNvPr id="134" name="Freeform 129"/>
              <p:cNvSpPr>
                <a:spLocks/>
              </p:cNvSpPr>
              <p:nvPr/>
            </p:nvSpPr>
            <p:spPr bwMode="auto">
              <a:xfrm>
                <a:off x="2663" y="2078"/>
                <a:ext cx="111" cy="37"/>
              </a:xfrm>
              <a:custGeom>
                <a:avLst/>
                <a:gdLst>
                  <a:gd name="T0" fmla="*/ 108 w 111"/>
                  <a:gd name="T1" fmla="*/ 32 h 37"/>
                  <a:gd name="T2" fmla="*/ 106 w 111"/>
                  <a:gd name="T3" fmla="*/ 36 h 37"/>
                  <a:gd name="T4" fmla="*/ 100 w 111"/>
                  <a:gd name="T5" fmla="*/ 36 h 37"/>
                  <a:gd name="T6" fmla="*/ 98 w 111"/>
                  <a:gd name="T7" fmla="*/ 32 h 37"/>
                  <a:gd name="T8" fmla="*/ 97 w 111"/>
                  <a:gd name="T9" fmla="*/ 29 h 37"/>
                  <a:gd name="T10" fmla="*/ 95 w 111"/>
                  <a:gd name="T11" fmla="*/ 25 h 37"/>
                  <a:gd name="T12" fmla="*/ 91 w 111"/>
                  <a:gd name="T13" fmla="*/ 23 h 37"/>
                  <a:gd name="T14" fmla="*/ 89 w 111"/>
                  <a:gd name="T15" fmla="*/ 19 h 37"/>
                  <a:gd name="T16" fmla="*/ 85 w 111"/>
                  <a:gd name="T17" fmla="*/ 17 h 37"/>
                  <a:gd name="T18" fmla="*/ 83 w 111"/>
                  <a:gd name="T19" fmla="*/ 13 h 37"/>
                  <a:gd name="T20" fmla="*/ 78 w 111"/>
                  <a:gd name="T21" fmla="*/ 11 h 37"/>
                  <a:gd name="T22" fmla="*/ 74 w 111"/>
                  <a:gd name="T23" fmla="*/ 10 h 37"/>
                  <a:gd name="T24" fmla="*/ 68 w 111"/>
                  <a:gd name="T25" fmla="*/ 10 h 37"/>
                  <a:gd name="T26" fmla="*/ 62 w 111"/>
                  <a:gd name="T27" fmla="*/ 8 h 37"/>
                  <a:gd name="T28" fmla="*/ 57 w 111"/>
                  <a:gd name="T29" fmla="*/ 8 h 37"/>
                  <a:gd name="T30" fmla="*/ 51 w 111"/>
                  <a:gd name="T31" fmla="*/ 8 h 37"/>
                  <a:gd name="T32" fmla="*/ 47 w 111"/>
                  <a:gd name="T33" fmla="*/ 10 h 37"/>
                  <a:gd name="T34" fmla="*/ 43 w 111"/>
                  <a:gd name="T35" fmla="*/ 11 h 37"/>
                  <a:gd name="T36" fmla="*/ 38 w 111"/>
                  <a:gd name="T37" fmla="*/ 13 h 37"/>
                  <a:gd name="T38" fmla="*/ 32 w 111"/>
                  <a:gd name="T39" fmla="*/ 15 h 37"/>
                  <a:gd name="T40" fmla="*/ 26 w 111"/>
                  <a:gd name="T41" fmla="*/ 17 h 37"/>
                  <a:gd name="T42" fmla="*/ 23 w 111"/>
                  <a:gd name="T43" fmla="*/ 21 h 37"/>
                  <a:gd name="T44" fmla="*/ 19 w 111"/>
                  <a:gd name="T45" fmla="*/ 23 h 37"/>
                  <a:gd name="T46" fmla="*/ 13 w 111"/>
                  <a:gd name="T47" fmla="*/ 29 h 37"/>
                  <a:gd name="T48" fmla="*/ 11 w 111"/>
                  <a:gd name="T49" fmla="*/ 32 h 37"/>
                  <a:gd name="T50" fmla="*/ 7 w 111"/>
                  <a:gd name="T51" fmla="*/ 36 h 37"/>
                  <a:gd name="T52" fmla="*/ 4 w 111"/>
                  <a:gd name="T53" fmla="*/ 32 h 37"/>
                  <a:gd name="T54" fmla="*/ 0 w 111"/>
                  <a:gd name="T55" fmla="*/ 30 h 37"/>
                  <a:gd name="T56" fmla="*/ 2 w 111"/>
                  <a:gd name="T57" fmla="*/ 27 h 37"/>
                  <a:gd name="T58" fmla="*/ 5 w 111"/>
                  <a:gd name="T59" fmla="*/ 25 h 37"/>
                  <a:gd name="T60" fmla="*/ 7 w 111"/>
                  <a:gd name="T61" fmla="*/ 21 h 37"/>
                  <a:gd name="T62" fmla="*/ 11 w 111"/>
                  <a:gd name="T63" fmla="*/ 17 h 37"/>
                  <a:gd name="T64" fmla="*/ 17 w 111"/>
                  <a:gd name="T65" fmla="*/ 13 h 37"/>
                  <a:gd name="T66" fmla="*/ 23 w 111"/>
                  <a:gd name="T67" fmla="*/ 10 h 37"/>
                  <a:gd name="T68" fmla="*/ 28 w 111"/>
                  <a:gd name="T69" fmla="*/ 8 h 37"/>
                  <a:gd name="T70" fmla="*/ 32 w 111"/>
                  <a:gd name="T71" fmla="*/ 6 h 37"/>
                  <a:gd name="T72" fmla="*/ 38 w 111"/>
                  <a:gd name="T73" fmla="*/ 4 h 37"/>
                  <a:gd name="T74" fmla="*/ 43 w 111"/>
                  <a:gd name="T75" fmla="*/ 2 h 37"/>
                  <a:gd name="T76" fmla="*/ 49 w 111"/>
                  <a:gd name="T77" fmla="*/ 0 h 37"/>
                  <a:gd name="T78" fmla="*/ 55 w 111"/>
                  <a:gd name="T79" fmla="*/ 0 h 37"/>
                  <a:gd name="T80" fmla="*/ 60 w 111"/>
                  <a:gd name="T81" fmla="*/ 0 h 37"/>
                  <a:gd name="T82" fmla="*/ 66 w 111"/>
                  <a:gd name="T83" fmla="*/ 0 h 37"/>
                  <a:gd name="T84" fmla="*/ 72 w 111"/>
                  <a:gd name="T85" fmla="*/ 0 h 37"/>
                  <a:gd name="T86" fmla="*/ 76 w 111"/>
                  <a:gd name="T87" fmla="*/ 2 h 37"/>
                  <a:gd name="T88" fmla="*/ 81 w 111"/>
                  <a:gd name="T89" fmla="*/ 4 h 37"/>
                  <a:gd name="T90" fmla="*/ 85 w 111"/>
                  <a:gd name="T91" fmla="*/ 6 h 37"/>
                  <a:gd name="T92" fmla="*/ 89 w 111"/>
                  <a:gd name="T93" fmla="*/ 8 h 37"/>
                  <a:gd name="T94" fmla="*/ 93 w 111"/>
                  <a:gd name="T95" fmla="*/ 10 h 37"/>
                  <a:gd name="T96" fmla="*/ 95 w 111"/>
                  <a:gd name="T97" fmla="*/ 13 h 37"/>
                  <a:gd name="T98" fmla="*/ 98 w 111"/>
                  <a:gd name="T99" fmla="*/ 15 h 37"/>
                  <a:gd name="T100" fmla="*/ 102 w 111"/>
                  <a:gd name="T101" fmla="*/ 21 h 37"/>
                  <a:gd name="T102" fmla="*/ 104 w 111"/>
                  <a:gd name="T103" fmla="*/ 25 h 37"/>
                  <a:gd name="T104" fmla="*/ 108 w 111"/>
                  <a:gd name="T105" fmla="*/ 29 h 37"/>
                  <a:gd name="T106" fmla="*/ 110 w 111"/>
                  <a:gd name="T107" fmla="*/ 32 h 3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11"/>
                  <a:gd name="T163" fmla="*/ 0 h 37"/>
                  <a:gd name="T164" fmla="*/ 111 w 111"/>
                  <a:gd name="T165" fmla="*/ 37 h 3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11" h="37">
                    <a:moveTo>
                      <a:pt x="110" y="32"/>
                    </a:moveTo>
                    <a:lnTo>
                      <a:pt x="110" y="32"/>
                    </a:lnTo>
                    <a:lnTo>
                      <a:pt x="108" y="32"/>
                    </a:lnTo>
                    <a:lnTo>
                      <a:pt x="108" y="34"/>
                    </a:lnTo>
                    <a:lnTo>
                      <a:pt x="106" y="34"/>
                    </a:lnTo>
                    <a:lnTo>
                      <a:pt x="106" y="36"/>
                    </a:lnTo>
                    <a:lnTo>
                      <a:pt x="104" y="36"/>
                    </a:lnTo>
                    <a:lnTo>
                      <a:pt x="102" y="36"/>
                    </a:lnTo>
                    <a:lnTo>
                      <a:pt x="100" y="36"/>
                    </a:lnTo>
                    <a:lnTo>
                      <a:pt x="100" y="34"/>
                    </a:lnTo>
                    <a:lnTo>
                      <a:pt x="98" y="34"/>
                    </a:lnTo>
                    <a:lnTo>
                      <a:pt x="98" y="32"/>
                    </a:lnTo>
                    <a:lnTo>
                      <a:pt x="98" y="30"/>
                    </a:lnTo>
                    <a:lnTo>
                      <a:pt x="97" y="30"/>
                    </a:lnTo>
                    <a:lnTo>
                      <a:pt x="97" y="29"/>
                    </a:lnTo>
                    <a:lnTo>
                      <a:pt x="95" y="29"/>
                    </a:lnTo>
                    <a:lnTo>
                      <a:pt x="95" y="27"/>
                    </a:lnTo>
                    <a:lnTo>
                      <a:pt x="95" y="25"/>
                    </a:lnTo>
                    <a:lnTo>
                      <a:pt x="93" y="25"/>
                    </a:lnTo>
                    <a:lnTo>
                      <a:pt x="93" y="23"/>
                    </a:lnTo>
                    <a:lnTo>
                      <a:pt x="91" y="23"/>
                    </a:lnTo>
                    <a:lnTo>
                      <a:pt x="91" y="21"/>
                    </a:lnTo>
                    <a:lnTo>
                      <a:pt x="89" y="21"/>
                    </a:lnTo>
                    <a:lnTo>
                      <a:pt x="89" y="19"/>
                    </a:lnTo>
                    <a:lnTo>
                      <a:pt x="87" y="19"/>
                    </a:lnTo>
                    <a:lnTo>
                      <a:pt x="87" y="17"/>
                    </a:lnTo>
                    <a:lnTo>
                      <a:pt x="85" y="17"/>
                    </a:lnTo>
                    <a:lnTo>
                      <a:pt x="85" y="15"/>
                    </a:lnTo>
                    <a:lnTo>
                      <a:pt x="83" y="15"/>
                    </a:lnTo>
                    <a:lnTo>
                      <a:pt x="83" y="13"/>
                    </a:lnTo>
                    <a:lnTo>
                      <a:pt x="81" y="13"/>
                    </a:lnTo>
                    <a:lnTo>
                      <a:pt x="79" y="13"/>
                    </a:lnTo>
                    <a:lnTo>
                      <a:pt x="78" y="11"/>
                    </a:lnTo>
                    <a:lnTo>
                      <a:pt x="76" y="11"/>
                    </a:lnTo>
                    <a:lnTo>
                      <a:pt x="74" y="11"/>
                    </a:lnTo>
                    <a:lnTo>
                      <a:pt x="74" y="10"/>
                    </a:lnTo>
                    <a:lnTo>
                      <a:pt x="72" y="10"/>
                    </a:lnTo>
                    <a:lnTo>
                      <a:pt x="70" y="10"/>
                    </a:lnTo>
                    <a:lnTo>
                      <a:pt x="68" y="10"/>
                    </a:lnTo>
                    <a:lnTo>
                      <a:pt x="66" y="8"/>
                    </a:lnTo>
                    <a:lnTo>
                      <a:pt x="64" y="8"/>
                    </a:lnTo>
                    <a:lnTo>
                      <a:pt x="62" y="8"/>
                    </a:lnTo>
                    <a:lnTo>
                      <a:pt x="60" y="8"/>
                    </a:lnTo>
                    <a:lnTo>
                      <a:pt x="59" y="8"/>
                    </a:lnTo>
                    <a:lnTo>
                      <a:pt x="57" y="8"/>
                    </a:lnTo>
                    <a:lnTo>
                      <a:pt x="55" y="8"/>
                    </a:lnTo>
                    <a:lnTo>
                      <a:pt x="53" y="8"/>
                    </a:lnTo>
                    <a:lnTo>
                      <a:pt x="51" y="8"/>
                    </a:lnTo>
                    <a:lnTo>
                      <a:pt x="51" y="10"/>
                    </a:lnTo>
                    <a:lnTo>
                      <a:pt x="49" y="10"/>
                    </a:lnTo>
                    <a:lnTo>
                      <a:pt x="47" y="10"/>
                    </a:lnTo>
                    <a:lnTo>
                      <a:pt x="45" y="10"/>
                    </a:lnTo>
                    <a:lnTo>
                      <a:pt x="43" y="10"/>
                    </a:lnTo>
                    <a:lnTo>
                      <a:pt x="43" y="11"/>
                    </a:lnTo>
                    <a:lnTo>
                      <a:pt x="42" y="11"/>
                    </a:lnTo>
                    <a:lnTo>
                      <a:pt x="40" y="11"/>
                    </a:lnTo>
                    <a:lnTo>
                      <a:pt x="38" y="13"/>
                    </a:lnTo>
                    <a:lnTo>
                      <a:pt x="36" y="13"/>
                    </a:lnTo>
                    <a:lnTo>
                      <a:pt x="34" y="13"/>
                    </a:lnTo>
                    <a:lnTo>
                      <a:pt x="32" y="15"/>
                    </a:lnTo>
                    <a:lnTo>
                      <a:pt x="30" y="15"/>
                    </a:lnTo>
                    <a:lnTo>
                      <a:pt x="28" y="17"/>
                    </a:lnTo>
                    <a:lnTo>
                      <a:pt x="26" y="17"/>
                    </a:lnTo>
                    <a:lnTo>
                      <a:pt x="24" y="19"/>
                    </a:lnTo>
                    <a:lnTo>
                      <a:pt x="23" y="19"/>
                    </a:lnTo>
                    <a:lnTo>
                      <a:pt x="23" y="21"/>
                    </a:lnTo>
                    <a:lnTo>
                      <a:pt x="21" y="21"/>
                    </a:lnTo>
                    <a:lnTo>
                      <a:pt x="21" y="23"/>
                    </a:lnTo>
                    <a:lnTo>
                      <a:pt x="19" y="23"/>
                    </a:lnTo>
                    <a:lnTo>
                      <a:pt x="17" y="25"/>
                    </a:lnTo>
                    <a:lnTo>
                      <a:pt x="15" y="27"/>
                    </a:lnTo>
                    <a:lnTo>
                      <a:pt x="13" y="29"/>
                    </a:lnTo>
                    <a:lnTo>
                      <a:pt x="13" y="30"/>
                    </a:lnTo>
                    <a:lnTo>
                      <a:pt x="11" y="30"/>
                    </a:lnTo>
                    <a:lnTo>
                      <a:pt x="11" y="32"/>
                    </a:lnTo>
                    <a:lnTo>
                      <a:pt x="9" y="34"/>
                    </a:lnTo>
                    <a:lnTo>
                      <a:pt x="9" y="36"/>
                    </a:lnTo>
                    <a:lnTo>
                      <a:pt x="7" y="36"/>
                    </a:lnTo>
                    <a:lnTo>
                      <a:pt x="7" y="34"/>
                    </a:lnTo>
                    <a:lnTo>
                      <a:pt x="5" y="34"/>
                    </a:lnTo>
                    <a:lnTo>
                      <a:pt x="4" y="32"/>
                    </a:lnTo>
                    <a:lnTo>
                      <a:pt x="2" y="32"/>
                    </a:lnTo>
                    <a:lnTo>
                      <a:pt x="2" y="30"/>
                    </a:lnTo>
                    <a:lnTo>
                      <a:pt x="0" y="30"/>
                    </a:lnTo>
                    <a:lnTo>
                      <a:pt x="0" y="29"/>
                    </a:lnTo>
                    <a:lnTo>
                      <a:pt x="2" y="29"/>
                    </a:lnTo>
                    <a:lnTo>
                      <a:pt x="2" y="27"/>
                    </a:lnTo>
                    <a:lnTo>
                      <a:pt x="4" y="27"/>
                    </a:lnTo>
                    <a:lnTo>
                      <a:pt x="4" y="25"/>
                    </a:lnTo>
                    <a:lnTo>
                      <a:pt x="5" y="25"/>
                    </a:lnTo>
                    <a:lnTo>
                      <a:pt x="5" y="23"/>
                    </a:lnTo>
                    <a:lnTo>
                      <a:pt x="5" y="21"/>
                    </a:lnTo>
                    <a:lnTo>
                      <a:pt x="7" y="21"/>
                    </a:lnTo>
                    <a:lnTo>
                      <a:pt x="9" y="19"/>
                    </a:lnTo>
                    <a:lnTo>
                      <a:pt x="9" y="17"/>
                    </a:lnTo>
                    <a:lnTo>
                      <a:pt x="11" y="17"/>
                    </a:lnTo>
                    <a:lnTo>
                      <a:pt x="13" y="15"/>
                    </a:lnTo>
                    <a:lnTo>
                      <a:pt x="15" y="13"/>
                    </a:lnTo>
                    <a:lnTo>
                      <a:pt x="17" y="13"/>
                    </a:lnTo>
                    <a:lnTo>
                      <a:pt x="19" y="11"/>
                    </a:lnTo>
                    <a:lnTo>
                      <a:pt x="21" y="11"/>
                    </a:lnTo>
                    <a:lnTo>
                      <a:pt x="23" y="10"/>
                    </a:lnTo>
                    <a:lnTo>
                      <a:pt x="24" y="10"/>
                    </a:lnTo>
                    <a:lnTo>
                      <a:pt x="26" y="8"/>
                    </a:lnTo>
                    <a:lnTo>
                      <a:pt x="28" y="8"/>
                    </a:lnTo>
                    <a:lnTo>
                      <a:pt x="30" y="8"/>
                    </a:lnTo>
                    <a:lnTo>
                      <a:pt x="30" y="6"/>
                    </a:lnTo>
                    <a:lnTo>
                      <a:pt x="32" y="6"/>
                    </a:lnTo>
                    <a:lnTo>
                      <a:pt x="34" y="6"/>
                    </a:lnTo>
                    <a:lnTo>
                      <a:pt x="36" y="4"/>
                    </a:lnTo>
                    <a:lnTo>
                      <a:pt x="38" y="4"/>
                    </a:lnTo>
                    <a:lnTo>
                      <a:pt x="40" y="4"/>
                    </a:lnTo>
                    <a:lnTo>
                      <a:pt x="42" y="2"/>
                    </a:lnTo>
                    <a:lnTo>
                      <a:pt x="43" y="2"/>
                    </a:lnTo>
                    <a:lnTo>
                      <a:pt x="45" y="2"/>
                    </a:lnTo>
                    <a:lnTo>
                      <a:pt x="47" y="2"/>
                    </a:lnTo>
                    <a:lnTo>
                      <a:pt x="49" y="0"/>
                    </a:lnTo>
                    <a:lnTo>
                      <a:pt x="51" y="0"/>
                    </a:lnTo>
                    <a:lnTo>
                      <a:pt x="53" y="0"/>
                    </a:lnTo>
                    <a:lnTo>
                      <a:pt x="55" y="0"/>
                    </a:lnTo>
                    <a:lnTo>
                      <a:pt x="57" y="0"/>
                    </a:lnTo>
                    <a:lnTo>
                      <a:pt x="59" y="0"/>
                    </a:lnTo>
                    <a:lnTo>
                      <a:pt x="60" y="0"/>
                    </a:lnTo>
                    <a:lnTo>
                      <a:pt x="62" y="0"/>
                    </a:lnTo>
                    <a:lnTo>
                      <a:pt x="64" y="0"/>
                    </a:lnTo>
                    <a:lnTo>
                      <a:pt x="66" y="0"/>
                    </a:lnTo>
                    <a:lnTo>
                      <a:pt x="68" y="0"/>
                    </a:lnTo>
                    <a:lnTo>
                      <a:pt x="70" y="0"/>
                    </a:lnTo>
                    <a:lnTo>
                      <a:pt x="72" y="0"/>
                    </a:lnTo>
                    <a:lnTo>
                      <a:pt x="74" y="0"/>
                    </a:lnTo>
                    <a:lnTo>
                      <a:pt x="74" y="2"/>
                    </a:lnTo>
                    <a:lnTo>
                      <a:pt x="76" y="2"/>
                    </a:lnTo>
                    <a:lnTo>
                      <a:pt x="78" y="2"/>
                    </a:lnTo>
                    <a:lnTo>
                      <a:pt x="79" y="2"/>
                    </a:lnTo>
                    <a:lnTo>
                      <a:pt x="81" y="4"/>
                    </a:lnTo>
                    <a:lnTo>
                      <a:pt x="83" y="4"/>
                    </a:lnTo>
                    <a:lnTo>
                      <a:pt x="85" y="4"/>
                    </a:lnTo>
                    <a:lnTo>
                      <a:pt x="85" y="6"/>
                    </a:lnTo>
                    <a:lnTo>
                      <a:pt x="87" y="6"/>
                    </a:lnTo>
                    <a:lnTo>
                      <a:pt x="89" y="6"/>
                    </a:lnTo>
                    <a:lnTo>
                      <a:pt x="89" y="8"/>
                    </a:lnTo>
                    <a:lnTo>
                      <a:pt x="91" y="8"/>
                    </a:lnTo>
                    <a:lnTo>
                      <a:pt x="91" y="10"/>
                    </a:lnTo>
                    <a:lnTo>
                      <a:pt x="93" y="10"/>
                    </a:lnTo>
                    <a:lnTo>
                      <a:pt x="93" y="11"/>
                    </a:lnTo>
                    <a:lnTo>
                      <a:pt x="95" y="11"/>
                    </a:lnTo>
                    <a:lnTo>
                      <a:pt x="95" y="13"/>
                    </a:lnTo>
                    <a:lnTo>
                      <a:pt x="97" y="13"/>
                    </a:lnTo>
                    <a:lnTo>
                      <a:pt x="97" y="15"/>
                    </a:lnTo>
                    <a:lnTo>
                      <a:pt x="98" y="15"/>
                    </a:lnTo>
                    <a:lnTo>
                      <a:pt x="98" y="17"/>
                    </a:lnTo>
                    <a:lnTo>
                      <a:pt x="100" y="19"/>
                    </a:lnTo>
                    <a:lnTo>
                      <a:pt x="102" y="21"/>
                    </a:lnTo>
                    <a:lnTo>
                      <a:pt x="102" y="23"/>
                    </a:lnTo>
                    <a:lnTo>
                      <a:pt x="104" y="23"/>
                    </a:lnTo>
                    <a:lnTo>
                      <a:pt x="104" y="25"/>
                    </a:lnTo>
                    <a:lnTo>
                      <a:pt x="106" y="27"/>
                    </a:lnTo>
                    <a:lnTo>
                      <a:pt x="106" y="29"/>
                    </a:lnTo>
                    <a:lnTo>
                      <a:pt x="108" y="29"/>
                    </a:lnTo>
                    <a:lnTo>
                      <a:pt x="108" y="30"/>
                    </a:lnTo>
                    <a:lnTo>
                      <a:pt x="110" y="30"/>
                    </a:lnTo>
                    <a:lnTo>
                      <a:pt x="110" y="32"/>
                    </a:lnTo>
                  </a:path>
                </a:pathLst>
              </a:custGeom>
              <a:solidFill>
                <a:srgbClr val="FFFFFF"/>
              </a:solidFill>
              <a:ln w="12700" cap="rnd">
                <a:solidFill>
                  <a:srgbClr val="000000"/>
                </a:solidFill>
                <a:round/>
                <a:headEnd/>
                <a:tailEnd/>
              </a:ln>
            </p:spPr>
            <p:txBody>
              <a:bodyPr/>
              <a:lstStyle/>
              <a:p>
                <a:pPr defTabSz="685800">
                  <a:defRPr/>
                </a:pPr>
                <a:endParaRPr lang="en-US" sz="1350">
                  <a:solidFill>
                    <a:prstClr val="black"/>
                  </a:solidFill>
                  <a:latin typeface="Arial" charset="0"/>
                  <a:ea typeface="ＭＳ Ｐゴシック" charset="0"/>
                  <a:cs typeface="ＭＳ Ｐゴシック" charset="0"/>
                </a:endParaRPr>
              </a:p>
            </p:txBody>
          </p:sp>
          <p:sp>
            <p:nvSpPr>
              <p:cNvPr id="135" name="Freeform 130"/>
              <p:cNvSpPr>
                <a:spLocks/>
              </p:cNvSpPr>
              <p:nvPr/>
            </p:nvSpPr>
            <p:spPr bwMode="auto">
              <a:xfrm>
                <a:off x="2932" y="2127"/>
                <a:ext cx="5" cy="7"/>
              </a:xfrm>
              <a:custGeom>
                <a:avLst/>
                <a:gdLst>
                  <a:gd name="T0" fmla="*/ 4 w 5"/>
                  <a:gd name="T1" fmla="*/ 0 h 7"/>
                  <a:gd name="T2" fmla="*/ 4 w 5"/>
                  <a:gd name="T3" fmla="*/ 0 h 7"/>
                  <a:gd name="T4" fmla="*/ 4 w 5"/>
                  <a:gd name="T5" fmla="*/ 2 h 7"/>
                  <a:gd name="T6" fmla="*/ 2 w 5"/>
                  <a:gd name="T7" fmla="*/ 2 h 7"/>
                  <a:gd name="T8" fmla="*/ 2 w 5"/>
                  <a:gd name="T9" fmla="*/ 4 h 7"/>
                  <a:gd name="T10" fmla="*/ 0 w 5"/>
                  <a:gd name="T11" fmla="*/ 4 h 7"/>
                  <a:gd name="T12" fmla="*/ 0 w 5"/>
                  <a:gd name="T13" fmla="*/ 6 h 7"/>
                  <a:gd name="T14" fmla="*/ 4 w 5"/>
                  <a:gd name="T15" fmla="*/ 0 h 7"/>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7"/>
                  <a:gd name="T26" fmla="*/ 5 w 5"/>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7">
                    <a:moveTo>
                      <a:pt x="4" y="0"/>
                    </a:moveTo>
                    <a:lnTo>
                      <a:pt x="4" y="0"/>
                    </a:lnTo>
                    <a:lnTo>
                      <a:pt x="4" y="2"/>
                    </a:lnTo>
                    <a:lnTo>
                      <a:pt x="2" y="2"/>
                    </a:lnTo>
                    <a:lnTo>
                      <a:pt x="2" y="4"/>
                    </a:lnTo>
                    <a:lnTo>
                      <a:pt x="0" y="4"/>
                    </a:lnTo>
                    <a:lnTo>
                      <a:pt x="0" y="6"/>
                    </a:lnTo>
                    <a:lnTo>
                      <a:pt x="4" y="0"/>
                    </a:lnTo>
                  </a:path>
                </a:pathLst>
              </a:custGeom>
              <a:solidFill>
                <a:srgbClr val="FFFFFF"/>
              </a:solidFill>
              <a:ln w="12700" cap="rnd">
                <a:solidFill>
                  <a:srgbClr val="000000"/>
                </a:solidFill>
                <a:round/>
                <a:headEnd/>
                <a:tailEnd/>
              </a:ln>
            </p:spPr>
            <p:txBody>
              <a:bodyPr/>
              <a:lstStyle/>
              <a:p>
                <a:pPr defTabSz="685800">
                  <a:defRPr/>
                </a:pPr>
                <a:endParaRPr lang="en-US" sz="1350">
                  <a:solidFill>
                    <a:prstClr val="black"/>
                  </a:solidFill>
                  <a:latin typeface="Arial" charset="0"/>
                  <a:ea typeface="ＭＳ Ｐゴシック" charset="0"/>
                  <a:cs typeface="ＭＳ Ｐゴシック" charset="0"/>
                </a:endParaRPr>
              </a:p>
            </p:txBody>
          </p:sp>
          <p:sp>
            <p:nvSpPr>
              <p:cNvPr id="136" name="Freeform 131"/>
              <p:cNvSpPr>
                <a:spLocks/>
              </p:cNvSpPr>
              <p:nvPr/>
            </p:nvSpPr>
            <p:spPr bwMode="auto">
              <a:xfrm>
                <a:off x="2917" y="2127"/>
                <a:ext cx="83" cy="97"/>
              </a:xfrm>
              <a:custGeom>
                <a:avLst/>
                <a:gdLst>
                  <a:gd name="T0" fmla="*/ 21 w 83"/>
                  <a:gd name="T1" fmla="*/ 4 h 97"/>
                  <a:gd name="T2" fmla="*/ 17 w 83"/>
                  <a:gd name="T3" fmla="*/ 8 h 97"/>
                  <a:gd name="T4" fmla="*/ 13 w 83"/>
                  <a:gd name="T5" fmla="*/ 14 h 97"/>
                  <a:gd name="T6" fmla="*/ 9 w 83"/>
                  <a:gd name="T7" fmla="*/ 18 h 97"/>
                  <a:gd name="T8" fmla="*/ 9 w 83"/>
                  <a:gd name="T9" fmla="*/ 21 h 97"/>
                  <a:gd name="T10" fmla="*/ 13 w 83"/>
                  <a:gd name="T11" fmla="*/ 25 h 97"/>
                  <a:gd name="T12" fmla="*/ 19 w 83"/>
                  <a:gd name="T13" fmla="*/ 29 h 97"/>
                  <a:gd name="T14" fmla="*/ 23 w 83"/>
                  <a:gd name="T15" fmla="*/ 33 h 97"/>
                  <a:gd name="T16" fmla="*/ 27 w 83"/>
                  <a:gd name="T17" fmla="*/ 37 h 97"/>
                  <a:gd name="T18" fmla="*/ 30 w 83"/>
                  <a:gd name="T19" fmla="*/ 40 h 97"/>
                  <a:gd name="T20" fmla="*/ 34 w 83"/>
                  <a:gd name="T21" fmla="*/ 46 h 97"/>
                  <a:gd name="T22" fmla="*/ 34 w 83"/>
                  <a:gd name="T23" fmla="*/ 52 h 97"/>
                  <a:gd name="T24" fmla="*/ 27 w 83"/>
                  <a:gd name="T25" fmla="*/ 54 h 97"/>
                  <a:gd name="T26" fmla="*/ 19 w 83"/>
                  <a:gd name="T27" fmla="*/ 54 h 97"/>
                  <a:gd name="T28" fmla="*/ 11 w 83"/>
                  <a:gd name="T29" fmla="*/ 50 h 97"/>
                  <a:gd name="T30" fmla="*/ 6 w 83"/>
                  <a:gd name="T31" fmla="*/ 44 h 97"/>
                  <a:gd name="T32" fmla="*/ 0 w 83"/>
                  <a:gd name="T33" fmla="*/ 42 h 97"/>
                  <a:gd name="T34" fmla="*/ 0 w 83"/>
                  <a:gd name="T35" fmla="*/ 50 h 97"/>
                  <a:gd name="T36" fmla="*/ 4 w 83"/>
                  <a:gd name="T37" fmla="*/ 54 h 97"/>
                  <a:gd name="T38" fmla="*/ 11 w 83"/>
                  <a:gd name="T39" fmla="*/ 56 h 97"/>
                  <a:gd name="T40" fmla="*/ 17 w 83"/>
                  <a:gd name="T41" fmla="*/ 58 h 97"/>
                  <a:gd name="T42" fmla="*/ 21 w 83"/>
                  <a:gd name="T43" fmla="*/ 61 h 97"/>
                  <a:gd name="T44" fmla="*/ 27 w 83"/>
                  <a:gd name="T45" fmla="*/ 63 h 97"/>
                  <a:gd name="T46" fmla="*/ 32 w 83"/>
                  <a:gd name="T47" fmla="*/ 65 h 97"/>
                  <a:gd name="T48" fmla="*/ 38 w 83"/>
                  <a:gd name="T49" fmla="*/ 67 h 97"/>
                  <a:gd name="T50" fmla="*/ 46 w 83"/>
                  <a:gd name="T51" fmla="*/ 67 h 97"/>
                  <a:gd name="T52" fmla="*/ 51 w 83"/>
                  <a:gd name="T53" fmla="*/ 69 h 97"/>
                  <a:gd name="T54" fmla="*/ 53 w 83"/>
                  <a:gd name="T55" fmla="*/ 67 h 97"/>
                  <a:gd name="T56" fmla="*/ 49 w 83"/>
                  <a:gd name="T57" fmla="*/ 61 h 97"/>
                  <a:gd name="T58" fmla="*/ 47 w 83"/>
                  <a:gd name="T59" fmla="*/ 59 h 97"/>
                  <a:gd name="T60" fmla="*/ 51 w 83"/>
                  <a:gd name="T61" fmla="*/ 63 h 97"/>
                  <a:gd name="T62" fmla="*/ 57 w 83"/>
                  <a:gd name="T63" fmla="*/ 65 h 97"/>
                  <a:gd name="T64" fmla="*/ 61 w 83"/>
                  <a:gd name="T65" fmla="*/ 69 h 97"/>
                  <a:gd name="T66" fmla="*/ 65 w 83"/>
                  <a:gd name="T67" fmla="*/ 73 h 97"/>
                  <a:gd name="T68" fmla="*/ 66 w 83"/>
                  <a:gd name="T69" fmla="*/ 78 h 97"/>
                  <a:gd name="T70" fmla="*/ 68 w 83"/>
                  <a:gd name="T71" fmla="*/ 86 h 97"/>
                  <a:gd name="T72" fmla="*/ 70 w 83"/>
                  <a:gd name="T73" fmla="*/ 92 h 97"/>
                  <a:gd name="T74" fmla="*/ 74 w 83"/>
                  <a:gd name="T75" fmla="*/ 96 h 97"/>
                  <a:gd name="T76" fmla="*/ 82 w 83"/>
                  <a:gd name="T77" fmla="*/ 96 h 97"/>
                  <a:gd name="T78" fmla="*/ 80 w 83"/>
                  <a:gd name="T79" fmla="*/ 90 h 97"/>
                  <a:gd name="T80" fmla="*/ 78 w 83"/>
                  <a:gd name="T81" fmla="*/ 84 h 97"/>
                  <a:gd name="T82" fmla="*/ 76 w 83"/>
                  <a:gd name="T83" fmla="*/ 77 h 97"/>
                  <a:gd name="T84" fmla="*/ 72 w 83"/>
                  <a:gd name="T85" fmla="*/ 69 h 97"/>
                  <a:gd name="T86" fmla="*/ 68 w 83"/>
                  <a:gd name="T87" fmla="*/ 63 h 97"/>
                  <a:gd name="T88" fmla="*/ 61 w 83"/>
                  <a:gd name="T89" fmla="*/ 58 h 97"/>
                  <a:gd name="T90" fmla="*/ 57 w 83"/>
                  <a:gd name="T91" fmla="*/ 54 h 97"/>
                  <a:gd name="T92" fmla="*/ 49 w 83"/>
                  <a:gd name="T93" fmla="*/ 48 h 97"/>
                  <a:gd name="T94" fmla="*/ 46 w 83"/>
                  <a:gd name="T95" fmla="*/ 44 h 97"/>
                  <a:gd name="T96" fmla="*/ 40 w 83"/>
                  <a:gd name="T97" fmla="*/ 39 h 97"/>
                  <a:gd name="T98" fmla="*/ 36 w 83"/>
                  <a:gd name="T99" fmla="*/ 33 h 97"/>
                  <a:gd name="T100" fmla="*/ 32 w 83"/>
                  <a:gd name="T101" fmla="*/ 27 h 97"/>
                  <a:gd name="T102" fmla="*/ 30 w 83"/>
                  <a:gd name="T103" fmla="*/ 19 h 97"/>
                  <a:gd name="T104" fmla="*/ 27 w 83"/>
                  <a:gd name="T105" fmla="*/ 16 h 97"/>
                  <a:gd name="T106" fmla="*/ 27 w 83"/>
                  <a:gd name="T107" fmla="*/ 8 h 97"/>
                  <a:gd name="T108" fmla="*/ 25 w 83"/>
                  <a:gd name="T109" fmla="*/ 2 h 9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3"/>
                  <a:gd name="T166" fmla="*/ 0 h 97"/>
                  <a:gd name="T167" fmla="*/ 83 w 83"/>
                  <a:gd name="T168" fmla="*/ 97 h 9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3" h="97">
                    <a:moveTo>
                      <a:pt x="25" y="0"/>
                    </a:moveTo>
                    <a:lnTo>
                      <a:pt x="25" y="0"/>
                    </a:lnTo>
                    <a:lnTo>
                      <a:pt x="23" y="2"/>
                    </a:lnTo>
                    <a:lnTo>
                      <a:pt x="21" y="4"/>
                    </a:lnTo>
                    <a:lnTo>
                      <a:pt x="21" y="6"/>
                    </a:lnTo>
                    <a:lnTo>
                      <a:pt x="19" y="6"/>
                    </a:lnTo>
                    <a:lnTo>
                      <a:pt x="19" y="8"/>
                    </a:lnTo>
                    <a:lnTo>
                      <a:pt x="17" y="8"/>
                    </a:lnTo>
                    <a:lnTo>
                      <a:pt x="17" y="10"/>
                    </a:lnTo>
                    <a:lnTo>
                      <a:pt x="15" y="10"/>
                    </a:lnTo>
                    <a:lnTo>
                      <a:pt x="15" y="12"/>
                    </a:lnTo>
                    <a:lnTo>
                      <a:pt x="13" y="14"/>
                    </a:lnTo>
                    <a:lnTo>
                      <a:pt x="13" y="16"/>
                    </a:lnTo>
                    <a:lnTo>
                      <a:pt x="11" y="16"/>
                    </a:lnTo>
                    <a:lnTo>
                      <a:pt x="11" y="18"/>
                    </a:lnTo>
                    <a:lnTo>
                      <a:pt x="9" y="18"/>
                    </a:lnTo>
                    <a:lnTo>
                      <a:pt x="9" y="19"/>
                    </a:lnTo>
                    <a:lnTo>
                      <a:pt x="8" y="19"/>
                    </a:lnTo>
                    <a:lnTo>
                      <a:pt x="8" y="21"/>
                    </a:lnTo>
                    <a:lnTo>
                      <a:pt x="9" y="21"/>
                    </a:lnTo>
                    <a:lnTo>
                      <a:pt x="9" y="23"/>
                    </a:lnTo>
                    <a:lnTo>
                      <a:pt x="11" y="23"/>
                    </a:lnTo>
                    <a:lnTo>
                      <a:pt x="13" y="23"/>
                    </a:lnTo>
                    <a:lnTo>
                      <a:pt x="13" y="25"/>
                    </a:lnTo>
                    <a:lnTo>
                      <a:pt x="15" y="25"/>
                    </a:lnTo>
                    <a:lnTo>
                      <a:pt x="17" y="27"/>
                    </a:lnTo>
                    <a:lnTo>
                      <a:pt x="19" y="27"/>
                    </a:lnTo>
                    <a:lnTo>
                      <a:pt x="19" y="29"/>
                    </a:lnTo>
                    <a:lnTo>
                      <a:pt x="21" y="29"/>
                    </a:lnTo>
                    <a:lnTo>
                      <a:pt x="21" y="31"/>
                    </a:lnTo>
                    <a:lnTo>
                      <a:pt x="23" y="31"/>
                    </a:lnTo>
                    <a:lnTo>
                      <a:pt x="23" y="33"/>
                    </a:lnTo>
                    <a:lnTo>
                      <a:pt x="25" y="33"/>
                    </a:lnTo>
                    <a:lnTo>
                      <a:pt x="25" y="35"/>
                    </a:lnTo>
                    <a:lnTo>
                      <a:pt x="27" y="35"/>
                    </a:lnTo>
                    <a:lnTo>
                      <a:pt x="27" y="37"/>
                    </a:lnTo>
                    <a:lnTo>
                      <a:pt x="28" y="37"/>
                    </a:lnTo>
                    <a:lnTo>
                      <a:pt x="28" y="39"/>
                    </a:lnTo>
                    <a:lnTo>
                      <a:pt x="30" y="39"/>
                    </a:lnTo>
                    <a:lnTo>
                      <a:pt x="30" y="40"/>
                    </a:lnTo>
                    <a:lnTo>
                      <a:pt x="32" y="42"/>
                    </a:lnTo>
                    <a:lnTo>
                      <a:pt x="32" y="44"/>
                    </a:lnTo>
                    <a:lnTo>
                      <a:pt x="34" y="44"/>
                    </a:lnTo>
                    <a:lnTo>
                      <a:pt x="34" y="46"/>
                    </a:lnTo>
                    <a:lnTo>
                      <a:pt x="36" y="48"/>
                    </a:lnTo>
                    <a:lnTo>
                      <a:pt x="36" y="50"/>
                    </a:lnTo>
                    <a:lnTo>
                      <a:pt x="36" y="52"/>
                    </a:lnTo>
                    <a:lnTo>
                      <a:pt x="34" y="52"/>
                    </a:lnTo>
                    <a:lnTo>
                      <a:pt x="32" y="54"/>
                    </a:lnTo>
                    <a:lnTo>
                      <a:pt x="30" y="54"/>
                    </a:lnTo>
                    <a:lnTo>
                      <a:pt x="28" y="54"/>
                    </a:lnTo>
                    <a:lnTo>
                      <a:pt x="27" y="54"/>
                    </a:lnTo>
                    <a:lnTo>
                      <a:pt x="25" y="54"/>
                    </a:lnTo>
                    <a:lnTo>
                      <a:pt x="23" y="54"/>
                    </a:lnTo>
                    <a:lnTo>
                      <a:pt x="21" y="54"/>
                    </a:lnTo>
                    <a:lnTo>
                      <a:pt x="19" y="54"/>
                    </a:lnTo>
                    <a:lnTo>
                      <a:pt x="17" y="52"/>
                    </a:lnTo>
                    <a:lnTo>
                      <a:pt x="15" y="52"/>
                    </a:lnTo>
                    <a:lnTo>
                      <a:pt x="13" y="50"/>
                    </a:lnTo>
                    <a:lnTo>
                      <a:pt x="11" y="50"/>
                    </a:lnTo>
                    <a:lnTo>
                      <a:pt x="11" y="48"/>
                    </a:lnTo>
                    <a:lnTo>
                      <a:pt x="9" y="48"/>
                    </a:lnTo>
                    <a:lnTo>
                      <a:pt x="8" y="46"/>
                    </a:lnTo>
                    <a:lnTo>
                      <a:pt x="6" y="44"/>
                    </a:lnTo>
                    <a:lnTo>
                      <a:pt x="4" y="44"/>
                    </a:lnTo>
                    <a:lnTo>
                      <a:pt x="4" y="42"/>
                    </a:lnTo>
                    <a:lnTo>
                      <a:pt x="2" y="42"/>
                    </a:lnTo>
                    <a:lnTo>
                      <a:pt x="0" y="42"/>
                    </a:lnTo>
                    <a:lnTo>
                      <a:pt x="0" y="44"/>
                    </a:lnTo>
                    <a:lnTo>
                      <a:pt x="0" y="46"/>
                    </a:lnTo>
                    <a:lnTo>
                      <a:pt x="0" y="48"/>
                    </a:lnTo>
                    <a:lnTo>
                      <a:pt x="0" y="50"/>
                    </a:lnTo>
                    <a:lnTo>
                      <a:pt x="0" y="52"/>
                    </a:lnTo>
                    <a:lnTo>
                      <a:pt x="2" y="52"/>
                    </a:lnTo>
                    <a:lnTo>
                      <a:pt x="2" y="54"/>
                    </a:lnTo>
                    <a:lnTo>
                      <a:pt x="4" y="54"/>
                    </a:lnTo>
                    <a:lnTo>
                      <a:pt x="6" y="54"/>
                    </a:lnTo>
                    <a:lnTo>
                      <a:pt x="8" y="54"/>
                    </a:lnTo>
                    <a:lnTo>
                      <a:pt x="9" y="56"/>
                    </a:lnTo>
                    <a:lnTo>
                      <a:pt x="11" y="56"/>
                    </a:lnTo>
                    <a:lnTo>
                      <a:pt x="13" y="56"/>
                    </a:lnTo>
                    <a:lnTo>
                      <a:pt x="13" y="58"/>
                    </a:lnTo>
                    <a:lnTo>
                      <a:pt x="15" y="58"/>
                    </a:lnTo>
                    <a:lnTo>
                      <a:pt x="17" y="58"/>
                    </a:lnTo>
                    <a:lnTo>
                      <a:pt x="17" y="59"/>
                    </a:lnTo>
                    <a:lnTo>
                      <a:pt x="19" y="59"/>
                    </a:lnTo>
                    <a:lnTo>
                      <a:pt x="21" y="59"/>
                    </a:lnTo>
                    <a:lnTo>
                      <a:pt x="21" y="61"/>
                    </a:lnTo>
                    <a:lnTo>
                      <a:pt x="23" y="61"/>
                    </a:lnTo>
                    <a:lnTo>
                      <a:pt x="25" y="61"/>
                    </a:lnTo>
                    <a:lnTo>
                      <a:pt x="25" y="63"/>
                    </a:lnTo>
                    <a:lnTo>
                      <a:pt x="27" y="63"/>
                    </a:lnTo>
                    <a:lnTo>
                      <a:pt x="28" y="63"/>
                    </a:lnTo>
                    <a:lnTo>
                      <a:pt x="30" y="63"/>
                    </a:lnTo>
                    <a:lnTo>
                      <a:pt x="30" y="65"/>
                    </a:lnTo>
                    <a:lnTo>
                      <a:pt x="32" y="65"/>
                    </a:lnTo>
                    <a:lnTo>
                      <a:pt x="34" y="65"/>
                    </a:lnTo>
                    <a:lnTo>
                      <a:pt x="36" y="65"/>
                    </a:lnTo>
                    <a:lnTo>
                      <a:pt x="38" y="65"/>
                    </a:lnTo>
                    <a:lnTo>
                      <a:pt x="38" y="67"/>
                    </a:lnTo>
                    <a:lnTo>
                      <a:pt x="40" y="67"/>
                    </a:lnTo>
                    <a:lnTo>
                      <a:pt x="42" y="67"/>
                    </a:lnTo>
                    <a:lnTo>
                      <a:pt x="44" y="67"/>
                    </a:lnTo>
                    <a:lnTo>
                      <a:pt x="46" y="67"/>
                    </a:lnTo>
                    <a:lnTo>
                      <a:pt x="47" y="67"/>
                    </a:lnTo>
                    <a:lnTo>
                      <a:pt x="47" y="69"/>
                    </a:lnTo>
                    <a:lnTo>
                      <a:pt x="49" y="69"/>
                    </a:lnTo>
                    <a:lnTo>
                      <a:pt x="51" y="69"/>
                    </a:lnTo>
                    <a:lnTo>
                      <a:pt x="53" y="69"/>
                    </a:lnTo>
                    <a:lnTo>
                      <a:pt x="55" y="69"/>
                    </a:lnTo>
                    <a:lnTo>
                      <a:pt x="55" y="67"/>
                    </a:lnTo>
                    <a:lnTo>
                      <a:pt x="53" y="67"/>
                    </a:lnTo>
                    <a:lnTo>
                      <a:pt x="53" y="65"/>
                    </a:lnTo>
                    <a:lnTo>
                      <a:pt x="51" y="63"/>
                    </a:lnTo>
                    <a:lnTo>
                      <a:pt x="49" y="63"/>
                    </a:lnTo>
                    <a:lnTo>
                      <a:pt x="49" y="61"/>
                    </a:lnTo>
                    <a:lnTo>
                      <a:pt x="47" y="61"/>
                    </a:lnTo>
                    <a:lnTo>
                      <a:pt x="47" y="59"/>
                    </a:lnTo>
                    <a:lnTo>
                      <a:pt x="46" y="59"/>
                    </a:lnTo>
                    <a:lnTo>
                      <a:pt x="47" y="59"/>
                    </a:lnTo>
                    <a:lnTo>
                      <a:pt x="47" y="61"/>
                    </a:lnTo>
                    <a:lnTo>
                      <a:pt x="49" y="61"/>
                    </a:lnTo>
                    <a:lnTo>
                      <a:pt x="51" y="61"/>
                    </a:lnTo>
                    <a:lnTo>
                      <a:pt x="51" y="63"/>
                    </a:lnTo>
                    <a:lnTo>
                      <a:pt x="53" y="63"/>
                    </a:lnTo>
                    <a:lnTo>
                      <a:pt x="53" y="65"/>
                    </a:lnTo>
                    <a:lnTo>
                      <a:pt x="55" y="65"/>
                    </a:lnTo>
                    <a:lnTo>
                      <a:pt x="57" y="65"/>
                    </a:lnTo>
                    <a:lnTo>
                      <a:pt x="57" y="67"/>
                    </a:lnTo>
                    <a:lnTo>
                      <a:pt x="59" y="67"/>
                    </a:lnTo>
                    <a:lnTo>
                      <a:pt x="59" y="69"/>
                    </a:lnTo>
                    <a:lnTo>
                      <a:pt x="61" y="69"/>
                    </a:lnTo>
                    <a:lnTo>
                      <a:pt x="61" y="71"/>
                    </a:lnTo>
                    <a:lnTo>
                      <a:pt x="63" y="71"/>
                    </a:lnTo>
                    <a:lnTo>
                      <a:pt x="63" y="73"/>
                    </a:lnTo>
                    <a:lnTo>
                      <a:pt x="65" y="73"/>
                    </a:lnTo>
                    <a:lnTo>
                      <a:pt x="65" y="75"/>
                    </a:lnTo>
                    <a:lnTo>
                      <a:pt x="65" y="77"/>
                    </a:lnTo>
                    <a:lnTo>
                      <a:pt x="65" y="78"/>
                    </a:lnTo>
                    <a:lnTo>
                      <a:pt x="66" y="78"/>
                    </a:lnTo>
                    <a:lnTo>
                      <a:pt x="66" y="80"/>
                    </a:lnTo>
                    <a:lnTo>
                      <a:pt x="66" y="82"/>
                    </a:lnTo>
                    <a:lnTo>
                      <a:pt x="66" y="84"/>
                    </a:lnTo>
                    <a:lnTo>
                      <a:pt x="68" y="86"/>
                    </a:lnTo>
                    <a:lnTo>
                      <a:pt x="68" y="88"/>
                    </a:lnTo>
                    <a:lnTo>
                      <a:pt x="68" y="90"/>
                    </a:lnTo>
                    <a:lnTo>
                      <a:pt x="70" y="90"/>
                    </a:lnTo>
                    <a:lnTo>
                      <a:pt x="70" y="92"/>
                    </a:lnTo>
                    <a:lnTo>
                      <a:pt x="70" y="94"/>
                    </a:lnTo>
                    <a:lnTo>
                      <a:pt x="72" y="94"/>
                    </a:lnTo>
                    <a:lnTo>
                      <a:pt x="72" y="96"/>
                    </a:lnTo>
                    <a:lnTo>
                      <a:pt x="74" y="96"/>
                    </a:lnTo>
                    <a:lnTo>
                      <a:pt x="76" y="96"/>
                    </a:lnTo>
                    <a:lnTo>
                      <a:pt x="78" y="96"/>
                    </a:lnTo>
                    <a:lnTo>
                      <a:pt x="80" y="96"/>
                    </a:lnTo>
                    <a:lnTo>
                      <a:pt x="82" y="96"/>
                    </a:lnTo>
                    <a:lnTo>
                      <a:pt x="82" y="94"/>
                    </a:lnTo>
                    <a:lnTo>
                      <a:pt x="82" y="92"/>
                    </a:lnTo>
                    <a:lnTo>
                      <a:pt x="80" y="92"/>
                    </a:lnTo>
                    <a:lnTo>
                      <a:pt x="80" y="90"/>
                    </a:lnTo>
                    <a:lnTo>
                      <a:pt x="80" y="88"/>
                    </a:lnTo>
                    <a:lnTo>
                      <a:pt x="80" y="86"/>
                    </a:lnTo>
                    <a:lnTo>
                      <a:pt x="78" y="86"/>
                    </a:lnTo>
                    <a:lnTo>
                      <a:pt x="78" y="84"/>
                    </a:lnTo>
                    <a:lnTo>
                      <a:pt x="78" y="82"/>
                    </a:lnTo>
                    <a:lnTo>
                      <a:pt x="76" y="80"/>
                    </a:lnTo>
                    <a:lnTo>
                      <a:pt x="76" y="78"/>
                    </a:lnTo>
                    <a:lnTo>
                      <a:pt x="76" y="77"/>
                    </a:lnTo>
                    <a:lnTo>
                      <a:pt x="74" y="75"/>
                    </a:lnTo>
                    <a:lnTo>
                      <a:pt x="74" y="73"/>
                    </a:lnTo>
                    <a:lnTo>
                      <a:pt x="72" y="71"/>
                    </a:lnTo>
                    <a:lnTo>
                      <a:pt x="72" y="69"/>
                    </a:lnTo>
                    <a:lnTo>
                      <a:pt x="70" y="67"/>
                    </a:lnTo>
                    <a:lnTo>
                      <a:pt x="70" y="65"/>
                    </a:lnTo>
                    <a:lnTo>
                      <a:pt x="68" y="65"/>
                    </a:lnTo>
                    <a:lnTo>
                      <a:pt x="68" y="63"/>
                    </a:lnTo>
                    <a:lnTo>
                      <a:pt x="66" y="61"/>
                    </a:lnTo>
                    <a:lnTo>
                      <a:pt x="65" y="59"/>
                    </a:lnTo>
                    <a:lnTo>
                      <a:pt x="63" y="58"/>
                    </a:lnTo>
                    <a:lnTo>
                      <a:pt x="61" y="58"/>
                    </a:lnTo>
                    <a:lnTo>
                      <a:pt x="61" y="56"/>
                    </a:lnTo>
                    <a:lnTo>
                      <a:pt x="59" y="56"/>
                    </a:lnTo>
                    <a:lnTo>
                      <a:pt x="59" y="54"/>
                    </a:lnTo>
                    <a:lnTo>
                      <a:pt x="57" y="54"/>
                    </a:lnTo>
                    <a:lnTo>
                      <a:pt x="55" y="52"/>
                    </a:lnTo>
                    <a:lnTo>
                      <a:pt x="53" y="50"/>
                    </a:lnTo>
                    <a:lnTo>
                      <a:pt x="51" y="48"/>
                    </a:lnTo>
                    <a:lnTo>
                      <a:pt x="49" y="48"/>
                    </a:lnTo>
                    <a:lnTo>
                      <a:pt x="49" y="46"/>
                    </a:lnTo>
                    <a:lnTo>
                      <a:pt x="47" y="46"/>
                    </a:lnTo>
                    <a:lnTo>
                      <a:pt x="47" y="44"/>
                    </a:lnTo>
                    <a:lnTo>
                      <a:pt x="46" y="44"/>
                    </a:lnTo>
                    <a:lnTo>
                      <a:pt x="46" y="42"/>
                    </a:lnTo>
                    <a:lnTo>
                      <a:pt x="44" y="42"/>
                    </a:lnTo>
                    <a:lnTo>
                      <a:pt x="42" y="40"/>
                    </a:lnTo>
                    <a:lnTo>
                      <a:pt x="40" y="39"/>
                    </a:lnTo>
                    <a:lnTo>
                      <a:pt x="40" y="37"/>
                    </a:lnTo>
                    <a:lnTo>
                      <a:pt x="38" y="37"/>
                    </a:lnTo>
                    <a:lnTo>
                      <a:pt x="38" y="35"/>
                    </a:lnTo>
                    <a:lnTo>
                      <a:pt x="36" y="33"/>
                    </a:lnTo>
                    <a:lnTo>
                      <a:pt x="36" y="31"/>
                    </a:lnTo>
                    <a:lnTo>
                      <a:pt x="34" y="29"/>
                    </a:lnTo>
                    <a:lnTo>
                      <a:pt x="34" y="27"/>
                    </a:lnTo>
                    <a:lnTo>
                      <a:pt x="32" y="27"/>
                    </a:lnTo>
                    <a:lnTo>
                      <a:pt x="32" y="25"/>
                    </a:lnTo>
                    <a:lnTo>
                      <a:pt x="30" y="23"/>
                    </a:lnTo>
                    <a:lnTo>
                      <a:pt x="30" y="21"/>
                    </a:lnTo>
                    <a:lnTo>
                      <a:pt x="30" y="19"/>
                    </a:lnTo>
                    <a:lnTo>
                      <a:pt x="28" y="19"/>
                    </a:lnTo>
                    <a:lnTo>
                      <a:pt x="28" y="18"/>
                    </a:lnTo>
                    <a:lnTo>
                      <a:pt x="28" y="16"/>
                    </a:lnTo>
                    <a:lnTo>
                      <a:pt x="27" y="16"/>
                    </a:lnTo>
                    <a:lnTo>
                      <a:pt x="27" y="14"/>
                    </a:lnTo>
                    <a:lnTo>
                      <a:pt x="27" y="12"/>
                    </a:lnTo>
                    <a:lnTo>
                      <a:pt x="27" y="10"/>
                    </a:lnTo>
                    <a:lnTo>
                      <a:pt x="27" y="8"/>
                    </a:lnTo>
                    <a:lnTo>
                      <a:pt x="25" y="8"/>
                    </a:lnTo>
                    <a:lnTo>
                      <a:pt x="25" y="6"/>
                    </a:lnTo>
                    <a:lnTo>
                      <a:pt x="25" y="4"/>
                    </a:lnTo>
                    <a:lnTo>
                      <a:pt x="25" y="2"/>
                    </a:lnTo>
                    <a:lnTo>
                      <a:pt x="25" y="0"/>
                    </a:lnTo>
                  </a:path>
                </a:pathLst>
              </a:custGeom>
              <a:solidFill>
                <a:srgbClr val="FFFFFF"/>
              </a:solidFill>
              <a:ln w="12700" cap="rnd">
                <a:solidFill>
                  <a:srgbClr val="000000"/>
                </a:solidFill>
                <a:round/>
                <a:headEnd/>
                <a:tailEnd/>
              </a:ln>
            </p:spPr>
            <p:txBody>
              <a:bodyPr/>
              <a:lstStyle/>
              <a:p>
                <a:pPr defTabSz="685800">
                  <a:defRPr/>
                </a:pPr>
                <a:endParaRPr lang="en-US" sz="1350">
                  <a:solidFill>
                    <a:prstClr val="black"/>
                  </a:solidFill>
                  <a:latin typeface="Arial" charset="0"/>
                  <a:ea typeface="ＭＳ Ｐゴシック" charset="0"/>
                  <a:cs typeface="ＭＳ Ｐゴシック" charset="0"/>
                </a:endParaRPr>
              </a:p>
            </p:txBody>
          </p:sp>
          <p:sp>
            <p:nvSpPr>
              <p:cNvPr id="137" name="Freeform 132"/>
              <p:cNvSpPr>
                <a:spLocks/>
              </p:cNvSpPr>
              <p:nvPr/>
            </p:nvSpPr>
            <p:spPr bwMode="auto">
              <a:xfrm>
                <a:off x="2640" y="2072"/>
                <a:ext cx="475" cy="385"/>
              </a:xfrm>
              <a:custGeom>
                <a:avLst/>
                <a:gdLst>
                  <a:gd name="T0" fmla="*/ 4 w 475"/>
                  <a:gd name="T1" fmla="*/ 80 h 385"/>
                  <a:gd name="T2" fmla="*/ 2 w 475"/>
                  <a:gd name="T3" fmla="*/ 128 h 385"/>
                  <a:gd name="T4" fmla="*/ 15 w 475"/>
                  <a:gd name="T5" fmla="*/ 168 h 385"/>
                  <a:gd name="T6" fmla="*/ 44 w 475"/>
                  <a:gd name="T7" fmla="*/ 198 h 385"/>
                  <a:gd name="T8" fmla="*/ 66 w 475"/>
                  <a:gd name="T9" fmla="*/ 228 h 385"/>
                  <a:gd name="T10" fmla="*/ 85 w 475"/>
                  <a:gd name="T11" fmla="*/ 270 h 385"/>
                  <a:gd name="T12" fmla="*/ 118 w 475"/>
                  <a:gd name="T13" fmla="*/ 305 h 385"/>
                  <a:gd name="T14" fmla="*/ 161 w 475"/>
                  <a:gd name="T15" fmla="*/ 331 h 385"/>
                  <a:gd name="T16" fmla="*/ 211 w 475"/>
                  <a:gd name="T17" fmla="*/ 354 h 385"/>
                  <a:gd name="T18" fmla="*/ 292 w 475"/>
                  <a:gd name="T19" fmla="*/ 375 h 385"/>
                  <a:gd name="T20" fmla="*/ 347 w 475"/>
                  <a:gd name="T21" fmla="*/ 382 h 385"/>
                  <a:gd name="T22" fmla="*/ 398 w 475"/>
                  <a:gd name="T23" fmla="*/ 384 h 385"/>
                  <a:gd name="T24" fmla="*/ 440 w 475"/>
                  <a:gd name="T25" fmla="*/ 373 h 385"/>
                  <a:gd name="T26" fmla="*/ 465 w 475"/>
                  <a:gd name="T27" fmla="*/ 341 h 385"/>
                  <a:gd name="T28" fmla="*/ 474 w 475"/>
                  <a:gd name="T29" fmla="*/ 297 h 385"/>
                  <a:gd name="T30" fmla="*/ 472 w 475"/>
                  <a:gd name="T31" fmla="*/ 249 h 385"/>
                  <a:gd name="T32" fmla="*/ 467 w 475"/>
                  <a:gd name="T33" fmla="*/ 202 h 385"/>
                  <a:gd name="T34" fmla="*/ 455 w 475"/>
                  <a:gd name="T35" fmla="*/ 160 h 385"/>
                  <a:gd name="T36" fmla="*/ 436 w 475"/>
                  <a:gd name="T37" fmla="*/ 118 h 385"/>
                  <a:gd name="T38" fmla="*/ 427 w 475"/>
                  <a:gd name="T39" fmla="*/ 80 h 385"/>
                  <a:gd name="T40" fmla="*/ 415 w 475"/>
                  <a:gd name="T41" fmla="*/ 36 h 385"/>
                  <a:gd name="T42" fmla="*/ 393 w 475"/>
                  <a:gd name="T43" fmla="*/ 0 h 385"/>
                  <a:gd name="T44" fmla="*/ 393 w 475"/>
                  <a:gd name="T45" fmla="*/ 25 h 385"/>
                  <a:gd name="T46" fmla="*/ 408 w 475"/>
                  <a:gd name="T47" fmla="*/ 65 h 385"/>
                  <a:gd name="T48" fmla="*/ 387 w 475"/>
                  <a:gd name="T49" fmla="*/ 97 h 385"/>
                  <a:gd name="T50" fmla="*/ 364 w 475"/>
                  <a:gd name="T51" fmla="*/ 130 h 385"/>
                  <a:gd name="T52" fmla="*/ 374 w 475"/>
                  <a:gd name="T53" fmla="*/ 128 h 385"/>
                  <a:gd name="T54" fmla="*/ 400 w 475"/>
                  <a:gd name="T55" fmla="*/ 101 h 385"/>
                  <a:gd name="T56" fmla="*/ 414 w 475"/>
                  <a:gd name="T57" fmla="*/ 139 h 385"/>
                  <a:gd name="T58" fmla="*/ 415 w 475"/>
                  <a:gd name="T59" fmla="*/ 187 h 385"/>
                  <a:gd name="T60" fmla="*/ 414 w 475"/>
                  <a:gd name="T61" fmla="*/ 232 h 385"/>
                  <a:gd name="T62" fmla="*/ 389 w 475"/>
                  <a:gd name="T63" fmla="*/ 268 h 385"/>
                  <a:gd name="T64" fmla="*/ 355 w 475"/>
                  <a:gd name="T65" fmla="*/ 274 h 385"/>
                  <a:gd name="T66" fmla="*/ 324 w 475"/>
                  <a:gd name="T67" fmla="*/ 238 h 385"/>
                  <a:gd name="T68" fmla="*/ 296 w 475"/>
                  <a:gd name="T69" fmla="*/ 200 h 385"/>
                  <a:gd name="T70" fmla="*/ 285 w 475"/>
                  <a:gd name="T71" fmla="*/ 158 h 385"/>
                  <a:gd name="T72" fmla="*/ 277 w 475"/>
                  <a:gd name="T73" fmla="*/ 116 h 385"/>
                  <a:gd name="T74" fmla="*/ 271 w 475"/>
                  <a:gd name="T75" fmla="*/ 147 h 385"/>
                  <a:gd name="T76" fmla="*/ 260 w 475"/>
                  <a:gd name="T77" fmla="*/ 132 h 385"/>
                  <a:gd name="T78" fmla="*/ 269 w 475"/>
                  <a:gd name="T79" fmla="*/ 92 h 385"/>
                  <a:gd name="T80" fmla="*/ 286 w 475"/>
                  <a:gd name="T81" fmla="*/ 57 h 385"/>
                  <a:gd name="T82" fmla="*/ 260 w 475"/>
                  <a:gd name="T83" fmla="*/ 90 h 385"/>
                  <a:gd name="T84" fmla="*/ 249 w 475"/>
                  <a:gd name="T85" fmla="*/ 55 h 385"/>
                  <a:gd name="T86" fmla="*/ 239 w 475"/>
                  <a:gd name="T87" fmla="*/ 86 h 385"/>
                  <a:gd name="T88" fmla="*/ 250 w 475"/>
                  <a:gd name="T89" fmla="*/ 130 h 385"/>
                  <a:gd name="T90" fmla="*/ 247 w 475"/>
                  <a:gd name="T91" fmla="*/ 175 h 385"/>
                  <a:gd name="T92" fmla="*/ 262 w 475"/>
                  <a:gd name="T93" fmla="*/ 223 h 385"/>
                  <a:gd name="T94" fmla="*/ 279 w 475"/>
                  <a:gd name="T95" fmla="*/ 259 h 385"/>
                  <a:gd name="T96" fmla="*/ 286 w 475"/>
                  <a:gd name="T97" fmla="*/ 305 h 385"/>
                  <a:gd name="T98" fmla="*/ 262 w 475"/>
                  <a:gd name="T99" fmla="*/ 335 h 385"/>
                  <a:gd name="T100" fmla="*/ 218 w 475"/>
                  <a:gd name="T101" fmla="*/ 324 h 385"/>
                  <a:gd name="T102" fmla="*/ 156 w 475"/>
                  <a:gd name="T103" fmla="*/ 291 h 385"/>
                  <a:gd name="T104" fmla="*/ 118 w 475"/>
                  <a:gd name="T105" fmla="*/ 257 h 385"/>
                  <a:gd name="T106" fmla="*/ 82 w 475"/>
                  <a:gd name="T107" fmla="*/ 221 h 385"/>
                  <a:gd name="T108" fmla="*/ 108 w 475"/>
                  <a:gd name="T109" fmla="*/ 202 h 385"/>
                  <a:gd name="T110" fmla="*/ 144 w 475"/>
                  <a:gd name="T111" fmla="*/ 209 h 385"/>
                  <a:gd name="T112" fmla="*/ 106 w 475"/>
                  <a:gd name="T113" fmla="*/ 196 h 385"/>
                  <a:gd name="T114" fmla="*/ 61 w 475"/>
                  <a:gd name="T115" fmla="*/ 187 h 385"/>
                  <a:gd name="T116" fmla="*/ 32 w 475"/>
                  <a:gd name="T117" fmla="*/ 164 h 385"/>
                  <a:gd name="T118" fmla="*/ 19 w 475"/>
                  <a:gd name="T119" fmla="*/ 126 h 385"/>
                  <a:gd name="T120" fmla="*/ 19 w 475"/>
                  <a:gd name="T121" fmla="*/ 80 h 385"/>
                  <a:gd name="T122" fmla="*/ 25 w 475"/>
                  <a:gd name="T123" fmla="*/ 40 h 38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75"/>
                  <a:gd name="T187" fmla="*/ 0 h 385"/>
                  <a:gd name="T188" fmla="*/ 475 w 475"/>
                  <a:gd name="T189" fmla="*/ 385 h 38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75" h="385">
                    <a:moveTo>
                      <a:pt x="23" y="36"/>
                    </a:moveTo>
                    <a:lnTo>
                      <a:pt x="23" y="36"/>
                    </a:lnTo>
                    <a:lnTo>
                      <a:pt x="21" y="38"/>
                    </a:lnTo>
                    <a:lnTo>
                      <a:pt x="21" y="40"/>
                    </a:lnTo>
                    <a:lnTo>
                      <a:pt x="19" y="42"/>
                    </a:lnTo>
                    <a:lnTo>
                      <a:pt x="19" y="44"/>
                    </a:lnTo>
                    <a:lnTo>
                      <a:pt x="17" y="46"/>
                    </a:lnTo>
                    <a:lnTo>
                      <a:pt x="17" y="48"/>
                    </a:lnTo>
                    <a:lnTo>
                      <a:pt x="15" y="50"/>
                    </a:lnTo>
                    <a:lnTo>
                      <a:pt x="15" y="52"/>
                    </a:lnTo>
                    <a:lnTo>
                      <a:pt x="13" y="54"/>
                    </a:lnTo>
                    <a:lnTo>
                      <a:pt x="13" y="55"/>
                    </a:lnTo>
                    <a:lnTo>
                      <a:pt x="13" y="57"/>
                    </a:lnTo>
                    <a:lnTo>
                      <a:pt x="11" y="59"/>
                    </a:lnTo>
                    <a:lnTo>
                      <a:pt x="11" y="61"/>
                    </a:lnTo>
                    <a:lnTo>
                      <a:pt x="9" y="63"/>
                    </a:lnTo>
                    <a:lnTo>
                      <a:pt x="9" y="65"/>
                    </a:lnTo>
                    <a:lnTo>
                      <a:pt x="9" y="67"/>
                    </a:lnTo>
                    <a:lnTo>
                      <a:pt x="8" y="69"/>
                    </a:lnTo>
                    <a:lnTo>
                      <a:pt x="8" y="71"/>
                    </a:lnTo>
                    <a:lnTo>
                      <a:pt x="8" y="73"/>
                    </a:lnTo>
                    <a:lnTo>
                      <a:pt x="6" y="74"/>
                    </a:lnTo>
                    <a:lnTo>
                      <a:pt x="6" y="76"/>
                    </a:lnTo>
                    <a:lnTo>
                      <a:pt x="6" y="78"/>
                    </a:lnTo>
                    <a:lnTo>
                      <a:pt x="4" y="80"/>
                    </a:lnTo>
                    <a:lnTo>
                      <a:pt x="4" y="82"/>
                    </a:lnTo>
                    <a:lnTo>
                      <a:pt x="4" y="84"/>
                    </a:lnTo>
                    <a:lnTo>
                      <a:pt x="2" y="86"/>
                    </a:lnTo>
                    <a:lnTo>
                      <a:pt x="2" y="88"/>
                    </a:lnTo>
                    <a:lnTo>
                      <a:pt x="2" y="90"/>
                    </a:lnTo>
                    <a:lnTo>
                      <a:pt x="2" y="92"/>
                    </a:lnTo>
                    <a:lnTo>
                      <a:pt x="2" y="94"/>
                    </a:lnTo>
                    <a:lnTo>
                      <a:pt x="2" y="95"/>
                    </a:lnTo>
                    <a:lnTo>
                      <a:pt x="2" y="97"/>
                    </a:lnTo>
                    <a:lnTo>
                      <a:pt x="0" y="99"/>
                    </a:lnTo>
                    <a:lnTo>
                      <a:pt x="0" y="101"/>
                    </a:lnTo>
                    <a:lnTo>
                      <a:pt x="0" y="103"/>
                    </a:lnTo>
                    <a:lnTo>
                      <a:pt x="0" y="105"/>
                    </a:lnTo>
                    <a:lnTo>
                      <a:pt x="0" y="107"/>
                    </a:lnTo>
                    <a:lnTo>
                      <a:pt x="0" y="109"/>
                    </a:lnTo>
                    <a:lnTo>
                      <a:pt x="0" y="111"/>
                    </a:lnTo>
                    <a:lnTo>
                      <a:pt x="0" y="113"/>
                    </a:lnTo>
                    <a:lnTo>
                      <a:pt x="0" y="114"/>
                    </a:lnTo>
                    <a:lnTo>
                      <a:pt x="0" y="116"/>
                    </a:lnTo>
                    <a:lnTo>
                      <a:pt x="0" y="118"/>
                    </a:lnTo>
                    <a:lnTo>
                      <a:pt x="2" y="120"/>
                    </a:lnTo>
                    <a:lnTo>
                      <a:pt x="2" y="122"/>
                    </a:lnTo>
                    <a:lnTo>
                      <a:pt x="2" y="124"/>
                    </a:lnTo>
                    <a:lnTo>
                      <a:pt x="2" y="126"/>
                    </a:lnTo>
                    <a:lnTo>
                      <a:pt x="2" y="128"/>
                    </a:lnTo>
                    <a:lnTo>
                      <a:pt x="2" y="130"/>
                    </a:lnTo>
                    <a:lnTo>
                      <a:pt x="2" y="132"/>
                    </a:lnTo>
                    <a:lnTo>
                      <a:pt x="2" y="133"/>
                    </a:lnTo>
                    <a:lnTo>
                      <a:pt x="2" y="135"/>
                    </a:lnTo>
                    <a:lnTo>
                      <a:pt x="2" y="137"/>
                    </a:lnTo>
                    <a:lnTo>
                      <a:pt x="4" y="139"/>
                    </a:lnTo>
                    <a:lnTo>
                      <a:pt x="4" y="141"/>
                    </a:lnTo>
                    <a:lnTo>
                      <a:pt x="4" y="143"/>
                    </a:lnTo>
                    <a:lnTo>
                      <a:pt x="4" y="145"/>
                    </a:lnTo>
                    <a:lnTo>
                      <a:pt x="6" y="145"/>
                    </a:lnTo>
                    <a:lnTo>
                      <a:pt x="6" y="147"/>
                    </a:lnTo>
                    <a:lnTo>
                      <a:pt x="6" y="149"/>
                    </a:lnTo>
                    <a:lnTo>
                      <a:pt x="6" y="151"/>
                    </a:lnTo>
                    <a:lnTo>
                      <a:pt x="8" y="151"/>
                    </a:lnTo>
                    <a:lnTo>
                      <a:pt x="8" y="152"/>
                    </a:lnTo>
                    <a:lnTo>
                      <a:pt x="8" y="154"/>
                    </a:lnTo>
                    <a:lnTo>
                      <a:pt x="9" y="154"/>
                    </a:lnTo>
                    <a:lnTo>
                      <a:pt x="9" y="156"/>
                    </a:lnTo>
                    <a:lnTo>
                      <a:pt x="9" y="158"/>
                    </a:lnTo>
                    <a:lnTo>
                      <a:pt x="11" y="160"/>
                    </a:lnTo>
                    <a:lnTo>
                      <a:pt x="11" y="162"/>
                    </a:lnTo>
                    <a:lnTo>
                      <a:pt x="13" y="164"/>
                    </a:lnTo>
                    <a:lnTo>
                      <a:pt x="13" y="166"/>
                    </a:lnTo>
                    <a:lnTo>
                      <a:pt x="15" y="166"/>
                    </a:lnTo>
                    <a:lnTo>
                      <a:pt x="15" y="168"/>
                    </a:lnTo>
                    <a:lnTo>
                      <a:pt x="15" y="170"/>
                    </a:lnTo>
                    <a:lnTo>
                      <a:pt x="17" y="170"/>
                    </a:lnTo>
                    <a:lnTo>
                      <a:pt x="17" y="171"/>
                    </a:lnTo>
                    <a:lnTo>
                      <a:pt x="19" y="171"/>
                    </a:lnTo>
                    <a:lnTo>
                      <a:pt x="19" y="173"/>
                    </a:lnTo>
                    <a:lnTo>
                      <a:pt x="21" y="175"/>
                    </a:lnTo>
                    <a:lnTo>
                      <a:pt x="23" y="177"/>
                    </a:lnTo>
                    <a:lnTo>
                      <a:pt x="25" y="179"/>
                    </a:lnTo>
                    <a:lnTo>
                      <a:pt x="27" y="179"/>
                    </a:lnTo>
                    <a:lnTo>
                      <a:pt x="27" y="181"/>
                    </a:lnTo>
                    <a:lnTo>
                      <a:pt x="28" y="183"/>
                    </a:lnTo>
                    <a:lnTo>
                      <a:pt x="30" y="183"/>
                    </a:lnTo>
                    <a:lnTo>
                      <a:pt x="30" y="185"/>
                    </a:lnTo>
                    <a:lnTo>
                      <a:pt x="32" y="187"/>
                    </a:lnTo>
                    <a:lnTo>
                      <a:pt x="34" y="187"/>
                    </a:lnTo>
                    <a:lnTo>
                      <a:pt x="34" y="189"/>
                    </a:lnTo>
                    <a:lnTo>
                      <a:pt x="36" y="189"/>
                    </a:lnTo>
                    <a:lnTo>
                      <a:pt x="36" y="190"/>
                    </a:lnTo>
                    <a:lnTo>
                      <a:pt x="38" y="190"/>
                    </a:lnTo>
                    <a:lnTo>
                      <a:pt x="38" y="192"/>
                    </a:lnTo>
                    <a:lnTo>
                      <a:pt x="40" y="192"/>
                    </a:lnTo>
                    <a:lnTo>
                      <a:pt x="40" y="194"/>
                    </a:lnTo>
                    <a:lnTo>
                      <a:pt x="42" y="194"/>
                    </a:lnTo>
                    <a:lnTo>
                      <a:pt x="42" y="196"/>
                    </a:lnTo>
                    <a:lnTo>
                      <a:pt x="44" y="198"/>
                    </a:lnTo>
                    <a:lnTo>
                      <a:pt x="46" y="200"/>
                    </a:lnTo>
                    <a:lnTo>
                      <a:pt x="47" y="202"/>
                    </a:lnTo>
                    <a:lnTo>
                      <a:pt x="47" y="204"/>
                    </a:lnTo>
                    <a:lnTo>
                      <a:pt x="49" y="204"/>
                    </a:lnTo>
                    <a:lnTo>
                      <a:pt x="49" y="206"/>
                    </a:lnTo>
                    <a:lnTo>
                      <a:pt x="51" y="208"/>
                    </a:lnTo>
                    <a:lnTo>
                      <a:pt x="51" y="209"/>
                    </a:lnTo>
                    <a:lnTo>
                      <a:pt x="53" y="209"/>
                    </a:lnTo>
                    <a:lnTo>
                      <a:pt x="53" y="211"/>
                    </a:lnTo>
                    <a:lnTo>
                      <a:pt x="55" y="211"/>
                    </a:lnTo>
                    <a:lnTo>
                      <a:pt x="55" y="213"/>
                    </a:lnTo>
                    <a:lnTo>
                      <a:pt x="57" y="213"/>
                    </a:lnTo>
                    <a:lnTo>
                      <a:pt x="57" y="215"/>
                    </a:lnTo>
                    <a:lnTo>
                      <a:pt x="59" y="215"/>
                    </a:lnTo>
                    <a:lnTo>
                      <a:pt x="59" y="217"/>
                    </a:lnTo>
                    <a:lnTo>
                      <a:pt x="61" y="217"/>
                    </a:lnTo>
                    <a:lnTo>
                      <a:pt x="61" y="219"/>
                    </a:lnTo>
                    <a:lnTo>
                      <a:pt x="63" y="219"/>
                    </a:lnTo>
                    <a:lnTo>
                      <a:pt x="63" y="221"/>
                    </a:lnTo>
                    <a:lnTo>
                      <a:pt x="63" y="223"/>
                    </a:lnTo>
                    <a:lnTo>
                      <a:pt x="65" y="223"/>
                    </a:lnTo>
                    <a:lnTo>
                      <a:pt x="65" y="225"/>
                    </a:lnTo>
                    <a:lnTo>
                      <a:pt x="65" y="227"/>
                    </a:lnTo>
                    <a:lnTo>
                      <a:pt x="66" y="227"/>
                    </a:lnTo>
                    <a:lnTo>
                      <a:pt x="66" y="228"/>
                    </a:lnTo>
                    <a:lnTo>
                      <a:pt x="66" y="230"/>
                    </a:lnTo>
                    <a:lnTo>
                      <a:pt x="66" y="232"/>
                    </a:lnTo>
                    <a:lnTo>
                      <a:pt x="68" y="234"/>
                    </a:lnTo>
                    <a:lnTo>
                      <a:pt x="68" y="236"/>
                    </a:lnTo>
                    <a:lnTo>
                      <a:pt x="70" y="238"/>
                    </a:lnTo>
                    <a:lnTo>
                      <a:pt x="70" y="240"/>
                    </a:lnTo>
                    <a:lnTo>
                      <a:pt x="70" y="242"/>
                    </a:lnTo>
                    <a:lnTo>
                      <a:pt x="72" y="244"/>
                    </a:lnTo>
                    <a:lnTo>
                      <a:pt x="72" y="246"/>
                    </a:lnTo>
                    <a:lnTo>
                      <a:pt x="74" y="248"/>
                    </a:lnTo>
                    <a:lnTo>
                      <a:pt x="74" y="249"/>
                    </a:lnTo>
                    <a:lnTo>
                      <a:pt x="74" y="251"/>
                    </a:lnTo>
                    <a:lnTo>
                      <a:pt x="76" y="251"/>
                    </a:lnTo>
                    <a:lnTo>
                      <a:pt x="76" y="253"/>
                    </a:lnTo>
                    <a:lnTo>
                      <a:pt x="78" y="255"/>
                    </a:lnTo>
                    <a:lnTo>
                      <a:pt x="78" y="257"/>
                    </a:lnTo>
                    <a:lnTo>
                      <a:pt x="78" y="259"/>
                    </a:lnTo>
                    <a:lnTo>
                      <a:pt x="80" y="259"/>
                    </a:lnTo>
                    <a:lnTo>
                      <a:pt x="80" y="261"/>
                    </a:lnTo>
                    <a:lnTo>
                      <a:pt x="82" y="263"/>
                    </a:lnTo>
                    <a:lnTo>
                      <a:pt x="82" y="265"/>
                    </a:lnTo>
                    <a:lnTo>
                      <a:pt x="83" y="267"/>
                    </a:lnTo>
                    <a:lnTo>
                      <a:pt x="83" y="268"/>
                    </a:lnTo>
                    <a:lnTo>
                      <a:pt x="85" y="268"/>
                    </a:lnTo>
                    <a:lnTo>
                      <a:pt x="85" y="270"/>
                    </a:lnTo>
                    <a:lnTo>
                      <a:pt x="85" y="272"/>
                    </a:lnTo>
                    <a:lnTo>
                      <a:pt x="87" y="272"/>
                    </a:lnTo>
                    <a:lnTo>
                      <a:pt x="87" y="274"/>
                    </a:lnTo>
                    <a:lnTo>
                      <a:pt x="89" y="274"/>
                    </a:lnTo>
                    <a:lnTo>
                      <a:pt x="89" y="276"/>
                    </a:lnTo>
                    <a:lnTo>
                      <a:pt x="91" y="278"/>
                    </a:lnTo>
                    <a:lnTo>
                      <a:pt x="93" y="280"/>
                    </a:lnTo>
                    <a:lnTo>
                      <a:pt x="95" y="282"/>
                    </a:lnTo>
                    <a:lnTo>
                      <a:pt x="97" y="282"/>
                    </a:lnTo>
                    <a:lnTo>
                      <a:pt x="97" y="284"/>
                    </a:lnTo>
                    <a:lnTo>
                      <a:pt x="99" y="284"/>
                    </a:lnTo>
                    <a:lnTo>
                      <a:pt x="101" y="286"/>
                    </a:lnTo>
                    <a:lnTo>
                      <a:pt x="102" y="287"/>
                    </a:lnTo>
                    <a:lnTo>
                      <a:pt x="104" y="289"/>
                    </a:lnTo>
                    <a:lnTo>
                      <a:pt x="104" y="291"/>
                    </a:lnTo>
                    <a:lnTo>
                      <a:pt x="106" y="291"/>
                    </a:lnTo>
                    <a:lnTo>
                      <a:pt x="106" y="293"/>
                    </a:lnTo>
                    <a:lnTo>
                      <a:pt x="108" y="295"/>
                    </a:lnTo>
                    <a:lnTo>
                      <a:pt x="110" y="297"/>
                    </a:lnTo>
                    <a:lnTo>
                      <a:pt x="112" y="297"/>
                    </a:lnTo>
                    <a:lnTo>
                      <a:pt x="112" y="299"/>
                    </a:lnTo>
                    <a:lnTo>
                      <a:pt x="114" y="299"/>
                    </a:lnTo>
                    <a:lnTo>
                      <a:pt x="114" y="301"/>
                    </a:lnTo>
                    <a:lnTo>
                      <a:pt x="116" y="303"/>
                    </a:lnTo>
                    <a:lnTo>
                      <a:pt x="118" y="305"/>
                    </a:lnTo>
                    <a:lnTo>
                      <a:pt x="120" y="306"/>
                    </a:lnTo>
                    <a:lnTo>
                      <a:pt x="121" y="308"/>
                    </a:lnTo>
                    <a:lnTo>
                      <a:pt x="123" y="310"/>
                    </a:lnTo>
                    <a:lnTo>
                      <a:pt x="125" y="312"/>
                    </a:lnTo>
                    <a:lnTo>
                      <a:pt x="127" y="312"/>
                    </a:lnTo>
                    <a:lnTo>
                      <a:pt x="127" y="314"/>
                    </a:lnTo>
                    <a:lnTo>
                      <a:pt x="129" y="314"/>
                    </a:lnTo>
                    <a:lnTo>
                      <a:pt x="131" y="316"/>
                    </a:lnTo>
                    <a:lnTo>
                      <a:pt x="133" y="316"/>
                    </a:lnTo>
                    <a:lnTo>
                      <a:pt x="133" y="318"/>
                    </a:lnTo>
                    <a:lnTo>
                      <a:pt x="135" y="318"/>
                    </a:lnTo>
                    <a:lnTo>
                      <a:pt x="137" y="318"/>
                    </a:lnTo>
                    <a:lnTo>
                      <a:pt x="138" y="320"/>
                    </a:lnTo>
                    <a:lnTo>
                      <a:pt x="140" y="322"/>
                    </a:lnTo>
                    <a:lnTo>
                      <a:pt x="142" y="322"/>
                    </a:lnTo>
                    <a:lnTo>
                      <a:pt x="144" y="322"/>
                    </a:lnTo>
                    <a:lnTo>
                      <a:pt x="146" y="324"/>
                    </a:lnTo>
                    <a:lnTo>
                      <a:pt x="148" y="324"/>
                    </a:lnTo>
                    <a:lnTo>
                      <a:pt x="150" y="325"/>
                    </a:lnTo>
                    <a:lnTo>
                      <a:pt x="152" y="327"/>
                    </a:lnTo>
                    <a:lnTo>
                      <a:pt x="154" y="327"/>
                    </a:lnTo>
                    <a:lnTo>
                      <a:pt x="156" y="329"/>
                    </a:lnTo>
                    <a:lnTo>
                      <a:pt x="157" y="329"/>
                    </a:lnTo>
                    <a:lnTo>
                      <a:pt x="159" y="331"/>
                    </a:lnTo>
                    <a:lnTo>
                      <a:pt x="161" y="331"/>
                    </a:lnTo>
                    <a:lnTo>
                      <a:pt x="163" y="333"/>
                    </a:lnTo>
                    <a:lnTo>
                      <a:pt x="165" y="333"/>
                    </a:lnTo>
                    <a:lnTo>
                      <a:pt x="167" y="335"/>
                    </a:lnTo>
                    <a:lnTo>
                      <a:pt x="169" y="335"/>
                    </a:lnTo>
                    <a:lnTo>
                      <a:pt x="171" y="337"/>
                    </a:lnTo>
                    <a:lnTo>
                      <a:pt x="173" y="337"/>
                    </a:lnTo>
                    <a:lnTo>
                      <a:pt x="175" y="339"/>
                    </a:lnTo>
                    <a:lnTo>
                      <a:pt x="176" y="339"/>
                    </a:lnTo>
                    <a:lnTo>
                      <a:pt x="178" y="341"/>
                    </a:lnTo>
                    <a:lnTo>
                      <a:pt x="180" y="341"/>
                    </a:lnTo>
                    <a:lnTo>
                      <a:pt x="182" y="343"/>
                    </a:lnTo>
                    <a:lnTo>
                      <a:pt x="184" y="343"/>
                    </a:lnTo>
                    <a:lnTo>
                      <a:pt x="186" y="344"/>
                    </a:lnTo>
                    <a:lnTo>
                      <a:pt x="188" y="344"/>
                    </a:lnTo>
                    <a:lnTo>
                      <a:pt x="190" y="346"/>
                    </a:lnTo>
                    <a:lnTo>
                      <a:pt x="192" y="346"/>
                    </a:lnTo>
                    <a:lnTo>
                      <a:pt x="194" y="348"/>
                    </a:lnTo>
                    <a:lnTo>
                      <a:pt x="195" y="348"/>
                    </a:lnTo>
                    <a:lnTo>
                      <a:pt x="197" y="350"/>
                    </a:lnTo>
                    <a:lnTo>
                      <a:pt x="199" y="350"/>
                    </a:lnTo>
                    <a:lnTo>
                      <a:pt x="201" y="352"/>
                    </a:lnTo>
                    <a:lnTo>
                      <a:pt x="205" y="352"/>
                    </a:lnTo>
                    <a:lnTo>
                      <a:pt x="207" y="354"/>
                    </a:lnTo>
                    <a:lnTo>
                      <a:pt x="209" y="354"/>
                    </a:lnTo>
                    <a:lnTo>
                      <a:pt x="211" y="354"/>
                    </a:lnTo>
                    <a:lnTo>
                      <a:pt x="212" y="356"/>
                    </a:lnTo>
                    <a:lnTo>
                      <a:pt x="216" y="356"/>
                    </a:lnTo>
                    <a:lnTo>
                      <a:pt x="218" y="358"/>
                    </a:lnTo>
                    <a:lnTo>
                      <a:pt x="222" y="358"/>
                    </a:lnTo>
                    <a:lnTo>
                      <a:pt x="224" y="360"/>
                    </a:lnTo>
                    <a:lnTo>
                      <a:pt x="228" y="360"/>
                    </a:lnTo>
                    <a:lnTo>
                      <a:pt x="230" y="362"/>
                    </a:lnTo>
                    <a:lnTo>
                      <a:pt x="233" y="362"/>
                    </a:lnTo>
                    <a:lnTo>
                      <a:pt x="237" y="363"/>
                    </a:lnTo>
                    <a:lnTo>
                      <a:pt x="241" y="363"/>
                    </a:lnTo>
                    <a:lnTo>
                      <a:pt x="245" y="365"/>
                    </a:lnTo>
                    <a:lnTo>
                      <a:pt x="247" y="365"/>
                    </a:lnTo>
                    <a:lnTo>
                      <a:pt x="250" y="365"/>
                    </a:lnTo>
                    <a:lnTo>
                      <a:pt x="254" y="367"/>
                    </a:lnTo>
                    <a:lnTo>
                      <a:pt x="258" y="367"/>
                    </a:lnTo>
                    <a:lnTo>
                      <a:pt x="262" y="369"/>
                    </a:lnTo>
                    <a:lnTo>
                      <a:pt x="266" y="369"/>
                    </a:lnTo>
                    <a:lnTo>
                      <a:pt x="269" y="369"/>
                    </a:lnTo>
                    <a:lnTo>
                      <a:pt x="273" y="371"/>
                    </a:lnTo>
                    <a:lnTo>
                      <a:pt x="275" y="371"/>
                    </a:lnTo>
                    <a:lnTo>
                      <a:pt x="279" y="373"/>
                    </a:lnTo>
                    <a:lnTo>
                      <a:pt x="283" y="373"/>
                    </a:lnTo>
                    <a:lnTo>
                      <a:pt x="286" y="373"/>
                    </a:lnTo>
                    <a:lnTo>
                      <a:pt x="290" y="375"/>
                    </a:lnTo>
                    <a:lnTo>
                      <a:pt x="292" y="375"/>
                    </a:lnTo>
                    <a:lnTo>
                      <a:pt x="296" y="375"/>
                    </a:lnTo>
                    <a:lnTo>
                      <a:pt x="300" y="377"/>
                    </a:lnTo>
                    <a:lnTo>
                      <a:pt x="302" y="377"/>
                    </a:lnTo>
                    <a:lnTo>
                      <a:pt x="305" y="377"/>
                    </a:lnTo>
                    <a:lnTo>
                      <a:pt x="307" y="377"/>
                    </a:lnTo>
                    <a:lnTo>
                      <a:pt x="309" y="379"/>
                    </a:lnTo>
                    <a:lnTo>
                      <a:pt x="313" y="379"/>
                    </a:lnTo>
                    <a:lnTo>
                      <a:pt x="315" y="379"/>
                    </a:lnTo>
                    <a:lnTo>
                      <a:pt x="317" y="379"/>
                    </a:lnTo>
                    <a:lnTo>
                      <a:pt x="319" y="379"/>
                    </a:lnTo>
                    <a:lnTo>
                      <a:pt x="321" y="381"/>
                    </a:lnTo>
                    <a:lnTo>
                      <a:pt x="323" y="381"/>
                    </a:lnTo>
                    <a:lnTo>
                      <a:pt x="324" y="381"/>
                    </a:lnTo>
                    <a:lnTo>
                      <a:pt x="326" y="381"/>
                    </a:lnTo>
                    <a:lnTo>
                      <a:pt x="328" y="381"/>
                    </a:lnTo>
                    <a:lnTo>
                      <a:pt x="330" y="381"/>
                    </a:lnTo>
                    <a:lnTo>
                      <a:pt x="332" y="381"/>
                    </a:lnTo>
                    <a:lnTo>
                      <a:pt x="334" y="381"/>
                    </a:lnTo>
                    <a:lnTo>
                      <a:pt x="336" y="381"/>
                    </a:lnTo>
                    <a:lnTo>
                      <a:pt x="338" y="381"/>
                    </a:lnTo>
                    <a:lnTo>
                      <a:pt x="340" y="381"/>
                    </a:lnTo>
                    <a:lnTo>
                      <a:pt x="342" y="382"/>
                    </a:lnTo>
                    <a:lnTo>
                      <a:pt x="343" y="382"/>
                    </a:lnTo>
                    <a:lnTo>
                      <a:pt x="345" y="382"/>
                    </a:lnTo>
                    <a:lnTo>
                      <a:pt x="347" y="382"/>
                    </a:lnTo>
                    <a:lnTo>
                      <a:pt x="349" y="382"/>
                    </a:lnTo>
                    <a:lnTo>
                      <a:pt x="353" y="382"/>
                    </a:lnTo>
                    <a:lnTo>
                      <a:pt x="355" y="382"/>
                    </a:lnTo>
                    <a:lnTo>
                      <a:pt x="357" y="382"/>
                    </a:lnTo>
                    <a:lnTo>
                      <a:pt x="359" y="382"/>
                    </a:lnTo>
                    <a:lnTo>
                      <a:pt x="360" y="382"/>
                    </a:lnTo>
                    <a:lnTo>
                      <a:pt x="362" y="382"/>
                    </a:lnTo>
                    <a:lnTo>
                      <a:pt x="364" y="384"/>
                    </a:lnTo>
                    <a:lnTo>
                      <a:pt x="366" y="384"/>
                    </a:lnTo>
                    <a:lnTo>
                      <a:pt x="368" y="384"/>
                    </a:lnTo>
                    <a:lnTo>
                      <a:pt x="372" y="384"/>
                    </a:lnTo>
                    <a:lnTo>
                      <a:pt x="374" y="384"/>
                    </a:lnTo>
                    <a:lnTo>
                      <a:pt x="376" y="384"/>
                    </a:lnTo>
                    <a:lnTo>
                      <a:pt x="378" y="384"/>
                    </a:lnTo>
                    <a:lnTo>
                      <a:pt x="379" y="384"/>
                    </a:lnTo>
                    <a:lnTo>
                      <a:pt x="381" y="384"/>
                    </a:lnTo>
                    <a:lnTo>
                      <a:pt x="383" y="384"/>
                    </a:lnTo>
                    <a:lnTo>
                      <a:pt x="385" y="384"/>
                    </a:lnTo>
                    <a:lnTo>
                      <a:pt x="387" y="384"/>
                    </a:lnTo>
                    <a:lnTo>
                      <a:pt x="389" y="384"/>
                    </a:lnTo>
                    <a:lnTo>
                      <a:pt x="391" y="384"/>
                    </a:lnTo>
                    <a:lnTo>
                      <a:pt x="393" y="384"/>
                    </a:lnTo>
                    <a:lnTo>
                      <a:pt x="395" y="384"/>
                    </a:lnTo>
                    <a:lnTo>
                      <a:pt x="397" y="384"/>
                    </a:lnTo>
                    <a:lnTo>
                      <a:pt x="398" y="384"/>
                    </a:lnTo>
                    <a:lnTo>
                      <a:pt x="400" y="384"/>
                    </a:lnTo>
                    <a:lnTo>
                      <a:pt x="402" y="384"/>
                    </a:lnTo>
                    <a:lnTo>
                      <a:pt x="402" y="382"/>
                    </a:lnTo>
                    <a:lnTo>
                      <a:pt x="404" y="382"/>
                    </a:lnTo>
                    <a:lnTo>
                      <a:pt x="406" y="382"/>
                    </a:lnTo>
                    <a:lnTo>
                      <a:pt x="408" y="382"/>
                    </a:lnTo>
                    <a:lnTo>
                      <a:pt x="410" y="382"/>
                    </a:lnTo>
                    <a:lnTo>
                      <a:pt x="412" y="382"/>
                    </a:lnTo>
                    <a:lnTo>
                      <a:pt x="412" y="381"/>
                    </a:lnTo>
                    <a:lnTo>
                      <a:pt x="414" y="381"/>
                    </a:lnTo>
                    <a:lnTo>
                      <a:pt x="415" y="381"/>
                    </a:lnTo>
                    <a:lnTo>
                      <a:pt x="417" y="381"/>
                    </a:lnTo>
                    <a:lnTo>
                      <a:pt x="419" y="381"/>
                    </a:lnTo>
                    <a:lnTo>
                      <a:pt x="421" y="379"/>
                    </a:lnTo>
                    <a:lnTo>
                      <a:pt x="423" y="379"/>
                    </a:lnTo>
                    <a:lnTo>
                      <a:pt x="425" y="379"/>
                    </a:lnTo>
                    <a:lnTo>
                      <a:pt x="427" y="377"/>
                    </a:lnTo>
                    <a:lnTo>
                      <a:pt x="429" y="377"/>
                    </a:lnTo>
                    <a:lnTo>
                      <a:pt x="431" y="377"/>
                    </a:lnTo>
                    <a:lnTo>
                      <a:pt x="433" y="377"/>
                    </a:lnTo>
                    <a:lnTo>
                      <a:pt x="433" y="375"/>
                    </a:lnTo>
                    <a:lnTo>
                      <a:pt x="434" y="375"/>
                    </a:lnTo>
                    <a:lnTo>
                      <a:pt x="436" y="375"/>
                    </a:lnTo>
                    <a:lnTo>
                      <a:pt x="438" y="373"/>
                    </a:lnTo>
                    <a:lnTo>
                      <a:pt x="440" y="373"/>
                    </a:lnTo>
                    <a:lnTo>
                      <a:pt x="442" y="373"/>
                    </a:lnTo>
                    <a:lnTo>
                      <a:pt x="442" y="371"/>
                    </a:lnTo>
                    <a:lnTo>
                      <a:pt x="444" y="371"/>
                    </a:lnTo>
                    <a:lnTo>
                      <a:pt x="446" y="371"/>
                    </a:lnTo>
                    <a:lnTo>
                      <a:pt x="446" y="369"/>
                    </a:lnTo>
                    <a:lnTo>
                      <a:pt x="448" y="369"/>
                    </a:lnTo>
                    <a:lnTo>
                      <a:pt x="448" y="367"/>
                    </a:lnTo>
                    <a:lnTo>
                      <a:pt x="450" y="367"/>
                    </a:lnTo>
                    <a:lnTo>
                      <a:pt x="450" y="365"/>
                    </a:lnTo>
                    <a:lnTo>
                      <a:pt x="452" y="365"/>
                    </a:lnTo>
                    <a:lnTo>
                      <a:pt x="452" y="363"/>
                    </a:lnTo>
                    <a:lnTo>
                      <a:pt x="453" y="363"/>
                    </a:lnTo>
                    <a:lnTo>
                      <a:pt x="453" y="362"/>
                    </a:lnTo>
                    <a:lnTo>
                      <a:pt x="455" y="360"/>
                    </a:lnTo>
                    <a:lnTo>
                      <a:pt x="457" y="358"/>
                    </a:lnTo>
                    <a:lnTo>
                      <a:pt x="457" y="356"/>
                    </a:lnTo>
                    <a:lnTo>
                      <a:pt x="459" y="356"/>
                    </a:lnTo>
                    <a:lnTo>
                      <a:pt x="459" y="354"/>
                    </a:lnTo>
                    <a:lnTo>
                      <a:pt x="461" y="352"/>
                    </a:lnTo>
                    <a:lnTo>
                      <a:pt x="461" y="350"/>
                    </a:lnTo>
                    <a:lnTo>
                      <a:pt x="463" y="348"/>
                    </a:lnTo>
                    <a:lnTo>
                      <a:pt x="463" y="346"/>
                    </a:lnTo>
                    <a:lnTo>
                      <a:pt x="465" y="344"/>
                    </a:lnTo>
                    <a:lnTo>
                      <a:pt x="465" y="343"/>
                    </a:lnTo>
                    <a:lnTo>
                      <a:pt x="465" y="341"/>
                    </a:lnTo>
                    <a:lnTo>
                      <a:pt x="465" y="339"/>
                    </a:lnTo>
                    <a:lnTo>
                      <a:pt x="467" y="339"/>
                    </a:lnTo>
                    <a:lnTo>
                      <a:pt x="467" y="337"/>
                    </a:lnTo>
                    <a:lnTo>
                      <a:pt x="467" y="335"/>
                    </a:lnTo>
                    <a:lnTo>
                      <a:pt x="467" y="333"/>
                    </a:lnTo>
                    <a:lnTo>
                      <a:pt x="467" y="331"/>
                    </a:lnTo>
                    <a:lnTo>
                      <a:pt x="469" y="331"/>
                    </a:lnTo>
                    <a:lnTo>
                      <a:pt x="469" y="329"/>
                    </a:lnTo>
                    <a:lnTo>
                      <a:pt x="469" y="327"/>
                    </a:lnTo>
                    <a:lnTo>
                      <a:pt x="469" y="325"/>
                    </a:lnTo>
                    <a:lnTo>
                      <a:pt x="469" y="324"/>
                    </a:lnTo>
                    <a:lnTo>
                      <a:pt x="469" y="322"/>
                    </a:lnTo>
                    <a:lnTo>
                      <a:pt x="471" y="320"/>
                    </a:lnTo>
                    <a:lnTo>
                      <a:pt x="471" y="318"/>
                    </a:lnTo>
                    <a:lnTo>
                      <a:pt x="471" y="316"/>
                    </a:lnTo>
                    <a:lnTo>
                      <a:pt x="471" y="314"/>
                    </a:lnTo>
                    <a:lnTo>
                      <a:pt x="471" y="312"/>
                    </a:lnTo>
                    <a:lnTo>
                      <a:pt x="472" y="310"/>
                    </a:lnTo>
                    <a:lnTo>
                      <a:pt x="472" y="308"/>
                    </a:lnTo>
                    <a:lnTo>
                      <a:pt x="472" y="306"/>
                    </a:lnTo>
                    <a:lnTo>
                      <a:pt x="472" y="305"/>
                    </a:lnTo>
                    <a:lnTo>
                      <a:pt x="472" y="303"/>
                    </a:lnTo>
                    <a:lnTo>
                      <a:pt x="472" y="301"/>
                    </a:lnTo>
                    <a:lnTo>
                      <a:pt x="472" y="299"/>
                    </a:lnTo>
                    <a:lnTo>
                      <a:pt x="474" y="297"/>
                    </a:lnTo>
                    <a:lnTo>
                      <a:pt x="474" y="295"/>
                    </a:lnTo>
                    <a:lnTo>
                      <a:pt x="474" y="293"/>
                    </a:lnTo>
                    <a:lnTo>
                      <a:pt x="474" y="291"/>
                    </a:lnTo>
                    <a:lnTo>
                      <a:pt x="474" y="289"/>
                    </a:lnTo>
                    <a:lnTo>
                      <a:pt x="474" y="287"/>
                    </a:lnTo>
                    <a:lnTo>
                      <a:pt x="474" y="286"/>
                    </a:lnTo>
                    <a:lnTo>
                      <a:pt x="474" y="284"/>
                    </a:lnTo>
                    <a:lnTo>
                      <a:pt x="474" y="282"/>
                    </a:lnTo>
                    <a:lnTo>
                      <a:pt x="474" y="280"/>
                    </a:lnTo>
                    <a:lnTo>
                      <a:pt x="474" y="278"/>
                    </a:lnTo>
                    <a:lnTo>
                      <a:pt x="474" y="276"/>
                    </a:lnTo>
                    <a:lnTo>
                      <a:pt x="474" y="274"/>
                    </a:lnTo>
                    <a:lnTo>
                      <a:pt x="474" y="272"/>
                    </a:lnTo>
                    <a:lnTo>
                      <a:pt x="474" y="270"/>
                    </a:lnTo>
                    <a:lnTo>
                      <a:pt x="474" y="268"/>
                    </a:lnTo>
                    <a:lnTo>
                      <a:pt x="474" y="267"/>
                    </a:lnTo>
                    <a:lnTo>
                      <a:pt x="474" y="265"/>
                    </a:lnTo>
                    <a:lnTo>
                      <a:pt x="474" y="263"/>
                    </a:lnTo>
                    <a:lnTo>
                      <a:pt x="474" y="261"/>
                    </a:lnTo>
                    <a:lnTo>
                      <a:pt x="474" y="259"/>
                    </a:lnTo>
                    <a:lnTo>
                      <a:pt x="472" y="257"/>
                    </a:lnTo>
                    <a:lnTo>
                      <a:pt x="472" y="255"/>
                    </a:lnTo>
                    <a:lnTo>
                      <a:pt x="472" y="253"/>
                    </a:lnTo>
                    <a:lnTo>
                      <a:pt x="472" y="251"/>
                    </a:lnTo>
                    <a:lnTo>
                      <a:pt x="472" y="249"/>
                    </a:lnTo>
                    <a:lnTo>
                      <a:pt x="472" y="248"/>
                    </a:lnTo>
                    <a:lnTo>
                      <a:pt x="472" y="246"/>
                    </a:lnTo>
                    <a:lnTo>
                      <a:pt x="472" y="244"/>
                    </a:lnTo>
                    <a:lnTo>
                      <a:pt x="472" y="242"/>
                    </a:lnTo>
                    <a:lnTo>
                      <a:pt x="472" y="240"/>
                    </a:lnTo>
                    <a:lnTo>
                      <a:pt x="472" y="238"/>
                    </a:lnTo>
                    <a:lnTo>
                      <a:pt x="472" y="236"/>
                    </a:lnTo>
                    <a:lnTo>
                      <a:pt x="472" y="234"/>
                    </a:lnTo>
                    <a:lnTo>
                      <a:pt x="472" y="232"/>
                    </a:lnTo>
                    <a:lnTo>
                      <a:pt x="472" y="230"/>
                    </a:lnTo>
                    <a:lnTo>
                      <a:pt x="472" y="228"/>
                    </a:lnTo>
                    <a:lnTo>
                      <a:pt x="472" y="227"/>
                    </a:lnTo>
                    <a:lnTo>
                      <a:pt x="472" y="225"/>
                    </a:lnTo>
                    <a:lnTo>
                      <a:pt x="471" y="223"/>
                    </a:lnTo>
                    <a:lnTo>
                      <a:pt x="471" y="221"/>
                    </a:lnTo>
                    <a:lnTo>
                      <a:pt x="471" y="219"/>
                    </a:lnTo>
                    <a:lnTo>
                      <a:pt x="471" y="217"/>
                    </a:lnTo>
                    <a:lnTo>
                      <a:pt x="471" y="215"/>
                    </a:lnTo>
                    <a:lnTo>
                      <a:pt x="469" y="213"/>
                    </a:lnTo>
                    <a:lnTo>
                      <a:pt x="469" y="211"/>
                    </a:lnTo>
                    <a:lnTo>
                      <a:pt x="469" y="209"/>
                    </a:lnTo>
                    <a:lnTo>
                      <a:pt x="469" y="208"/>
                    </a:lnTo>
                    <a:lnTo>
                      <a:pt x="467" y="206"/>
                    </a:lnTo>
                    <a:lnTo>
                      <a:pt x="467" y="204"/>
                    </a:lnTo>
                    <a:lnTo>
                      <a:pt x="467" y="202"/>
                    </a:lnTo>
                    <a:lnTo>
                      <a:pt x="467" y="200"/>
                    </a:lnTo>
                    <a:lnTo>
                      <a:pt x="465" y="198"/>
                    </a:lnTo>
                    <a:lnTo>
                      <a:pt x="465" y="196"/>
                    </a:lnTo>
                    <a:lnTo>
                      <a:pt x="465" y="194"/>
                    </a:lnTo>
                    <a:lnTo>
                      <a:pt x="465" y="192"/>
                    </a:lnTo>
                    <a:lnTo>
                      <a:pt x="463" y="192"/>
                    </a:lnTo>
                    <a:lnTo>
                      <a:pt x="463" y="190"/>
                    </a:lnTo>
                    <a:lnTo>
                      <a:pt x="463" y="189"/>
                    </a:lnTo>
                    <a:lnTo>
                      <a:pt x="463" y="187"/>
                    </a:lnTo>
                    <a:lnTo>
                      <a:pt x="463" y="185"/>
                    </a:lnTo>
                    <a:lnTo>
                      <a:pt x="461" y="185"/>
                    </a:lnTo>
                    <a:lnTo>
                      <a:pt x="461" y="183"/>
                    </a:lnTo>
                    <a:lnTo>
                      <a:pt x="461" y="181"/>
                    </a:lnTo>
                    <a:lnTo>
                      <a:pt x="461" y="179"/>
                    </a:lnTo>
                    <a:lnTo>
                      <a:pt x="459" y="177"/>
                    </a:lnTo>
                    <a:lnTo>
                      <a:pt x="459" y="175"/>
                    </a:lnTo>
                    <a:lnTo>
                      <a:pt x="459" y="173"/>
                    </a:lnTo>
                    <a:lnTo>
                      <a:pt x="459" y="171"/>
                    </a:lnTo>
                    <a:lnTo>
                      <a:pt x="457" y="171"/>
                    </a:lnTo>
                    <a:lnTo>
                      <a:pt x="457" y="170"/>
                    </a:lnTo>
                    <a:lnTo>
                      <a:pt x="457" y="168"/>
                    </a:lnTo>
                    <a:lnTo>
                      <a:pt x="457" y="166"/>
                    </a:lnTo>
                    <a:lnTo>
                      <a:pt x="455" y="164"/>
                    </a:lnTo>
                    <a:lnTo>
                      <a:pt x="455" y="162"/>
                    </a:lnTo>
                    <a:lnTo>
                      <a:pt x="455" y="160"/>
                    </a:lnTo>
                    <a:lnTo>
                      <a:pt x="455" y="158"/>
                    </a:lnTo>
                    <a:lnTo>
                      <a:pt x="453" y="158"/>
                    </a:lnTo>
                    <a:lnTo>
                      <a:pt x="453" y="156"/>
                    </a:lnTo>
                    <a:lnTo>
                      <a:pt x="453" y="154"/>
                    </a:lnTo>
                    <a:lnTo>
                      <a:pt x="452" y="152"/>
                    </a:lnTo>
                    <a:lnTo>
                      <a:pt x="452" y="151"/>
                    </a:lnTo>
                    <a:lnTo>
                      <a:pt x="452" y="149"/>
                    </a:lnTo>
                    <a:lnTo>
                      <a:pt x="450" y="147"/>
                    </a:lnTo>
                    <a:lnTo>
                      <a:pt x="450" y="145"/>
                    </a:lnTo>
                    <a:lnTo>
                      <a:pt x="448" y="143"/>
                    </a:lnTo>
                    <a:lnTo>
                      <a:pt x="448" y="141"/>
                    </a:lnTo>
                    <a:lnTo>
                      <a:pt x="446" y="139"/>
                    </a:lnTo>
                    <a:lnTo>
                      <a:pt x="446" y="137"/>
                    </a:lnTo>
                    <a:lnTo>
                      <a:pt x="444" y="135"/>
                    </a:lnTo>
                    <a:lnTo>
                      <a:pt x="444" y="133"/>
                    </a:lnTo>
                    <a:lnTo>
                      <a:pt x="442" y="132"/>
                    </a:lnTo>
                    <a:lnTo>
                      <a:pt x="442" y="130"/>
                    </a:lnTo>
                    <a:lnTo>
                      <a:pt x="440" y="128"/>
                    </a:lnTo>
                    <a:lnTo>
                      <a:pt x="440" y="126"/>
                    </a:lnTo>
                    <a:lnTo>
                      <a:pt x="440" y="124"/>
                    </a:lnTo>
                    <a:lnTo>
                      <a:pt x="438" y="124"/>
                    </a:lnTo>
                    <a:lnTo>
                      <a:pt x="438" y="122"/>
                    </a:lnTo>
                    <a:lnTo>
                      <a:pt x="438" y="120"/>
                    </a:lnTo>
                    <a:lnTo>
                      <a:pt x="436" y="120"/>
                    </a:lnTo>
                    <a:lnTo>
                      <a:pt x="436" y="118"/>
                    </a:lnTo>
                    <a:lnTo>
                      <a:pt x="436" y="116"/>
                    </a:lnTo>
                    <a:lnTo>
                      <a:pt x="434" y="116"/>
                    </a:lnTo>
                    <a:lnTo>
                      <a:pt x="434" y="114"/>
                    </a:lnTo>
                    <a:lnTo>
                      <a:pt x="434" y="113"/>
                    </a:lnTo>
                    <a:lnTo>
                      <a:pt x="433" y="113"/>
                    </a:lnTo>
                    <a:lnTo>
                      <a:pt x="433" y="111"/>
                    </a:lnTo>
                    <a:lnTo>
                      <a:pt x="433" y="109"/>
                    </a:lnTo>
                    <a:lnTo>
                      <a:pt x="433" y="107"/>
                    </a:lnTo>
                    <a:lnTo>
                      <a:pt x="433" y="105"/>
                    </a:lnTo>
                    <a:lnTo>
                      <a:pt x="433" y="103"/>
                    </a:lnTo>
                    <a:lnTo>
                      <a:pt x="431" y="103"/>
                    </a:lnTo>
                    <a:lnTo>
                      <a:pt x="431" y="101"/>
                    </a:lnTo>
                    <a:lnTo>
                      <a:pt x="431" y="99"/>
                    </a:lnTo>
                    <a:lnTo>
                      <a:pt x="431" y="97"/>
                    </a:lnTo>
                    <a:lnTo>
                      <a:pt x="429" y="97"/>
                    </a:lnTo>
                    <a:lnTo>
                      <a:pt x="429" y="95"/>
                    </a:lnTo>
                    <a:lnTo>
                      <a:pt x="429" y="94"/>
                    </a:lnTo>
                    <a:lnTo>
                      <a:pt x="427" y="94"/>
                    </a:lnTo>
                    <a:lnTo>
                      <a:pt x="427" y="92"/>
                    </a:lnTo>
                    <a:lnTo>
                      <a:pt x="427" y="90"/>
                    </a:lnTo>
                    <a:lnTo>
                      <a:pt x="427" y="88"/>
                    </a:lnTo>
                    <a:lnTo>
                      <a:pt x="427" y="86"/>
                    </a:lnTo>
                    <a:lnTo>
                      <a:pt x="427" y="84"/>
                    </a:lnTo>
                    <a:lnTo>
                      <a:pt x="427" y="82"/>
                    </a:lnTo>
                    <a:lnTo>
                      <a:pt x="427" y="80"/>
                    </a:lnTo>
                    <a:lnTo>
                      <a:pt x="425" y="80"/>
                    </a:lnTo>
                    <a:lnTo>
                      <a:pt x="425" y="78"/>
                    </a:lnTo>
                    <a:lnTo>
                      <a:pt x="425" y="76"/>
                    </a:lnTo>
                    <a:lnTo>
                      <a:pt x="425" y="74"/>
                    </a:lnTo>
                    <a:lnTo>
                      <a:pt x="425" y="73"/>
                    </a:lnTo>
                    <a:lnTo>
                      <a:pt x="425" y="71"/>
                    </a:lnTo>
                    <a:lnTo>
                      <a:pt x="425" y="69"/>
                    </a:lnTo>
                    <a:lnTo>
                      <a:pt x="423" y="67"/>
                    </a:lnTo>
                    <a:lnTo>
                      <a:pt x="423" y="65"/>
                    </a:lnTo>
                    <a:lnTo>
                      <a:pt x="423" y="63"/>
                    </a:lnTo>
                    <a:lnTo>
                      <a:pt x="423" y="61"/>
                    </a:lnTo>
                    <a:lnTo>
                      <a:pt x="423" y="59"/>
                    </a:lnTo>
                    <a:lnTo>
                      <a:pt x="423" y="57"/>
                    </a:lnTo>
                    <a:lnTo>
                      <a:pt x="423" y="55"/>
                    </a:lnTo>
                    <a:lnTo>
                      <a:pt x="421" y="55"/>
                    </a:lnTo>
                    <a:lnTo>
                      <a:pt x="421" y="54"/>
                    </a:lnTo>
                    <a:lnTo>
                      <a:pt x="421" y="52"/>
                    </a:lnTo>
                    <a:lnTo>
                      <a:pt x="421" y="50"/>
                    </a:lnTo>
                    <a:lnTo>
                      <a:pt x="421" y="48"/>
                    </a:lnTo>
                    <a:lnTo>
                      <a:pt x="419" y="46"/>
                    </a:lnTo>
                    <a:lnTo>
                      <a:pt x="419" y="44"/>
                    </a:lnTo>
                    <a:lnTo>
                      <a:pt x="419" y="42"/>
                    </a:lnTo>
                    <a:lnTo>
                      <a:pt x="417" y="40"/>
                    </a:lnTo>
                    <a:lnTo>
                      <a:pt x="417" y="38"/>
                    </a:lnTo>
                    <a:lnTo>
                      <a:pt x="415" y="36"/>
                    </a:lnTo>
                    <a:lnTo>
                      <a:pt x="415" y="35"/>
                    </a:lnTo>
                    <a:lnTo>
                      <a:pt x="414" y="33"/>
                    </a:lnTo>
                    <a:lnTo>
                      <a:pt x="414" y="31"/>
                    </a:lnTo>
                    <a:lnTo>
                      <a:pt x="412" y="29"/>
                    </a:lnTo>
                    <a:lnTo>
                      <a:pt x="412" y="27"/>
                    </a:lnTo>
                    <a:lnTo>
                      <a:pt x="410" y="25"/>
                    </a:lnTo>
                    <a:lnTo>
                      <a:pt x="408" y="23"/>
                    </a:lnTo>
                    <a:lnTo>
                      <a:pt x="408" y="21"/>
                    </a:lnTo>
                    <a:lnTo>
                      <a:pt x="406" y="19"/>
                    </a:lnTo>
                    <a:lnTo>
                      <a:pt x="406" y="17"/>
                    </a:lnTo>
                    <a:lnTo>
                      <a:pt x="404" y="17"/>
                    </a:lnTo>
                    <a:lnTo>
                      <a:pt x="404" y="16"/>
                    </a:lnTo>
                    <a:lnTo>
                      <a:pt x="402" y="16"/>
                    </a:lnTo>
                    <a:lnTo>
                      <a:pt x="402" y="14"/>
                    </a:lnTo>
                    <a:lnTo>
                      <a:pt x="400" y="12"/>
                    </a:lnTo>
                    <a:lnTo>
                      <a:pt x="400" y="10"/>
                    </a:lnTo>
                    <a:lnTo>
                      <a:pt x="398" y="10"/>
                    </a:lnTo>
                    <a:lnTo>
                      <a:pt x="398" y="8"/>
                    </a:lnTo>
                    <a:lnTo>
                      <a:pt x="398" y="6"/>
                    </a:lnTo>
                    <a:lnTo>
                      <a:pt x="397" y="6"/>
                    </a:lnTo>
                    <a:lnTo>
                      <a:pt x="397" y="4"/>
                    </a:lnTo>
                    <a:lnTo>
                      <a:pt x="395" y="4"/>
                    </a:lnTo>
                    <a:lnTo>
                      <a:pt x="395" y="2"/>
                    </a:lnTo>
                    <a:lnTo>
                      <a:pt x="393" y="2"/>
                    </a:lnTo>
                    <a:lnTo>
                      <a:pt x="393" y="0"/>
                    </a:lnTo>
                    <a:lnTo>
                      <a:pt x="391" y="0"/>
                    </a:lnTo>
                    <a:lnTo>
                      <a:pt x="389" y="0"/>
                    </a:lnTo>
                    <a:lnTo>
                      <a:pt x="387" y="0"/>
                    </a:lnTo>
                    <a:lnTo>
                      <a:pt x="385" y="0"/>
                    </a:lnTo>
                    <a:lnTo>
                      <a:pt x="383" y="0"/>
                    </a:lnTo>
                    <a:lnTo>
                      <a:pt x="383" y="2"/>
                    </a:lnTo>
                    <a:lnTo>
                      <a:pt x="381" y="2"/>
                    </a:lnTo>
                    <a:lnTo>
                      <a:pt x="379" y="2"/>
                    </a:lnTo>
                    <a:lnTo>
                      <a:pt x="379" y="4"/>
                    </a:lnTo>
                    <a:lnTo>
                      <a:pt x="381" y="4"/>
                    </a:lnTo>
                    <a:lnTo>
                      <a:pt x="381" y="6"/>
                    </a:lnTo>
                    <a:lnTo>
                      <a:pt x="381" y="8"/>
                    </a:lnTo>
                    <a:lnTo>
                      <a:pt x="383" y="8"/>
                    </a:lnTo>
                    <a:lnTo>
                      <a:pt x="383" y="10"/>
                    </a:lnTo>
                    <a:lnTo>
                      <a:pt x="383" y="12"/>
                    </a:lnTo>
                    <a:lnTo>
                      <a:pt x="385" y="12"/>
                    </a:lnTo>
                    <a:lnTo>
                      <a:pt x="385" y="14"/>
                    </a:lnTo>
                    <a:lnTo>
                      <a:pt x="387" y="16"/>
                    </a:lnTo>
                    <a:lnTo>
                      <a:pt x="387" y="17"/>
                    </a:lnTo>
                    <a:lnTo>
                      <a:pt x="389" y="17"/>
                    </a:lnTo>
                    <a:lnTo>
                      <a:pt x="389" y="19"/>
                    </a:lnTo>
                    <a:lnTo>
                      <a:pt x="389" y="21"/>
                    </a:lnTo>
                    <a:lnTo>
                      <a:pt x="391" y="21"/>
                    </a:lnTo>
                    <a:lnTo>
                      <a:pt x="391" y="23"/>
                    </a:lnTo>
                    <a:lnTo>
                      <a:pt x="393" y="25"/>
                    </a:lnTo>
                    <a:lnTo>
                      <a:pt x="393" y="27"/>
                    </a:lnTo>
                    <a:lnTo>
                      <a:pt x="395" y="29"/>
                    </a:lnTo>
                    <a:lnTo>
                      <a:pt x="395" y="31"/>
                    </a:lnTo>
                    <a:lnTo>
                      <a:pt x="397" y="31"/>
                    </a:lnTo>
                    <a:lnTo>
                      <a:pt x="397" y="33"/>
                    </a:lnTo>
                    <a:lnTo>
                      <a:pt x="397" y="35"/>
                    </a:lnTo>
                    <a:lnTo>
                      <a:pt x="398" y="35"/>
                    </a:lnTo>
                    <a:lnTo>
                      <a:pt x="398" y="36"/>
                    </a:lnTo>
                    <a:lnTo>
                      <a:pt x="400" y="38"/>
                    </a:lnTo>
                    <a:lnTo>
                      <a:pt x="400" y="40"/>
                    </a:lnTo>
                    <a:lnTo>
                      <a:pt x="402" y="40"/>
                    </a:lnTo>
                    <a:lnTo>
                      <a:pt x="402" y="42"/>
                    </a:lnTo>
                    <a:lnTo>
                      <a:pt x="402" y="44"/>
                    </a:lnTo>
                    <a:lnTo>
                      <a:pt x="402" y="46"/>
                    </a:lnTo>
                    <a:lnTo>
                      <a:pt x="404" y="46"/>
                    </a:lnTo>
                    <a:lnTo>
                      <a:pt x="404" y="48"/>
                    </a:lnTo>
                    <a:lnTo>
                      <a:pt x="404" y="50"/>
                    </a:lnTo>
                    <a:lnTo>
                      <a:pt x="404" y="52"/>
                    </a:lnTo>
                    <a:lnTo>
                      <a:pt x="406" y="54"/>
                    </a:lnTo>
                    <a:lnTo>
                      <a:pt x="406" y="55"/>
                    </a:lnTo>
                    <a:lnTo>
                      <a:pt x="406" y="57"/>
                    </a:lnTo>
                    <a:lnTo>
                      <a:pt x="408" y="59"/>
                    </a:lnTo>
                    <a:lnTo>
                      <a:pt x="408" y="61"/>
                    </a:lnTo>
                    <a:lnTo>
                      <a:pt x="408" y="63"/>
                    </a:lnTo>
                    <a:lnTo>
                      <a:pt x="408" y="65"/>
                    </a:lnTo>
                    <a:lnTo>
                      <a:pt x="410" y="65"/>
                    </a:lnTo>
                    <a:lnTo>
                      <a:pt x="410" y="67"/>
                    </a:lnTo>
                    <a:lnTo>
                      <a:pt x="410" y="69"/>
                    </a:lnTo>
                    <a:lnTo>
                      <a:pt x="410" y="71"/>
                    </a:lnTo>
                    <a:lnTo>
                      <a:pt x="410" y="73"/>
                    </a:lnTo>
                    <a:lnTo>
                      <a:pt x="410" y="74"/>
                    </a:lnTo>
                    <a:lnTo>
                      <a:pt x="410" y="76"/>
                    </a:lnTo>
                    <a:lnTo>
                      <a:pt x="408" y="76"/>
                    </a:lnTo>
                    <a:lnTo>
                      <a:pt x="408" y="78"/>
                    </a:lnTo>
                    <a:lnTo>
                      <a:pt x="408" y="80"/>
                    </a:lnTo>
                    <a:lnTo>
                      <a:pt x="406" y="80"/>
                    </a:lnTo>
                    <a:lnTo>
                      <a:pt x="406" y="82"/>
                    </a:lnTo>
                    <a:lnTo>
                      <a:pt x="404" y="82"/>
                    </a:lnTo>
                    <a:lnTo>
                      <a:pt x="402" y="84"/>
                    </a:lnTo>
                    <a:lnTo>
                      <a:pt x="400" y="86"/>
                    </a:lnTo>
                    <a:lnTo>
                      <a:pt x="398" y="88"/>
                    </a:lnTo>
                    <a:lnTo>
                      <a:pt x="397" y="88"/>
                    </a:lnTo>
                    <a:lnTo>
                      <a:pt x="397" y="90"/>
                    </a:lnTo>
                    <a:lnTo>
                      <a:pt x="395" y="90"/>
                    </a:lnTo>
                    <a:lnTo>
                      <a:pt x="395" y="92"/>
                    </a:lnTo>
                    <a:lnTo>
                      <a:pt x="393" y="92"/>
                    </a:lnTo>
                    <a:lnTo>
                      <a:pt x="393" y="94"/>
                    </a:lnTo>
                    <a:lnTo>
                      <a:pt x="391" y="94"/>
                    </a:lnTo>
                    <a:lnTo>
                      <a:pt x="389" y="95"/>
                    </a:lnTo>
                    <a:lnTo>
                      <a:pt x="387" y="97"/>
                    </a:lnTo>
                    <a:lnTo>
                      <a:pt x="385" y="97"/>
                    </a:lnTo>
                    <a:lnTo>
                      <a:pt x="385" y="99"/>
                    </a:lnTo>
                    <a:lnTo>
                      <a:pt x="383" y="99"/>
                    </a:lnTo>
                    <a:lnTo>
                      <a:pt x="383" y="101"/>
                    </a:lnTo>
                    <a:lnTo>
                      <a:pt x="381" y="103"/>
                    </a:lnTo>
                    <a:lnTo>
                      <a:pt x="381" y="105"/>
                    </a:lnTo>
                    <a:lnTo>
                      <a:pt x="379" y="105"/>
                    </a:lnTo>
                    <a:lnTo>
                      <a:pt x="378" y="107"/>
                    </a:lnTo>
                    <a:lnTo>
                      <a:pt x="378" y="109"/>
                    </a:lnTo>
                    <a:lnTo>
                      <a:pt x="376" y="109"/>
                    </a:lnTo>
                    <a:lnTo>
                      <a:pt x="376" y="111"/>
                    </a:lnTo>
                    <a:lnTo>
                      <a:pt x="374" y="111"/>
                    </a:lnTo>
                    <a:lnTo>
                      <a:pt x="374" y="113"/>
                    </a:lnTo>
                    <a:lnTo>
                      <a:pt x="372" y="114"/>
                    </a:lnTo>
                    <a:lnTo>
                      <a:pt x="372" y="116"/>
                    </a:lnTo>
                    <a:lnTo>
                      <a:pt x="370" y="116"/>
                    </a:lnTo>
                    <a:lnTo>
                      <a:pt x="370" y="118"/>
                    </a:lnTo>
                    <a:lnTo>
                      <a:pt x="368" y="120"/>
                    </a:lnTo>
                    <a:lnTo>
                      <a:pt x="368" y="122"/>
                    </a:lnTo>
                    <a:lnTo>
                      <a:pt x="366" y="122"/>
                    </a:lnTo>
                    <a:lnTo>
                      <a:pt x="366" y="124"/>
                    </a:lnTo>
                    <a:lnTo>
                      <a:pt x="366" y="126"/>
                    </a:lnTo>
                    <a:lnTo>
                      <a:pt x="364" y="126"/>
                    </a:lnTo>
                    <a:lnTo>
                      <a:pt x="364" y="128"/>
                    </a:lnTo>
                    <a:lnTo>
                      <a:pt x="364" y="130"/>
                    </a:lnTo>
                    <a:lnTo>
                      <a:pt x="364" y="132"/>
                    </a:lnTo>
                    <a:lnTo>
                      <a:pt x="362" y="132"/>
                    </a:lnTo>
                    <a:lnTo>
                      <a:pt x="362" y="133"/>
                    </a:lnTo>
                    <a:lnTo>
                      <a:pt x="362" y="135"/>
                    </a:lnTo>
                    <a:lnTo>
                      <a:pt x="362" y="137"/>
                    </a:lnTo>
                    <a:lnTo>
                      <a:pt x="362" y="139"/>
                    </a:lnTo>
                    <a:lnTo>
                      <a:pt x="362" y="141"/>
                    </a:lnTo>
                    <a:lnTo>
                      <a:pt x="364" y="143"/>
                    </a:lnTo>
                    <a:lnTo>
                      <a:pt x="366" y="143"/>
                    </a:lnTo>
                    <a:lnTo>
                      <a:pt x="366" y="145"/>
                    </a:lnTo>
                    <a:lnTo>
                      <a:pt x="368" y="145"/>
                    </a:lnTo>
                    <a:lnTo>
                      <a:pt x="370" y="145"/>
                    </a:lnTo>
                    <a:lnTo>
                      <a:pt x="370" y="147"/>
                    </a:lnTo>
                    <a:lnTo>
                      <a:pt x="372" y="147"/>
                    </a:lnTo>
                    <a:lnTo>
                      <a:pt x="374" y="147"/>
                    </a:lnTo>
                    <a:lnTo>
                      <a:pt x="374" y="145"/>
                    </a:lnTo>
                    <a:lnTo>
                      <a:pt x="374" y="143"/>
                    </a:lnTo>
                    <a:lnTo>
                      <a:pt x="374" y="141"/>
                    </a:lnTo>
                    <a:lnTo>
                      <a:pt x="374" y="139"/>
                    </a:lnTo>
                    <a:lnTo>
                      <a:pt x="374" y="137"/>
                    </a:lnTo>
                    <a:lnTo>
                      <a:pt x="374" y="135"/>
                    </a:lnTo>
                    <a:lnTo>
                      <a:pt x="374" y="133"/>
                    </a:lnTo>
                    <a:lnTo>
                      <a:pt x="374" y="132"/>
                    </a:lnTo>
                    <a:lnTo>
                      <a:pt x="374" y="130"/>
                    </a:lnTo>
                    <a:lnTo>
                      <a:pt x="374" y="128"/>
                    </a:lnTo>
                    <a:lnTo>
                      <a:pt x="376" y="128"/>
                    </a:lnTo>
                    <a:lnTo>
                      <a:pt x="376" y="126"/>
                    </a:lnTo>
                    <a:lnTo>
                      <a:pt x="378" y="126"/>
                    </a:lnTo>
                    <a:lnTo>
                      <a:pt x="378" y="124"/>
                    </a:lnTo>
                    <a:lnTo>
                      <a:pt x="378" y="122"/>
                    </a:lnTo>
                    <a:lnTo>
                      <a:pt x="379" y="122"/>
                    </a:lnTo>
                    <a:lnTo>
                      <a:pt x="379" y="120"/>
                    </a:lnTo>
                    <a:lnTo>
                      <a:pt x="381" y="120"/>
                    </a:lnTo>
                    <a:lnTo>
                      <a:pt x="381" y="118"/>
                    </a:lnTo>
                    <a:lnTo>
                      <a:pt x="383" y="118"/>
                    </a:lnTo>
                    <a:lnTo>
                      <a:pt x="383" y="116"/>
                    </a:lnTo>
                    <a:lnTo>
                      <a:pt x="385" y="116"/>
                    </a:lnTo>
                    <a:lnTo>
                      <a:pt x="385" y="114"/>
                    </a:lnTo>
                    <a:lnTo>
                      <a:pt x="387" y="113"/>
                    </a:lnTo>
                    <a:lnTo>
                      <a:pt x="389" y="111"/>
                    </a:lnTo>
                    <a:lnTo>
                      <a:pt x="391" y="109"/>
                    </a:lnTo>
                    <a:lnTo>
                      <a:pt x="391" y="107"/>
                    </a:lnTo>
                    <a:lnTo>
                      <a:pt x="393" y="107"/>
                    </a:lnTo>
                    <a:lnTo>
                      <a:pt x="393" y="105"/>
                    </a:lnTo>
                    <a:lnTo>
                      <a:pt x="395" y="105"/>
                    </a:lnTo>
                    <a:lnTo>
                      <a:pt x="397" y="105"/>
                    </a:lnTo>
                    <a:lnTo>
                      <a:pt x="397" y="103"/>
                    </a:lnTo>
                    <a:lnTo>
                      <a:pt x="398" y="103"/>
                    </a:lnTo>
                    <a:lnTo>
                      <a:pt x="400" y="103"/>
                    </a:lnTo>
                    <a:lnTo>
                      <a:pt x="400" y="101"/>
                    </a:lnTo>
                    <a:lnTo>
                      <a:pt x="402" y="101"/>
                    </a:lnTo>
                    <a:lnTo>
                      <a:pt x="404" y="101"/>
                    </a:lnTo>
                    <a:lnTo>
                      <a:pt x="406" y="101"/>
                    </a:lnTo>
                    <a:lnTo>
                      <a:pt x="408" y="101"/>
                    </a:lnTo>
                    <a:lnTo>
                      <a:pt x="408" y="103"/>
                    </a:lnTo>
                    <a:lnTo>
                      <a:pt x="410" y="103"/>
                    </a:lnTo>
                    <a:lnTo>
                      <a:pt x="410" y="105"/>
                    </a:lnTo>
                    <a:lnTo>
                      <a:pt x="412" y="107"/>
                    </a:lnTo>
                    <a:lnTo>
                      <a:pt x="412" y="109"/>
                    </a:lnTo>
                    <a:lnTo>
                      <a:pt x="412" y="111"/>
                    </a:lnTo>
                    <a:lnTo>
                      <a:pt x="412" y="113"/>
                    </a:lnTo>
                    <a:lnTo>
                      <a:pt x="412" y="114"/>
                    </a:lnTo>
                    <a:lnTo>
                      <a:pt x="412" y="116"/>
                    </a:lnTo>
                    <a:lnTo>
                      <a:pt x="412" y="118"/>
                    </a:lnTo>
                    <a:lnTo>
                      <a:pt x="412" y="120"/>
                    </a:lnTo>
                    <a:lnTo>
                      <a:pt x="412" y="122"/>
                    </a:lnTo>
                    <a:lnTo>
                      <a:pt x="412" y="124"/>
                    </a:lnTo>
                    <a:lnTo>
                      <a:pt x="412" y="126"/>
                    </a:lnTo>
                    <a:lnTo>
                      <a:pt x="412" y="128"/>
                    </a:lnTo>
                    <a:lnTo>
                      <a:pt x="412" y="130"/>
                    </a:lnTo>
                    <a:lnTo>
                      <a:pt x="412" y="132"/>
                    </a:lnTo>
                    <a:lnTo>
                      <a:pt x="412" y="133"/>
                    </a:lnTo>
                    <a:lnTo>
                      <a:pt x="414" y="135"/>
                    </a:lnTo>
                    <a:lnTo>
                      <a:pt x="414" y="137"/>
                    </a:lnTo>
                    <a:lnTo>
                      <a:pt x="414" y="139"/>
                    </a:lnTo>
                    <a:lnTo>
                      <a:pt x="414" y="141"/>
                    </a:lnTo>
                    <a:lnTo>
                      <a:pt x="414" y="143"/>
                    </a:lnTo>
                    <a:lnTo>
                      <a:pt x="414" y="145"/>
                    </a:lnTo>
                    <a:lnTo>
                      <a:pt x="414" y="147"/>
                    </a:lnTo>
                    <a:lnTo>
                      <a:pt x="414" y="149"/>
                    </a:lnTo>
                    <a:lnTo>
                      <a:pt x="414" y="151"/>
                    </a:lnTo>
                    <a:lnTo>
                      <a:pt x="414" y="152"/>
                    </a:lnTo>
                    <a:lnTo>
                      <a:pt x="415" y="154"/>
                    </a:lnTo>
                    <a:lnTo>
                      <a:pt x="415" y="156"/>
                    </a:lnTo>
                    <a:lnTo>
                      <a:pt x="415" y="158"/>
                    </a:lnTo>
                    <a:lnTo>
                      <a:pt x="415" y="160"/>
                    </a:lnTo>
                    <a:lnTo>
                      <a:pt x="415" y="162"/>
                    </a:lnTo>
                    <a:lnTo>
                      <a:pt x="415" y="164"/>
                    </a:lnTo>
                    <a:lnTo>
                      <a:pt x="415" y="166"/>
                    </a:lnTo>
                    <a:lnTo>
                      <a:pt x="415" y="168"/>
                    </a:lnTo>
                    <a:lnTo>
                      <a:pt x="415" y="170"/>
                    </a:lnTo>
                    <a:lnTo>
                      <a:pt x="415" y="171"/>
                    </a:lnTo>
                    <a:lnTo>
                      <a:pt x="415" y="173"/>
                    </a:lnTo>
                    <a:lnTo>
                      <a:pt x="415" y="175"/>
                    </a:lnTo>
                    <a:lnTo>
                      <a:pt x="415" y="177"/>
                    </a:lnTo>
                    <a:lnTo>
                      <a:pt x="415" y="179"/>
                    </a:lnTo>
                    <a:lnTo>
                      <a:pt x="415" y="181"/>
                    </a:lnTo>
                    <a:lnTo>
                      <a:pt x="415" y="183"/>
                    </a:lnTo>
                    <a:lnTo>
                      <a:pt x="415" y="185"/>
                    </a:lnTo>
                    <a:lnTo>
                      <a:pt x="415" y="187"/>
                    </a:lnTo>
                    <a:lnTo>
                      <a:pt x="415" y="189"/>
                    </a:lnTo>
                    <a:lnTo>
                      <a:pt x="415" y="190"/>
                    </a:lnTo>
                    <a:lnTo>
                      <a:pt x="415" y="192"/>
                    </a:lnTo>
                    <a:lnTo>
                      <a:pt x="417" y="194"/>
                    </a:lnTo>
                    <a:lnTo>
                      <a:pt x="417" y="196"/>
                    </a:lnTo>
                    <a:lnTo>
                      <a:pt x="417" y="198"/>
                    </a:lnTo>
                    <a:lnTo>
                      <a:pt x="417" y="200"/>
                    </a:lnTo>
                    <a:lnTo>
                      <a:pt x="417" y="202"/>
                    </a:lnTo>
                    <a:lnTo>
                      <a:pt x="417" y="204"/>
                    </a:lnTo>
                    <a:lnTo>
                      <a:pt x="417" y="206"/>
                    </a:lnTo>
                    <a:lnTo>
                      <a:pt x="417" y="208"/>
                    </a:lnTo>
                    <a:lnTo>
                      <a:pt x="417" y="209"/>
                    </a:lnTo>
                    <a:lnTo>
                      <a:pt x="417" y="211"/>
                    </a:lnTo>
                    <a:lnTo>
                      <a:pt x="417" y="213"/>
                    </a:lnTo>
                    <a:lnTo>
                      <a:pt x="417" y="215"/>
                    </a:lnTo>
                    <a:lnTo>
                      <a:pt x="417" y="217"/>
                    </a:lnTo>
                    <a:lnTo>
                      <a:pt x="417" y="219"/>
                    </a:lnTo>
                    <a:lnTo>
                      <a:pt x="417" y="221"/>
                    </a:lnTo>
                    <a:lnTo>
                      <a:pt x="417" y="223"/>
                    </a:lnTo>
                    <a:lnTo>
                      <a:pt x="417" y="225"/>
                    </a:lnTo>
                    <a:lnTo>
                      <a:pt x="415" y="225"/>
                    </a:lnTo>
                    <a:lnTo>
                      <a:pt x="415" y="227"/>
                    </a:lnTo>
                    <a:lnTo>
                      <a:pt x="415" y="228"/>
                    </a:lnTo>
                    <a:lnTo>
                      <a:pt x="415" y="230"/>
                    </a:lnTo>
                    <a:lnTo>
                      <a:pt x="414" y="232"/>
                    </a:lnTo>
                    <a:lnTo>
                      <a:pt x="414" y="234"/>
                    </a:lnTo>
                    <a:lnTo>
                      <a:pt x="414" y="236"/>
                    </a:lnTo>
                    <a:lnTo>
                      <a:pt x="412" y="236"/>
                    </a:lnTo>
                    <a:lnTo>
                      <a:pt x="412" y="238"/>
                    </a:lnTo>
                    <a:lnTo>
                      <a:pt x="412" y="240"/>
                    </a:lnTo>
                    <a:lnTo>
                      <a:pt x="410" y="240"/>
                    </a:lnTo>
                    <a:lnTo>
                      <a:pt x="410" y="242"/>
                    </a:lnTo>
                    <a:lnTo>
                      <a:pt x="410" y="244"/>
                    </a:lnTo>
                    <a:lnTo>
                      <a:pt x="408" y="244"/>
                    </a:lnTo>
                    <a:lnTo>
                      <a:pt x="408" y="246"/>
                    </a:lnTo>
                    <a:lnTo>
                      <a:pt x="408" y="248"/>
                    </a:lnTo>
                    <a:lnTo>
                      <a:pt x="406" y="248"/>
                    </a:lnTo>
                    <a:lnTo>
                      <a:pt x="406" y="249"/>
                    </a:lnTo>
                    <a:lnTo>
                      <a:pt x="404" y="251"/>
                    </a:lnTo>
                    <a:lnTo>
                      <a:pt x="402" y="253"/>
                    </a:lnTo>
                    <a:lnTo>
                      <a:pt x="402" y="255"/>
                    </a:lnTo>
                    <a:lnTo>
                      <a:pt x="400" y="257"/>
                    </a:lnTo>
                    <a:lnTo>
                      <a:pt x="398" y="259"/>
                    </a:lnTo>
                    <a:lnTo>
                      <a:pt x="398" y="261"/>
                    </a:lnTo>
                    <a:lnTo>
                      <a:pt x="397" y="263"/>
                    </a:lnTo>
                    <a:lnTo>
                      <a:pt x="395" y="265"/>
                    </a:lnTo>
                    <a:lnTo>
                      <a:pt x="393" y="267"/>
                    </a:lnTo>
                    <a:lnTo>
                      <a:pt x="393" y="268"/>
                    </a:lnTo>
                    <a:lnTo>
                      <a:pt x="391" y="268"/>
                    </a:lnTo>
                    <a:lnTo>
                      <a:pt x="389" y="268"/>
                    </a:lnTo>
                    <a:lnTo>
                      <a:pt x="389" y="270"/>
                    </a:lnTo>
                    <a:lnTo>
                      <a:pt x="387" y="270"/>
                    </a:lnTo>
                    <a:lnTo>
                      <a:pt x="385" y="270"/>
                    </a:lnTo>
                    <a:lnTo>
                      <a:pt x="385" y="272"/>
                    </a:lnTo>
                    <a:lnTo>
                      <a:pt x="383" y="272"/>
                    </a:lnTo>
                    <a:lnTo>
                      <a:pt x="383" y="274"/>
                    </a:lnTo>
                    <a:lnTo>
                      <a:pt x="381" y="274"/>
                    </a:lnTo>
                    <a:lnTo>
                      <a:pt x="379" y="276"/>
                    </a:lnTo>
                    <a:lnTo>
                      <a:pt x="378" y="276"/>
                    </a:lnTo>
                    <a:lnTo>
                      <a:pt x="378" y="278"/>
                    </a:lnTo>
                    <a:lnTo>
                      <a:pt x="376" y="278"/>
                    </a:lnTo>
                    <a:lnTo>
                      <a:pt x="374" y="278"/>
                    </a:lnTo>
                    <a:lnTo>
                      <a:pt x="372" y="280"/>
                    </a:lnTo>
                    <a:lnTo>
                      <a:pt x="370" y="280"/>
                    </a:lnTo>
                    <a:lnTo>
                      <a:pt x="368" y="280"/>
                    </a:lnTo>
                    <a:lnTo>
                      <a:pt x="366" y="280"/>
                    </a:lnTo>
                    <a:lnTo>
                      <a:pt x="364" y="280"/>
                    </a:lnTo>
                    <a:lnTo>
                      <a:pt x="364" y="278"/>
                    </a:lnTo>
                    <a:lnTo>
                      <a:pt x="362" y="278"/>
                    </a:lnTo>
                    <a:lnTo>
                      <a:pt x="360" y="278"/>
                    </a:lnTo>
                    <a:lnTo>
                      <a:pt x="360" y="276"/>
                    </a:lnTo>
                    <a:lnTo>
                      <a:pt x="359" y="276"/>
                    </a:lnTo>
                    <a:lnTo>
                      <a:pt x="357" y="276"/>
                    </a:lnTo>
                    <a:lnTo>
                      <a:pt x="357" y="274"/>
                    </a:lnTo>
                    <a:lnTo>
                      <a:pt x="355" y="274"/>
                    </a:lnTo>
                    <a:lnTo>
                      <a:pt x="355" y="272"/>
                    </a:lnTo>
                    <a:lnTo>
                      <a:pt x="353" y="272"/>
                    </a:lnTo>
                    <a:lnTo>
                      <a:pt x="351" y="270"/>
                    </a:lnTo>
                    <a:lnTo>
                      <a:pt x="349" y="268"/>
                    </a:lnTo>
                    <a:lnTo>
                      <a:pt x="347" y="267"/>
                    </a:lnTo>
                    <a:lnTo>
                      <a:pt x="345" y="267"/>
                    </a:lnTo>
                    <a:lnTo>
                      <a:pt x="345" y="265"/>
                    </a:lnTo>
                    <a:lnTo>
                      <a:pt x="343" y="263"/>
                    </a:lnTo>
                    <a:lnTo>
                      <a:pt x="342" y="261"/>
                    </a:lnTo>
                    <a:lnTo>
                      <a:pt x="342" y="259"/>
                    </a:lnTo>
                    <a:lnTo>
                      <a:pt x="340" y="259"/>
                    </a:lnTo>
                    <a:lnTo>
                      <a:pt x="340" y="257"/>
                    </a:lnTo>
                    <a:lnTo>
                      <a:pt x="338" y="257"/>
                    </a:lnTo>
                    <a:lnTo>
                      <a:pt x="338" y="255"/>
                    </a:lnTo>
                    <a:lnTo>
                      <a:pt x="336" y="253"/>
                    </a:lnTo>
                    <a:lnTo>
                      <a:pt x="334" y="251"/>
                    </a:lnTo>
                    <a:lnTo>
                      <a:pt x="334" y="249"/>
                    </a:lnTo>
                    <a:lnTo>
                      <a:pt x="332" y="249"/>
                    </a:lnTo>
                    <a:lnTo>
                      <a:pt x="332" y="248"/>
                    </a:lnTo>
                    <a:lnTo>
                      <a:pt x="330" y="248"/>
                    </a:lnTo>
                    <a:lnTo>
                      <a:pt x="330" y="246"/>
                    </a:lnTo>
                    <a:lnTo>
                      <a:pt x="328" y="244"/>
                    </a:lnTo>
                    <a:lnTo>
                      <a:pt x="326" y="242"/>
                    </a:lnTo>
                    <a:lnTo>
                      <a:pt x="326" y="240"/>
                    </a:lnTo>
                    <a:lnTo>
                      <a:pt x="324" y="238"/>
                    </a:lnTo>
                    <a:lnTo>
                      <a:pt x="323" y="236"/>
                    </a:lnTo>
                    <a:lnTo>
                      <a:pt x="323" y="234"/>
                    </a:lnTo>
                    <a:lnTo>
                      <a:pt x="321" y="234"/>
                    </a:lnTo>
                    <a:lnTo>
                      <a:pt x="321" y="232"/>
                    </a:lnTo>
                    <a:lnTo>
                      <a:pt x="321" y="230"/>
                    </a:lnTo>
                    <a:lnTo>
                      <a:pt x="319" y="230"/>
                    </a:lnTo>
                    <a:lnTo>
                      <a:pt x="319" y="228"/>
                    </a:lnTo>
                    <a:lnTo>
                      <a:pt x="317" y="227"/>
                    </a:lnTo>
                    <a:lnTo>
                      <a:pt x="315" y="225"/>
                    </a:lnTo>
                    <a:lnTo>
                      <a:pt x="313" y="223"/>
                    </a:lnTo>
                    <a:lnTo>
                      <a:pt x="313" y="221"/>
                    </a:lnTo>
                    <a:lnTo>
                      <a:pt x="311" y="221"/>
                    </a:lnTo>
                    <a:lnTo>
                      <a:pt x="311" y="219"/>
                    </a:lnTo>
                    <a:lnTo>
                      <a:pt x="309" y="217"/>
                    </a:lnTo>
                    <a:lnTo>
                      <a:pt x="309" y="215"/>
                    </a:lnTo>
                    <a:lnTo>
                      <a:pt x="307" y="215"/>
                    </a:lnTo>
                    <a:lnTo>
                      <a:pt x="307" y="213"/>
                    </a:lnTo>
                    <a:lnTo>
                      <a:pt x="305" y="211"/>
                    </a:lnTo>
                    <a:lnTo>
                      <a:pt x="304" y="209"/>
                    </a:lnTo>
                    <a:lnTo>
                      <a:pt x="302" y="208"/>
                    </a:lnTo>
                    <a:lnTo>
                      <a:pt x="300" y="206"/>
                    </a:lnTo>
                    <a:lnTo>
                      <a:pt x="300" y="204"/>
                    </a:lnTo>
                    <a:lnTo>
                      <a:pt x="298" y="204"/>
                    </a:lnTo>
                    <a:lnTo>
                      <a:pt x="298" y="202"/>
                    </a:lnTo>
                    <a:lnTo>
                      <a:pt x="296" y="200"/>
                    </a:lnTo>
                    <a:lnTo>
                      <a:pt x="296" y="198"/>
                    </a:lnTo>
                    <a:lnTo>
                      <a:pt x="294" y="198"/>
                    </a:lnTo>
                    <a:lnTo>
                      <a:pt x="292" y="196"/>
                    </a:lnTo>
                    <a:lnTo>
                      <a:pt x="292" y="194"/>
                    </a:lnTo>
                    <a:lnTo>
                      <a:pt x="290" y="194"/>
                    </a:lnTo>
                    <a:lnTo>
                      <a:pt x="290" y="192"/>
                    </a:lnTo>
                    <a:lnTo>
                      <a:pt x="288" y="190"/>
                    </a:lnTo>
                    <a:lnTo>
                      <a:pt x="288" y="189"/>
                    </a:lnTo>
                    <a:lnTo>
                      <a:pt x="286" y="189"/>
                    </a:lnTo>
                    <a:lnTo>
                      <a:pt x="286" y="187"/>
                    </a:lnTo>
                    <a:lnTo>
                      <a:pt x="286" y="185"/>
                    </a:lnTo>
                    <a:lnTo>
                      <a:pt x="286" y="183"/>
                    </a:lnTo>
                    <a:lnTo>
                      <a:pt x="286" y="181"/>
                    </a:lnTo>
                    <a:lnTo>
                      <a:pt x="286" y="179"/>
                    </a:lnTo>
                    <a:lnTo>
                      <a:pt x="286" y="177"/>
                    </a:lnTo>
                    <a:lnTo>
                      <a:pt x="286" y="175"/>
                    </a:lnTo>
                    <a:lnTo>
                      <a:pt x="286" y="173"/>
                    </a:lnTo>
                    <a:lnTo>
                      <a:pt x="286" y="171"/>
                    </a:lnTo>
                    <a:lnTo>
                      <a:pt x="286" y="170"/>
                    </a:lnTo>
                    <a:lnTo>
                      <a:pt x="286" y="168"/>
                    </a:lnTo>
                    <a:lnTo>
                      <a:pt x="286" y="166"/>
                    </a:lnTo>
                    <a:lnTo>
                      <a:pt x="285" y="164"/>
                    </a:lnTo>
                    <a:lnTo>
                      <a:pt x="285" y="162"/>
                    </a:lnTo>
                    <a:lnTo>
                      <a:pt x="285" y="160"/>
                    </a:lnTo>
                    <a:lnTo>
                      <a:pt x="285" y="158"/>
                    </a:lnTo>
                    <a:lnTo>
                      <a:pt x="285" y="156"/>
                    </a:lnTo>
                    <a:lnTo>
                      <a:pt x="285" y="154"/>
                    </a:lnTo>
                    <a:lnTo>
                      <a:pt x="285" y="152"/>
                    </a:lnTo>
                    <a:lnTo>
                      <a:pt x="285" y="151"/>
                    </a:lnTo>
                    <a:lnTo>
                      <a:pt x="285" y="149"/>
                    </a:lnTo>
                    <a:lnTo>
                      <a:pt x="285" y="147"/>
                    </a:lnTo>
                    <a:lnTo>
                      <a:pt x="285" y="145"/>
                    </a:lnTo>
                    <a:lnTo>
                      <a:pt x="285" y="143"/>
                    </a:lnTo>
                    <a:lnTo>
                      <a:pt x="285" y="141"/>
                    </a:lnTo>
                    <a:lnTo>
                      <a:pt x="283" y="139"/>
                    </a:lnTo>
                    <a:lnTo>
                      <a:pt x="283" y="137"/>
                    </a:lnTo>
                    <a:lnTo>
                      <a:pt x="283" y="135"/>
                    </a:lnTo>
                    <a:lnTo>
                      <a:pt x="283" y="133"/>
                    </a:lnTo>
                    <a:lnTo>
                      <a:pt x="281" y="133"/>
                    </a:lnTo>
                    <a:lnTo>
                      <a:pt x="281" y="132"/>
                    </a:lnTo>
                    <a:lnTo>
                      <a:pt x="281" y="130"/>
                    </a:lnTo>
                    <a:lnTo>
                      <a:pt x="281" y="128"/>
                    </a:lnTo>
                    <a:lnTo>
                      <a:pt x="279" y="128"/>
                    </a:lnTo>
                    <a:lnTo>
                      <a:pt x="279" y="126"/>
                    </a:lnTo>
                    <a:lnTo>
                      <a:pt x="279" y="124"/>
                    </a:lnTo>
                    <a:lnTo>
                      <a:pt x="279" y="122"/>
                    </a:lnTo>
                    <a:lnTo>
                      <a:pt x="277" y="122"/>
                    </a:lnTo>
                    <a:lnTo>
                      <a:pt x="277" y="120"/>
                    </a:lnTo>
                    <a:lnTo>
                      <a:pt x="277" y="118"/>
                    </a:lnTo>
                    <a:lnTo>
                      <a:pt x="277" y="116"/>
                    </a:lnTo>
                    <a:lnTo>
                      <a:pt x="277" y="114"/>
                    </a:lnTo>
                    <a:lnTo>
                      <a:pt x="275" y="113"/>
                    </a:lnTo>
                    <a:lnTo>
                      <a:pt x="277" y="113"/>
                    </a:lnTo>
                    <a:lnTo>
                      <a:pt x="275" y="113"/>
                    </a:lnTo>
                    <a:lnTo>
                      <a:pt x="273" y="113"/>
                    </a:lnTo>
                    <a:lnTo>
                      <a:pt x="271" y="113"/>
                    </a:lnTo>
                    <a:lnTo>
                      <a:pt x="271" y="114"/>
                    </a:lnTo>
                    <a:lnTo>
                      <a:pt x="271" y="116"/>
                    </a:lnTo>
                    <a:lnTo>
                      <a:pt x="271" y="118"/>
                    </a:lnTo>
                    <a:lnTo>
                      <a:pt x="271" y="120"/>
                    </a:lnTo>
                    <a:lnTo>
                      <a:pt x="271" y="122"/>
                    </a:lnTo>
                    <a:lnTo>
                      <a:pt x="271" y="124"/>
                    </a:lnTo>
                    <a:lnTo>
                      <a:pt x="273" y="124"/>
                    </a:lnTo>
                    <a:lnTo>
                      <a:pt x="273" y="126"/>
                    </a:lnTo>
                    <a:lnTo>
                      <a:pt x="273" y="128"/>
                    </a:lnTo>
                    <a:lnTo>
                      <a:pt x="273" y="130"/>
                    </a:lnTo>
                    <a:lnTo>
                      <a:pt x="273" y="132"/>
                    </a:lnTo>
                    <a:lnTo>
                      <a:pt x="273" y="133"/>
                    </a:lnTo>
                    <a:lnTo>
                      <a:pt x="273" y="135"/>
                    </a:lnTo>
                    <a:lnTo>
                      <a:pt x="273" y="137"/>
                    </a:lnTo>
                    <a:lnTo>
                      <a:pt x="273" y="139"/>
                    </a:lnTo>
                    <a:lnTo>
                      <a:pt x="271" y="141"/>
                    </a:lnTo>
                    <a:lnTo>
                      <a:pt x="271" y="143"/>
                    </a:lnTo>
                    <a:lnTo>
                      <a:pt x="271" y="145"/>
                    </a:lnTo>
                    <a:lnTo>
                      <a:pt x="271" y="147"/>
                    </a:lnTo>
                    <a:lnTo>
                      <a:pt x="271" y="149"/>
                    </a:lnTo>
                    <a:lnTo>
                      <a:pt x="271" y="151"/>
                    </a:lnTo>
                    <a:lnTo>
                      <a:pt x="271" y="152"/>
                    </a:lnTo>
                    <a:lnTo>
                      <a:pt x="271" y="154"/>
                    </a:lnTo>
                    <a:lnTo>
                      <a:pt x="271" y="156"/>
                    </a:lnTo>
                    <a:lnTo>
                      <a:pt x="271" y="158"/>
                    </a:lnTo>
                    <a:lnTo>
                      <a:pt x="269" y="158"/>
                    </a:lnTo>
                    <a:lnTo>
                      <a:pt x="268" y="158"/>
                    </a:lnTo>
                    <a:lnTo>
                      <a:pt x="268" y="156"/>
                    </a:lnTo>
                    <a:lnTo>
                      <a:pt x="266" y="156"/>
                    </a:lnTo>
                    <a:lnTo>
                      <a:pt x="266" y="154"/>
                    </a:lnTo>
                    <a:lnTo>
                      <a:pt x="266" y="152"/>
                    </a:lnTo>
                    <a:lnTo>
                      <a:pt x="264" y="152"/>
                    </a:lnTo>
                    <a:lnTo>
                      <a:pt x="264" y="151"/>
                    </a:lnTo>
                    <a:lnTo>
                      <a:pt x="264" y="149"/>
                    </a:lnTo>
                    <a:lnTo>
                      <a:pt x="264" y="147"/>
                    </a:lnTo>
                    <a:lnTo>
                      <a:pt x="264" y="145"/>
                    </a:lnTo>
                    <a:lnTo>
                      <a:pt x="264" y="143"/>
                    </a:lnTo>
                    <a:lnTo>
                      <a:pt x="262" y="143"/>
                    </a:lnTo>
                    <a:lnTo>
                      <a:pt x="262" y="141"/>
                    </a:lnTo>
                    <a:lnTo>
                      <a:pt x="262" y="139"/>
                    </a:lnTo>
                    <a:lnTo>
                      <a:pt x="262" y="137"/>
                    </a:lnTo>
                    <a:lnTo>
                      <a:pt x="262" y="135"/>
                    </a:lnTo>
                    <a:lnTo>
                      <a:pt x="262" y="133"/>
                    </a:lnTo>
                    <a:lnTo>
                      <a:pt x="260" y="132"/>
                    </a:lnTo>
                    <a:lnTo>
                      <a:pt x="260" y="130"/>
                    </a:lnTo>
                    <a:lnTo>
                      <a:pt x="260" y="128"/>
                    </a:lnTo>
                    <a:lnTo>
                      <a:pt x="260" y="126"/>
                    </a:lnTo>
                    <a:lnTo>
                      <a:pt x="260" y="124"/>
                    </a:lnTo>
                    <a:lnTo>
                      <a:pt x="258" y="124"/>
                    </a:lnTo>
                    <a:lnTo>
                      <a:pt x="258" y="122"/>
                    </a:lnTo>
                    <a:lnTo>
                      <a:pt x="258" y="120"/>
                    </a:lnTo>
                    <a:lnTo>
                      <a:pt x="258" y="118"/>
                    </a:lnTo>
                    <a:lnTo>
                      <a:pt x="258" y="116"/>
                    </a:lnTo>
                    <a:lnTo>
                      <a:pt x="258" y="114"/>
                    </a:lnTo>
                    <a:lnTo>
                      <a:pt x="260" y="113"/>
                    </a:lnTo>
                    <a:lnTo>
                      <a:pt x="260" y="111"/>
                    </a:lnTo>
                    <a:lnTo>
                      <a:pt x="260" y="109"/>
                    </a:lnTo>
                    <a:lnTo>
                      <a:pt x="262" y="109"/>
                    </a:lnTo>
                    <a:lnTo>
                      <a:pt x="262" y="107"/>
                    </a:lnTo>
                    <a:lnTo>
                      <a:pt x="262" y="105"/>
                    </a:lnTo>
                    <a:lnTo>
                      <a:pt x="264" y="103"/>
                    </a:lnTo>
                    <a:lnTo>
                      <a:pt x="264" y="101"/>
                    </a:lnTo>
                    <a:lnTo>
                      <a:pt x="264" y="99"/>
                    </a:lnTo>
                    <a:lnTo>
                      <a:pt x="266" y="99"/>
                    </a:lnTo>
                    <a:lnTo>
                      <a:pt x="266" y="97"/>
                    </a:lnTo>
                    <a:lnTo>
                      <a:pt x="266" y="95"/>
                    </a:lnTo>
                    <a:lnTo>
                      <a:pt x="268" y="95"/>
                    </a:lnTo>
                    <a:lnTo>
                      <a:pt x="268" y="94"/>
                    </a:lnTo>
                    <a:lnTo>
                      <a:pt x="269" y="92"/>
                    </a:lnTo>
                    <a:lnTo>
                      <a:pt x="271" y="90"/>
                    </a:lnTo>
                    <a:lnTo>
                      <a:pt x="273" y="88"/>
                    </a:lnTo>
                    <a:lnTo>
                      <a:pt x="273" y="86"/>
                    </a:lnTo>
                    <a:lnTo>
                      <a:pt x="275" y="86"/>
                    </a:lnTo>
                    <a:lnTo>
                      <a:pt x="275" y="84"/>
                    </a:lnTo>
                    <a:lnTo>
                      <a:pt x="277" y="82"/>
                    </a:lnTo>
                    <a:lnTo>
                      <a:pt x="277" y="80"/>
                    </a:lnTo>
                    <a:lnTo>
                      <a:pt x="279" y="80"/>
                    </a:lnTo>
                    <a:lnTo>
                      <a:pt x="279" y="78"/>
                    </a:lnTo>
                    <a:lnTo>
                      <a:pt x="281" y="76"/>
                    </a:lnTo>
                    <a:lnTo>
                      <a:pt x="281" y="74"/>
                    </a:lnTo>
                    <a:lnTo>
                      <a:pt x="283" y="74"/>
                    </a:lnTo>
                    <a:lnTo>
                      <a:pt x="283" y="73"/>
                    </a:lnTo>
                    <a:lnTo>
                      <a:pt x="285" y="71"/>
                    </a:lnTo>
                    <a:lnTo>
                      <a:pt x="285" y="69"/>
                    </a:lnTo>
                    <a:lnTo>
                      <a:pt x="286" y="69"/>
                    </a:lnTo>
                    <a:lnTo>
                      <a:pt x="286" y="67"/>
                    </a:lnTo>
                    <a:lnTo>
                      <a:pt x="288" y="65"/>
                    </a:lnTo>
                    <a:lnTo>
                      <a:pt x="288" y="63"/>
                    </a:lnTo>
                    <a:lnTo>
                      <a:pt x="290" y="63"/>
                    </a:lnTo>
                    <a:lnTo>
                      <a:pt x="290" y="61"/>
                    </a:lnTo>
                    <a:lnTo>
                      <a:pt x="290" y="59"/>
                    </a:lnTo>
                    <a:lnTo>
                      <a:pt x="288" y="59"/>
                    </a:lnTo>
                    <a:lnTo>
                      <a:pt x="286" y="59"/>
                    </a:lnTo>
                    <a:lnTo>
                      <a:pt x="286" y="57"/>
                    </a:lnTo>
                    <a:lnTo>
                      <a:pt x="285" y="57"/>
                    </a:lnTo>
                    <a:lnTo>
                      <a:pt x="285" y="59"/>
                    </a:lnTo>
                    <a:lnTo>
                      <a:pt x="283" y="59"/>
                    </a:lnTo>
                    <a:lnTo>
                      <a:pt x="283" y="61"/>
                    </a:lnTo>
                    <a:lnTo>
                      <a:pt x="281" y="61"/>
                    </a:lnTo>
                    <a:lnTo>
                      <a:pt x="281" y="63"/>
                    </a:lnTo>
                    <a:lnTo>
                      <a:pt x="279" y="65"/>
                    </a:lnTo>
                    <a:lnTo>
                      <a:pt x="277" y="67"/>
                    </a:lnTo>
                    <a:lnTo>
                      <a:pt x="277" y="69"/>
                    </a:lnTo>
                    <a:lnTo>
                      <a:pt x="275" y="69"/>
                    </a:lnTo>
                    <a:lnTo>
                      <a:pt x="275" y="71"/>
                    </a:lnTo>
                    <a:lnTo>
                      <a:pt x="273" y="73"/>
                    </a:lnTo>
                    <a:lnTo>
                      <a:pt x="271" y="74"/>
                    </a:lnTo>
                    <a:lnTo>
                      <a:pt x="271" y="76"/>
                    </a:lnTo>
                    <a:lnTo>
                      <a:pt x="269" y="76"/>
                    </a:lnTo>
                    <a:lnTo>
                      <a:pt x="269" y="78"/>
                    </a:lnTo>
                    <a:lnTo>
                      <a:pt x="268" y="80"/>
                    </a:lnTo>
                    <a:lnTo>
                      <a:pt x="266" y="82"/>
                    </a:lnTo>
                    <a:lnTo>
                      <a:pt x="266" y="84"/>
                    </a:lnTo>
                    <a:lnTo>
                      <a:pt x="264" y="84"/>
                    </a:lnTo>
                    <a:lnTo>
                      <a:pt x="264" y="86"/>
                    </a:lnTo>
                    <a:lnTo>
                      <a:pt x="262" y="86"/>
                    </a:lnTo>
                    <a:lnTo>
                      <a:pt x="262" y="88"/>
                    </a:lnTo>
                    <a:lnTo>
                      <a:pt x="260" y="88"/>
                    </a:lnTo>
                    <a:lnTo>
                      <a:pt x="260" y="90"/>
                    </a:lnTo>
                    <a:lnTo>
                      <a:pt x="258" y="90"/>
                    </a:lnTo>
                    <a:lnTo>
                      <a:pt x="256" y="90"/>
                    </a:lnTo>
                    <a:lnTo>
                      <a:pt x="254" y="90"/>
                    </a:lnTo>
                    <a:lnTo>
                      <a:pt x="252" y="88"/>
                    </a:lnTo>
                    <a:lnTo>
                      <a:pt x="250" y="86"/>
                    </a:lnTo>
                    <a:lnTo>
                      <a:pt x="250" y="84"/>
                    </a:lnTo>
                    <a:lnTo>
                      <a:pt x="249" y="84"/>
                    </a:lnTo>
                    <a:lnTo>
                      <a:pt x="249" y="82"/>
                    </a:lnTo>
                    <a:lnTo>
                      <a:pt x="247" y="80"/>
                    </a:lnTo>
                    <a:lnTo>
                      <a:pt x="247" y="78"/>
                    </a:lnTo>
                    <a:lnTo>
                      <a:pt x="247" y="76"/>
                    </a:lnTo>
                    <a:lnTo>
                      <a:pt x="245" y="76"/>
                    </a:lnTo>
                    <a:lnTo>
                      <a:pt x="245" y="74"/>
                    </a:lnTo>
                    <a:lnTo>
                      <a:pt x="245" y="73"/>
                    </a:lnTo>
                    <a:lnTo>
                      <a:pt x="245" y="71"/>
                    </a:lnTo>
                    <a:lnTo>
                      <a:pt x="245" y="69"/>
                    </a:lnTo>
                    <a:lnTo>
                      <a:pt x="245" y="67"/>
                    </a:lnTo>
                    <a:lnTo>
                      <a:pt x="245" y="65"/>
                    </a:lnTo>
                    <a:lnTo>
                      <a:pt x="245" y="63"/>
                    </a:lnTo>
                    <a:lnTo>
                      <a:pt x="245" y="61"/>
                    </a:lnTo>
                    <a:lnTo>
                      <a:pt x="247" y="61"/>
                    </a:lnTo>
                    <a:lnTo>
                      <a:pt x="247" y="59"/>
                    </a:lnTo>
                    <a:lnTo>
                      <a:pt x="247" y="57"/>
                    </a:lnTo>
                    <a:lnTo>
                      <a:pt x="249" y="57"/>
                    </a:lnTo>
                    <a:lnTo>
                      <a:pt x="249" y="55"/>
                    </a:lnTo>
                    <a:lnTo>
                      <a:pt x="250" y="55"/>
                    </a:lnTo>
                    <a:lnTo>
                      <a:pt x="250" y="54"/>
                    </a:lnTo>
                    <a:lnTo>
                      <a:pt x="249" y="54"/>
                    </a:lnTo>
                    <a:lnTo>
                      <a:pt x="247" y="54"/>
                    </a:lnTo>
                    <a:lnTo>
                      <a:pt x="245" y="54"/>
                    </a:lnTo>
                    <a:lnTo>
                      <a:pt x="245" y="55"/>
                    </a:lnTo>
                    <a:lnTo>
                      <a:pt x="243" y="55"/>
                    </a:lnTo>
                    <a:lnTo>
                      <a:pt x="243" y="57"/>
                    </a:lnTo>
                    <a:lnTo>
                      <a:pt x="241" y="57"/>
                    </a:lnTo>
                    <a:lnTo>
                      <a:pt x="241" y="59"/>
                    </a:lnTo>
                    <a:lnTo>
                      <a:pt x="239" y="59"/>
                    </a:lnTo>
                    <a:lnTo>
                      <a:pt x="239" y="61"/>
                    </a:lnTo>
                    <a:lnTo>
                      <a:pt x="239" y="63"/>
                    </a:lnTo>
                    <a:lnTo>
                      <a:pt x="239" y="65"/>
                    </a:lnTo>
                    <a:lnTo>
                      <a:pt x="239" y="67"/>
                    </a:lnTo>
                    <a:lnTo>
                      <a:pt x="239" y="69"/>
                    </a:lnTo>
                    <a:lnTo>
                      <a:pt x="239" y="71"/>
                    </a:lnTo>
                    <a:lnTo>
                      <a:pt x="239" y="73"/>
                    </a:lnTo>
                    <a:lnTo>
                      <a:pt x="239" y="74"/>
                    </a:lnTo>
                    <a:lnTo>
                      <a:pt x="239" y="76"/>
                    </a:lnTo>
                    <a:lnTo>
                      <a:pt x="239" y="78"/>
                    </a:lnTo>
                    <a:lnTo>
                      <a:pt x="239" y="80"/>
                    </a:lnTo>
                    <a:lnTo>
                      <a:pt x="239" y="82"/>
                    </a:lnTo>
                    <a:lnTo>
                      <a:pt x="239" y="84"/>
                    </a:lnTo>
                    <a:lnTo>
                      <a:pt x="239" y="86"/>
                    </a:lnTo>
                    <a:lnTo>
                      <a:pt x="239" y="88"/>
                    </a:lnTo>
                    <a:lnTo>
                      <a:pt x="239" y="90"/>
                    </a:lnTo>
                    <a:lnTo>
                      <a:pt x="239" y="92"/>
                    </a:lnTo>
                    <a:lnTo>
                      <a:pt x="239" y="94"/>
                    </a:lnTo>
                    <a:lnTo>
                      <a:pt x="241" y="95"/>
                    </a:lnTo>
                    <a:lnTo>
                      <a:pt x="241" y="97"/>
                    </a:lnTo>
                    <a:lnTo>
                      <a:pt x="241" y="99"/>
                    </a:lnTo>
                    <a:lnTo>
                      <a:pt x="241" y="101"/>
                    </a:lnTo>
                    <a:lnTo>
                      <a:pt x="241" y="103"/>
                    </a:lnTo>
                    <a:lnTo>
                      <a:pt x="241" y="105"/>
                    </a:lnTo>
                    <a:lnTo>
                      <a:pt x="243" y="107"/>
                    </a:lnTo>
                    <a:lnTo>
                      <a:pt x="243" y="109"/>
                    </a:lnTo>
                    <a:lnTo>
                      <a:pt x="243" y="111"/>
                    </a:lnTo>
                    <a:lnTo>
                      <a:pt x="245" y="111"/>
                    </a:lnTo>
                    <a:lnTo>
                      <a:pt x="245" y="113"/>
                    </a:lnTo>
                    <a:lnTo>
                      <a:pt x="245" y="114"/>
                    </a:lnTo>
                    <a:lnTo>
                      <a:pt x="247" y="114"/>
                    </a:lnTo>
                    <a:lnTo>
                      <a:pt x="247" y="116"/>
                    </a:lnTo>
                    <a:lnTo>
                      <a:pt x="247" y="118"/>
                    </a:lnTo>
                    <a:lnTo>
                      <a:pt x="247" y="120"/>
                    </a:lnTo>
                    <a:lnTo>
                      <a:pt x="249" y="122"/>
                    </a:lnTo>
                    <a:lnTo>
                      <a:pt x="249" y="124"/>
                    </a:lnTo>
                    <a:lnTo>
                      <a:pt x="249" y="126"/>
                    </a:lnTo>
                    <a:lnTo>
                      <a:pt x="249" y="128"/>
                    </a:lnTo>
                    <a:lnTo>
                      <a:pt x="250" y="130"/>
                    </a:lnTo>
                    <a:lnTo>
                      <a:pt x="250" y="132"/>
                    </a:lnTo>
                    <a:lnTo>
                      <a:pt x="250" y="133"/>
                    </a:lnTo>
                    <a:lnTo>
                      <a:pt x="250" y="135"/>
                    </a:lnTo>
                    <a:lnTo>
                      <a:pt x="250" y="137"/>
                    </a:lnTo>
                    <a:lnTo>
                      <a:pt x="250" y="139"/>
                    </a:lnTo>
                    <a:lnTo>
                      <a:pt x="250" y="141"/>
                    </a:lnTo>
                    <a:lnTo>
                      <a:pt x="250" y="143"/>
                    </a:lnTo>
                    <a:lnTo>
                      <a:pt x="249" y="143"/>
                    </a:lnTo>
                    <a:lnTo>
                      <a:pt x="249" y="145"/>
                    </a:lnTo>
                    <a:lnTo>
                      <a:pt x="249" y="147"/>
                    </a:lnTo>
                    <a:lnTo>
                      <a:pt x="249" y="149"/>
                    </a:lnTo>
                    <a:lnTo>
                      <a:pt x="249" y="151"/>
                    </a:lnTo>
                    <a:lnTo>
                      <a:pt x="249" y="152"/>
                    </a:lnTo>
                    <a:lnTo>
                      <a:pt x="249" y="154"/>
                    </a:lnTo>
                    <a:lnTo>
                      <a:pt x="249" y="156"/>
                    </a:lnTo>
                    <a:lnTo>
                      <a:pt x="247" y="158"/>
                    </a:lnTo>
                    <a:lnTo>
                      <a:pt x="247" y="160"/>
                    </a:lnTo>
                    <a:lnTo>
                      <a:pt x="247" y="162"/>
                    </a:lnTo>
                    <a:lnTo>
                      <a:pt x="247" y="164"/>
                    </a:lnTo>
                    <a:lnTo>
                      <a:pt x="247" y="166"/>
                    </a:lnTo>
                    <a:lnTo>
                      <a:pt x="247" y="168"/>
                    </a:lnTo>
                    <a:lnTo>
                      <a:pt x="247" y="170"/>
                    </a:lnTo>
                    <a:lnTo>
                      <a:pt x="247" y="171"/>
                    </a:lnTo>
                    <a:lnTo>
                      <a:pt x="247" y="173"/>
                    </a:lnTo>
                    <a:lnTo>
                      <a:pt x="247" y="175"/>
                    </a:lnTo>
                    <a:lnTo>
                      <a:pt x="249" y="177"/>
                    </a:lnTo>
                    <a:lnTo>
                      <a:pt x="249" y="179"/>
                    </a:lnTo>
                    <a:lnTo>
                      <a:pt x="249" y="181"/>
                    </a:lnTo>
                    <a:lnTo>
                      <a:pt x="249" y="183"/>
                    </a:lnTo>
                    <a:lnTo>
                      <a:pt x="249" y="185"/>
                    </a:lnTo>
                    <a:lnTo>
                      <a:pt x="249" y="187"/>
                    </a:lnTo>
                    <a:lnTo>
                      <a:pt x="250" y="189"/>
                    </a:lnTo>
                    <a:lnTo>
                      <a:pt x="250" y="190"/>
                    </a:lnTo>
                    <a:lnTo>
                      <a:pt x="250" y="192"/>
                    </a:lnTo>
                    <a:lnTo>
                      <a:pt x="250" y="194"/>
                    </a:lnTo>
                    <a:lnTo>
                      <a:pt x="252" y="196"/>
                    </a:lnTo>
                    <a:lnTo>
                      <a:pt x="252" y="198"/>
                    </a:lnTo>
                    <a:lnTo>
                      <a:pt x="252" y="200"/>
                    </a:lnTo>
                    <a:lnTo>
                      <a:pt x="252" y="202"/>
                    </a:lnTo>
                    <a:lnTo>
                      <a:pt x="254" y="204"/>
                    </a:lnTo>
                    <a:lnTo>
                      <a:pt x="254" y="206"/>
                    </a:lnTo>
                    <a:lnTo>
                      <a:pt x="254" y="208"/>
                    </a:lnTo>
                    <a:lnTo>
                      <a:pt x="256" y="209"/>
                    </a:lnTo>
                    <a:lnTo>
                      <a:pt x="256" y="211"/>
                    </a:lnTo>
                    <a:lnTo>
                      <a:pt x="258" y="213"/>
                    </a:lnTo>
                    <a:lnTo>
                      <a:pt x="258" y="215"/>
                    </a:lnTo>
                    <a:lnTo>
                      <a:pt x="260" y="217"/>
                    </a:lnTo>
                    <a:lnTo>
                      <a:pt x="260" y="219"/>
                    </a:lnTo>
                    <a:lnTo>
                      <a:pt x="262" y="221"/>
                    </a:lnTo>
                    <a:lnTo>
                      <a:pt x="262" y="223"/>
                    </a:lnTo>
                    <a:lnTo>
                      <a:pt x="264" y="223"/>
                    </a:lnTo>
                    <a:lnTo>
                      <a:pt x="264" y="225"/>
                    </a:lnTo>
                    <a:lnTo>
                      <a:pt x="264" y="227"/>
                    </a:lnTo>
                    <a:lnTo>
                      <a:pt x="266" y="227"/>
                    </a:lnTo>
                    <a:lnTo>
                      <a:pt x="266" y="228"/>
                    </a:lnTo>
                    <a:lnTo>
                      <a:pt x="266" y="230"/>
                    </a:lnTo>
                    <a:lnTo>
                      <a:pt x="268" y="230"/>
                    </a:lnTo>
                    <a:lnTo>
                      <a:pt x="268" y="232"/>
                    </a:lnTo>
                    <a:lnTo>
                      <a:pt x="268" y="234"/>
                    </a:lnTo>
                    <a:lnTo>
                      <a:pt x="269" y="234"/>
                    </a:lnTo>
                    <a:lnTo>
                      <a:pt x="269" y="236"/>
                    </a:lnTo>
                    <a:lnTo>
                      <a:pt x="269" y="238"/>
                    </a:lnTo>
                    <a:lnTo>
                      <a:pt x="271" y="238"/>
                    </a:lnTo>
                    <a:lnTo>
                      <a:pt x="271" y="240"/>
                    </a:lnTo>
                    <a:lnTo>
                      <a:pt x="271" y="242"/>
                    </a:lnTo>
                    <a:lnTo>
                      <a:pt x="273" y="244"/>
                    </a:lnTo>
                    <a:lnTo>
                      <a:pt x="273" y="246"/>
                    </a:lnTo>
                    <a:lnTo>
                      <a:pt x="275" y="248"/>
                    </a:lnTo>
                    <a:lnTo>
                      <a:pt x="275" y="249"/>
                    </a:lnTo>
                    <a:lnTo>
                      <a:pt x="275" y="251"/>
                    </a:lnTo>
                    <a:lnTo>
                      <a:pt x="277" y="253"/>
                    </a:lnTo>
                    <a:lnTo>
                      <a:pt x="277" y="255"/>
                    </a:lnTo>
                    <a:lnTo>
                      <a:pt x="277" y="257"/>
                    </a:lnTo>
                    <a:lnTo>
                      <a:pt x="279" y="257"/>
                    </a:lnTo>
                    <a:lnTo>
                      <a:pt x="279" y="259"/>
                    </a:lnTo>
                    <a:lnTo>
                      <a:pt x="279" y="261"/>
                    </a:lnTo>
                    <a:lnTo>
                      <a:pt x="279" y="263"/>
                    </a:lnTo>
                    <a:lnTo>
                      <a:pt x="281" y="263"/>
                    </a:lnTo>
                    <a:lnTo>
                      <a:pt x="281" y="265"/>
                    </a:lnTo>
                    <a:lnTo>
                      <a:pt x="281" y="267"/>
                    </a:lnTo>
                    <a:lnTo>
                      <a:pt x="281" y="268"/>
                    </a:lnTo>
                    <a:lnTo>
                      <a:pt x="283" y="270"/>
                    </a:lnTo>
                    <a:lnTo>
                      <a:pt x="283" y="272"/>
                    </a:lnTo>
                    <a:lnTo>
                      <a:pt x="283" y="274"/>
                    </a:lnTo>
                    <a:lnTo>
                      <a:pt x="283" y="276"/>
                    </a:lnTo>
                    <a:lnTo>
                      <a:pt x="285" y="278"/>
                    </a:lnTo>
                    <a:lnTo>
                      <a:pt x="285" y="280"/>
                    </a:lnTo>
                    <a:lnTo>
                      <a:pt x="285" y="282"/>
                    </a:lnTo>
                    <a:lnTo>
                      <a:pt x="285" y="284"/>
                    </a:lnTo>
                    <a:lnTo>
                      <a:pt x="285" y="286"/>
                    </a:lnTo>
                    <a:lnTo>
                      <a:pt x="286" y="287"/>
                    </a:lnTo>
                    <a:lnTo>
                      <a:pt x="286" y="289"/>
                    </a:lnTo>
                    <a:lnTo>
                      <a:pt x="286" y="291"/>
                    </a:lnTo>
                    <a:lnTo>
                      <a:pt x="286" y="293"/>
                    </a:lnTo>
                    <a:lnTo>
                      <a:pt x="286" y="295"/>
                    </a:lnTo>
                    <a:lnTo>
                      <a:pt x="286" y="297"/>
                    </a:lnTo>
                    <a:lnTo>
                      <a:pt x="286" y="299"/>
                    </a:lnTo>
                    <a:lnTo>
                      <a:pt x="286" y="301"/>
                    </a:lnTo>
                    <a:lnTo>
                      <a:pt x="286" y="303"/>
                    </a:lnTo>
                    <a:lnTo>
                      <a:pt x="286" y="305"/>
                    </a:lnTo>
                    <a:lnTo>
                      <a:pt x="286" y="306"/>
                    </a:lnTo>
                    <a:lnTo>
                      <a:pt x="285" y="308"/>
                    </a:lnTo>
                    <a:lnTo>
                      <a:pt x="285" y="310"/>
                    </a:lnTo>
                    <a:lnTo>
                      <a:pt x="285" y="312"/>
                    </a:lnTo>
                    <a:lnTo>
                      <a:pt x="285" y="314"/>
                    </a:lnTo>
                    <a:lnTo>
                      <a:pt x="283" y="316"/>
                    </a:lnTo>
                    <a:lnTo>
                      <a:pt x="283" y="318"/>
                    </a:lnTo>
                    <a:lnTo>
                      <a:pt x="283" y="320"/>
                    </a:lnTo>
                    <a:lnTo>
                      <a:pt x="281" y="320"/>
                    </a:lnTo>
                    <a:lnTo>
                      <a:pt x="281" y="322"/>
                    </a:lnTo>
                    <a:lnTo>
                      <a:pt x="279" y="324"/>
                    </a:lnTo>
                    <a:lnTo>
                      <a:pt x="279" y="325"/>
                    </a:lnTo>
                    <a:lnTo>
                      <a:pt x="277" y="325"/>
                    </a:lnTo>
                    <a:lnTo>
                      <a:pt x="277" y="327"/>
                    </a:lnTo>
                    <a:lnTo>
                      <a:pt x="275" y="327"/>
                    </a:lnTo>
                    <a:lnTo>
                      <a:pt x="275" y="329"/>
                    </a:lnTo>
                    <a:lnTo>
                      <a:pt x="273" y="331"/>
                    </a:lnTo>
                    <a:lnTo>
                      <a:pt x="271" y="331"/>
                    </a:lnTo>
                    <a:lnTo>
                      <a:pt x="271" y="333"/>
                    </a:lnTo>
                    <a:lnTo>
                      <a:pt x="269" y="333"/>
                    </a:lnTo>
                    <a:lnTo>
                      <a:pt x="269" y="335"/>
                    </a:lnTo>
                    <a:lnTo>
                      <a:pt x="268" y="335"/>
                    </a:lnTo>
                    <a:lnTo>
                      <a:pt x="266" y="335"/>
                    </a:lnTo>
                    <a:lnTo>
                      <a:pt x="264" y="335"/>
                    </a:lnTo>
                    <a:lnTo>
                      <a:pt x="262" y="335"/>
                    </a:lnTo>
                    <a:lnTo>
                      <a:pt x="260" y="335"/>
                    </a:lnTo>
                    <a:lnTo>
                      <a:pt x="258" y="335"/>
                    </a:lnTo>
                    <a:lnTo>
                      <a:pt x="256" y="335"/>
                    </a:lnTo>
                    <a:lnTo>
                      <a:pt x="254" y="335"/>
                    </a:lnTo>
                    <a:lnTo>
                      <a:pt x="252" y="335"/>
                    </a:lnTo>
                    <a:lnTo>
                      <a:pt x="250" y="335"/>
                    </a:lnTo>
                    <a:lnTo>
                      <a:pt x="249" y="335"/>
                    </a:lnTo>
                    <a:lnTo>
                      <a:pt x="247" y="333"/>
                    </a:lnTo>
                    <a:lnTo>
                      <a:pt x="245" y="333"/>
                    </a:lnTo>
                    <a:lnTo>
                      <a:pt x="243" y="333"/>
                    </a:lnTo>
                    <a:lnTo>
                      <a:pt x="241" y="333"/>
                    </a:lnTo>
                    <a:lnTo>
                      <a:pt x="239" y="333"/>
                    </a:lnTo>
                    <a:lnTo>
                      <a:pt x="239" y="331"/>
                    </a:lnTo>
                    <a:lnTo>
                      <a:pt x="237" y="331"/>
                    </a:lnTo>
                    <a:lnTo>
                      <a:pt x="235" y="331"/>
                    </a:lnTo>
                    <a:lnTo>
                      <a:pt x="233" y="331"/>
                    </a:lnTo>
                    <a:lnTo>
                      <a:pt x="233" y="329"/>
                    </a:lnTo>
                    <a:lnTo>
                      <a:pt x="231" y="329"/>
                    </a:lnTo>
                    <a:lnTo>
                      <a:pt x="230" y="329"/>
                    </a:lnTo>
                    <a:lnTo>
                      <a:pt x="228" y="327"/>
                    </a:lnTo>
                    <a:lnTo>
                      <a:pt x="226" y="327"/>
                    </a:lnTo>
                    <a:lnTo>
                      <a:pt x="224" y="325"/>
                    </a:lnTo>
                    <a:lnTo>
                      <a:pt x="222" y="325"/>
                    </a:lnTo>
                    <a:lnTo>
                      <a:pt x="220" y="324"/>
                    </a:lnTo>
                    <a:lnTo>
                      <a:pt x="218" y="324"/>
                    </a:lnTo>
                    <a:lnTo>
                      <a:pt x="216" y="322"/>
                    </a:lnTo>
                    <a:lnTo>
                      <a:pt x="212" y="322"/>
                    </a:lnTo>
                    <a:lnTo>
                      <a:pt x="211" y="320"/>
                    </a:lnTo>
                    <a:lnTo>
                      <a:pt x="209" y="318"/>
                    </a:lnTo>
                    <a:lnTo>
                      <a:pt x="205" y="318"/>
                    </a:lnTo>
                    <a:lnTo>
                      <a:pt x="203" y="316"/>
                    </a:lnTo>
                    <a:lnTo>
                      <a:pt x="201" y="314"/>
                    </a:lnTo>
                    <a:lnTo>
                      <a:pt x="197" y="314"/>
                    </a:lnTo>
                    <a:lnTo>
                      <a:pt x="195" y="312"/>
                    </a:lnTo>
                    <a:lnTo>
                      <a:pt x="192" y="310"/>
                    </a:lnTo>
                    <a:lnTo>
                      <a:pt x="190" y="308"/>
                    </a:lnTo>
                    <a:lnTo>
                      <a:pt x="186" y="308"/>
                    </a:lnTo>
                    <a:lnTo>
                      <a:pt x="184" y="306"/>
                    </a:lnTo>
                    <a:lnTo>
                      <a:pt x="180" y="305"/>
                    </a:lnTo>
                    <a:lnTo>
                      <a:pt x="178" y="303"/>
                    </a:lnTo>
                    <a:lnTo>
                      <a:pt x="176" y="303"/>
                    </a:lnTo>
                    <a:lnTo>
                      <a:pt x="173" y="301"/>
                    </a:lnTo>
                    <a:lnTo>
                      <a:pt x="171" y="299"/>
                    </a:lnTo>
                    <a:lnTo>
                      <a:pt x="169" y="299"/>
                    </a:lnTo>
                    <a:lnTo>
                      <a:pt x="165" y="297"/>
                    </a:lnTo>
                    <a:lnTo>
                      <a:pt x="163" y="295"/>
                    </a:lnTo>
                    <a:lnTo>
                      <a:pt x="161" y="295"/>
                    </a:lnTo>
                    <a:lnTo>
                      <a:pt x="159" y="293"/>
                    </a:lnTo>
                    <a:lnTo>
                      <a:pt x="157" y="293"/>
                    </a:lnTo>
                    <a:lnTo>
                      <a:pt x="156" y="291"/>
                    </a:lnTo>
                    <a:lnTo>
                      <a:pt x="154" y="291"/>
                    </a:lnTo>
                    <a:lnTo>
                      <a:pt x="154" y="289"/>
                    </a:lnTo>
                    <a:lnTo>
                      <a:pt x="152" y="289"/>
                    </a:lnTo>
                    <a:lnTo>
                      <a:pt x="150" y="287"/>
                    </a:lnTo>
                    <a:lnTo>
                      <a:pt x="148" y="286"/>
                    </a:lnTo>
                    <a:lnTo>
                      <a:pt x="146" y="286"/>
                    </a:lnTo>
                    <a:lnTo>
                      <a:pt x="146" y="284"/>
                    </a:lnTo>
                    <a:lnTo>
                      <a:pt x="144" y="284"/>
                    </a:lnTo>
                    <a:lnTo>
                      <a:pt x="144" y="282"/>
                    </a:lnTo>
                    <a:lnTo>
                      <a:pt x="142" y="282"/>
                    </a:lnTo>
                    <a:lnTo>
                      <a:pt x="140" y="280"/>
                    </a:lnTo>
                    <a:lnTo>
                      <a:pt x="138" y="278"/>
                    </a:lnTo>
                    <a:lnTo>
                      <a:pt x="137" y="276"/>
                    </a:lnTo>
                    <a:lnTo>
                      <a:pt x="135" y="274"/>
                    </a:lnTo>
                    <a:lnTo>
                      <a:pt x="133" y="272"/>
                    </a:lnTo>
                    <a:lnTo>
                      <a:pt x="131" y="272"/>
                    </a:lnTo>
                    <a:lnTo>
                      <a:pt x="129" y="270"/>
                    </a:lnTo>
                    <a:lnTo>
                      <a:pt x="127" y="268"/>
                    </a:lnTo>
                    <a:lnTo>
                      <a:pt x="127" y="267"/>
                    </a:lnTo>
                    <a:lnTo>
                      <a:pt x="125" y="265"/>
                    </a:lnTo>
                    <a:lnTo>
                      <a:pt x="123" y="265"/>
                    </a:lnTo>
                    <a:lnTo>
                      <a:pt x="121" y="263"/>
                    </a:lnTo>
                    <a:lnTo>
                      <a:pt x="120" y="261"/>
                    </a:lnTo>
                    <a:lnTo>
                      <a:pt x="118" y="259"/>
                    </a:lnTo>
                    <a:lnTo>
                      <a:pt x="118" y="257"/>
                    </a:lnTo>
                    <a:lnTo>
                      <a:pt x="116" y="257"/>
                    </a:lnTo>
                    <a:lnTo>
                      <a:pt x="114" y="255"/>
                    </a:lnTo>
                    <a:lnTo>
                      <a:pt x="112" y="253"/>
                    </a:lnTo>
                    <a:lnTo>
                      <a:pt x="110" y="251"/>
                    </a:lnTo>
                    <a:lnTo>
                      <a:pt x="108" y="249"/>
                    </a:lnTo>
                    <a:lnTo>
                      <a:pt x="106" y="248"/>
                    </a:lnTo>
                    <a:lnTo>
                      <a:pt x="104" y="246"/>
                    </a:lnTo>
                    <a:lnTo>
                      <a:pt x="102" y="244"/>
                    </a:lnTo>
                    <a:lnTo>
                      <a:pt x="101" y="242"/>
                    </a:lnTo>
                    <a:lnTo>
                      <a:pt x="99" y="240"/>
                    </a:lnTo>
                    <a:lnTo>
                      <a:pt x="97" y="238"/>
                    </a:lnTo>
                    <a:lnTo>
                      <a:pt x="97" y="236"/>
                    </a:lnTo>
                    <a:lnTo>
                      <a:pt x="95" y="236"/>
                    </a:lnTo>
                    <a:lnTo>
                      <a:pt x="95" y="234"/>
                    </a:lnTo>
                    <a:lnTo>
                      <a:pt x="93" y="234"/>
                    </a:lnTo>
                    <a:lnTo>
                      <a:pt x="93" y="232"/>
                    </a:lnTo>
                    <a:lnTo>
                      <a:pt x="91" y="232"/>
                    </a:lnTo>
                    <a:lnTo>
                      <a:pt x="91" y="230"/>
                    </a:lnTo>
                    <a:lnTo>
                      <a:pt x="89" y="230"/>
                    </a:lnTo>
                    <a:lnTo>
                      <a:pt x="87" y="228"/>
                    </a:lnTo>
                    <a:lnTo>
                      <a:pt x="85" y="227"/>
                    </a:lnTo>
                    <a:lnTo>
                      <a:pt x="83" y="225"/>
                    </a:lnTo>
                    <a:lnTo>
                      <a:pt x="83" y="223"/>
                    </a:lnTo>
                    <a:lnTo>
                      <a:pt x="82" y="223"/>
                    </a:lnTo>
                    <a:lnTo>
                      <a:pt x="82" y="221"/>
                    </a:lnTo>
                    <a:lnTo>
                      <a:pt x="82" y="219"/>
                    </a:lnTo>
                    <a:lnTo>
                      <a:pt x="82" y="217"/>
                    </a:lnTo>
                    <a:lnTo>
                      <a:pt x="80" y="217"/>
                    </a:lnTo>
                    <a:lnTo>
                      <a:pt x="80" y="215"/>
                    </a:lnTo>
                    <a:lnTo>
                      <a:pt x="80" y="213"/>
                    </a:lnTo>
                    <a:lnTo>
                      <a:pt x="80" y="211"/>
                    </a:lnTo>
                    <a:lnTo>
                      <a:pt x="80" y="209"/>
                    </a:lnTo>
                    <a:lnTo>
                      <a:pt x="80" y="208"/>
                    </a:lnTo>
                    <a:lnTo>
                      <a:pt x="82" y="208"/>
                    </a:lnTo>
                    <a:lnTo>
                      <a:pt x="82" y="206"/>
                    </a:lnTo>
                    <a:lnTo>
                      <a:pt x="83" y="206"/>
                    </a:lnTo>
                    <a:lnTo>
                      <a:pt x="85" y="206"/>
                    </a:lnTo>
                    <a:lnTo>
                      <a:pt x="87" y="204"/>
                    </a:lnTo>
                    <a:lnTo>
                      <a:pt x="89" y="204"/>
                    </a:lnTo>
                    <a:lnTo>
                      <a:pt x="91" y="204"/>
                    </a:lnTo>
                    <a:lnTo>
                      <a:pt x="93" y="204"/>
                    </a:lnTo>
                    <a:lnTo>
                      <a:pt x="93" y="202"/>
                    </a:lnTo>
                    <a:lnTo>
                      <a:pt x="95" y="202"/>
                    </a:lnTo>
                    <a:lnTo>
                      <a:pt x="97" y="202"/>
                    </a:lnTo>
                    <a:lnTo>
                      <a:pt x="99" y="202"/>
                    </a:lnTo>
                    <a:lnTo>
                      <a:pt x="101" y="202"/>
                    </a:lnTo>
                    <a:lnTo>
                      <a:pt x="102" y="202"/>
                    </a:lnTo>
                    <a:lnTo>
                      <a:pt x="104" y="202"/>
                    </a:lnTo>
                    <a:lnTo>
                      <a:pt x="106" y="202"/>
                    </a:lnTo>
                    <a:lnTo>
                      <a:pt x="108" y="202"/>
                    </a:lnTo>
                    <a:lnTo>
                      <a:pt x="110" y="202"/>
                    </a:lnTo>
                    <a:lnTo>
                      <a:pt x="110" y="204"/>
                    </a:lnTo>
                    <a:lnTo>
                      <a:pt x="112" y="204"/>
                    </a:lnTo>
                    <a:lnTo>
                      <a:pt x="114" y="204"/>
                    </a:lnTo>
                    <a:lnTo>
                      <a:pt x="116" y="206"/>
                    </a:lnTo>
                    <a:lnTo>
                      <a:pt x="118" y="206"/>
                    </a:lnTo>
                    <a:lnTo>
                      <a:pt x="120" y="206"/>
                    </a:lnTo>
                    <a:lnTo>
                      <a:pt x="120" y="208"/>
                    </a:lnTo>
                    <a:lnTo>
                      <a:pt x="121" y="208"/>
                    </a:lnTo>
                    <a:lnTo>
                      <a:pt x="123" y="208"/>
                    </a:lnTo>
                    <a:lnTo>
                      <a:pt x="125" y="209"/>
                    </a:lnTo>
                    <a:lnTo>
                      <a:pt x="127" y="209"/>
                    </a:lnTo>
                    <a:lnTo>
                      <a:pt x="129" y="211"/>
                    </a:lnTo>
                    <a:lnTo>
                      <a:pt x="131" y="211"/>
                    </a:lnTo>
                    <a:lnTo>
                      <a:pt x="133" y="211"/>
                    </a:lnTo>
                    <a:lnTo>
                      <a:pt x="135" y="213"/>
                    </a:lnTo>
                    <a:lnTo>
                      <a:pt x="137" y="213"/>
                    </a:lnTo>
                    <a:lnTo>
                      <a:pt x="138" y="213"/>
                    </a:lnTo>
                    <a:lnTo>
                      <a:pt x="140" y="213"/>
                    </a:lnTo>
                    <a:lnTo>
                      <a:pt x="142" y="213"/>
                    </a:lnTo>
                    <a:lnTo>
                      <a:pt x="144" y="213"/>
                    </a:lnTo>
                    <a:lnTo>
                      <a:pt x="146" y="213"/>
                    </a:lnTo>
                    <a:lnTo>
                      <a:pt x="146" y="211"/>
                    </a:lnTo>
                    <a:lnTo>
                      <a:pt x="146" y="209"/>
                    </a:lnTo>
                    <a:lnTo>
                      <a:pt x="144" y="209"/>
                    </a:lnTo>
                    <a:lnTo>
                      <a:pt x="144" y="208"/>
                    </a:lnTo>
                    <a:lnTo>
                      <a:pt x="142" y="208"/>
                    </a:lnTo>
                    <a:lnTo>
                      <a:pt x="142" y="206"/>
                    </a:lnTo>
                    <a:lnTo>
                      <a:pt x="140" y="206"/>
                    </a:lnTo>
                    <a:lnTo>
                      <a:pt x="140" y="204"/>
                    </a:lnTo>
                    <a:lnTo>
                      <a:pt x="138" y="204"/>
                    </a:lnTo>
                    <a:lnTo>
                      <a:pt x="137" y="204"/>
                    </a:lnTo>
                    <a:lnTo>
                      <a:pt x="137" y="202"/>
                    </a:lnTo>
                    <a:lnTo>
                      <a:pt x="135" y="202"/>
                    </a:lnTo>
                    <a:lnTo>
                      <a:pt x="133" y="202"/>
                    </a:lnTo>
                    <a:lnTo>
                      <a:pt x="131" y="200"/>
                    </a:lnTo>
                    <a:lnTo>
                      <a:pt x="129" y="200"/>
                    </a:lnTo>
                    <a:lnTo>
                      <a:pt x="127" y="200"/>
                    </a:lnTo>
                    <a:lnTo>
                      <a:pt x="125" y="200"/>
                    </a:lnTo>
                    <a:lnTo>
                      <a:pt x="123" y="200"/>
                    </a:lnTo>
                    <a:lnTo>
                      <a:pt x="123" y="198"/>
                    </a:lnTo>
                    <a:lnTo>
                      <a:pt x="121" y="198"/>
                    </a:lnTo>
                    <a:lnTo>
                      <a:pt x="120" y="198"/>
                    </a:lnTo>
                    <a:lnTo>
                      <a:pt x="118" y="198"/>
                    </a:lnTo>
                    <a:lnTo>
                      <a:pt x="116" y="198"/>
                    </a:lnTo>
                    <a:lnTo>
                      <a:pt x="114" y="196"/>
                    </a:lnTo>
                    <a:lnTo>
                      <a:pt x="112" y="196"/>
                    </a:lnTo>
                    <a:lnTo>
                      <a:pt x="110" y="196"/>
                    </a:lnTo>
                    <a:lnTo>
                      <a:pt x="108" y="196"/>
                    </a:lnTo>
                    <a:lnTo>
                      <a:pt x="106" y="196"/>
                    </a:lnTo>
                    <a:lnTo>
                      <a:pt x="104" y="196"/>
                    </a:lnTo>
                    <a:lnTo>
                      <a:pt x="104" y="194"/>
                    </a:lnTo>
                    <a:lnTo>
                      <a:pt x="102" y="194"/>
                    </a:lnTo>
                    <a:lnTo>
                      <a:pt x="101" y="194"/>
                    </a:lnTo>
                    <a:lnTo>
                      <a:pt x="99" y="194"/>
                    </a:lnTo>
                    <a:lnTo>
                      <a:pt x="97" y="194"/>
                    </a:lnTo>
                    <a:lnTo>
                      <a:pt x="95" y="194"/>
                    </a:lnTo>
                    <a:lnTo>
                      <a:pt x="93" y="194"/>
                    </a:lnTo>
                    <a:lnTo>
                      <a:pt x="91" y="192"/>
                    </a:lnTo>
                    <a:lnTo>
                      <a:pt x="89" y="192"/>
                    </a:lnTo>
                    <a:lnTo>
                      <a:pt x="87" y="192"/>
                    </a:lnTo>
                    <a:lnTo>
                      <a:pt x="85" y="192"/>
                    </a:lnTo>
                    <a:lnTo>
                      <a:pt x="83" y="192"/>
                    </a:lnTo>
                    <a:lnTo>
                      <a:pt x="82" y="192"/>
                    </a:lnTo>
                    <a:lnTo>
                      <a:pt x="80" y="192"/>
                    </a:lnTo>
                    <a:lnTo>
                      <a:pt x="78" y="190"/>
                    </a:lnTo>
                    <a:lnTo>
                      <a:pt x="76" y="190"/>
                    </a:lnTo>
                    <a:lnTo>
                      <a:pt x="74" y="190"/>
                    </a:lnTo>
                    <a:lnTo>
                      <a:pt x="72" y="190"/>
                    </a:lnTo>
                    <a:lnTo>
                      <a:pt x="70" y="190"/>
                    </a:lnTo>
                    <a:lnTo>
                      <a:pt x="68" y="189"/>
                    </a:lnTo>
                    <a:lnTo>
                      <a:pt x="66" y="189"/>
                    </a:lnTo>
                    <a:lnTo>
                      <a:pt x="65" y="189"/>
                    </a:lnTo>
                    <a:lnTo>
                      <a:pt x="63" y="189"/>
                    </a:lnTo>
                    <a:lnTo>
                      <a:pt x="61" y="187"/>
                    </a:lnTo>
                    <a:lnTo>
                      <a:pt x="59" y="187"/>
                    </a:lnTo>
                    <a:lnTo>
                      <a:pt x="57" y="187"/>
                    </a:lnTo>
                    <a:lnTo>
                      <a:pt x="55" y="187"/>
                    </a:lnTo>
                    <a:lnTo>
                      <a:pt x="55" y="185"/>
                    </a:lnTo>
                    <a:lnTo>
                      <a:pt x="53" y="185"/>
                    </a:lnTo>
                    <a:lnTo>
                      <a:pt x="51" y="185"/>
                    </a:lnTo>
                    <a:lnTo>
                      <a:pt x="51" y="183"/>
                    </a:lnTo>
                    <a:lnTo>
                      <a:pt x="49" y="183"/>
                    </a:lnTo>
                    <a:lnTo>
                      <a:pt x="47" y="183"/>
                    </a:lnTo>
                    <a:lnTo>
                      <a:pt x="47" y="181"/>
                    </a:lnTo>
                    <a:lnTo>
                      <a:pt x="46" y="181"/>
                    </a:lnTo>
                    <a:lnTo>
                      <a:pt x="44" y="181"/>
                    </a:lnTo>
                    <a:lnTo>
                      <a:pt x="44" y="179"/>
                    </a:lnTo>
                    <a:lnTo>
                      <a:pt x="42" y="179"/>
                    </a:lnTo>
                    <a:lnTo>
                      <a:pt x="42" y="177"/>
                    </a:lnTo>
                    <a:lnTo>
                      <a:pt x="40" y="177"/>
                    </a:lnTo>
                    <a:lnTo>
                      <a:pt x="40" y="175"/>
                    </a:lnTo>
                    <a:lnTo>
                      <a:pt x="38" y="175"/>
                    </a:lnTo>
                    <a:lnTo>
                      <a:pt x="38" y="173"/>
                    </a:lnTo>
                    <a:lnTo>
                      <a:pt x="38" y="171"/>
                    </a:lnTo>
                    <a:lnTo>
                      <a:pt x="36" y="171"/>
                    </a:lnTo>
                    <a:lnTo>
                      <a:pt x="36" y="170"/>
                    </a:lnTo>
                    <a:lnTo>
                      <a:pt x="34" y="168"/>
                    </a:lnTo>
                    <a:lnTo>
                      <a:pt x="34" y="166"/>
                    </a:lnTo>
                    <a:lnTo>
                      <a:pt x="32" y="164"/>
                    </a:lnTo>
                    <a:lnTo>
                      <a:pt x="32" y="162"/>
                    </a:lnTo>
                    <a:lnTo>
                      <a:pt x="30" y="160"/>
                    </a:lnTo>
                    <a:lnTo>
                      <a:pt x="30" y="158"/>
                    </a:lnTo>
                    <a:lnTo>
                      <a:pt x="28" y="156"/>
                    </a:lnTo>
                    <a:lnTo>
                      <a:pt x="28" y="154"/>
                    </a:lnTo>
                    <a:lnTo>
                      <a:pt x="27" y="154"/>
                    </a:lnTo>
                    <a:lnTo>
                      <a:pt x="27" y="152"/>
                    </a:lnTo>
                    <a:lnTo>
                      <a:pt x="27" y="151"/>
                    </a:lnTo>
                    <a:lnTo>
                      <a:pt x="25" y="151"/>
                    </a:lnTo>
                    <a:lnTo>
                      <a:pt x="25" y="149"/>
                    </a:lnTo>
                    <a:lnTo>
                      <a:pt x="25" y="147"/>
                    </a:lnTo>
                    <a:lnTo>
                      <a:pt x="23" y="147"/>
                    </a:lnTo>
                    <a:lnTo>
                      <a:pt x="23" y="145"/>
                    </a:lnTo>
                    <a:lnTo>
                      <a:pt x="23" y="143"/>
                    </a:lnTo>
                    <a:lnTo>
                      <a:pt x="21" y="143"/>
                    </a:lnTo>
                    <a:lnTo>
                      <a:pt x="21" y="141"/>
                    </a:lnTo>
                    <a:lnTo>
                      <a:pt x="21" y="139"/>
                    </a:lnTo>
                    <a:lnTo>
                      <a:pt x="19" y="139"/>
                    </a:lnTo>
                    <a:lnTo>
                      <a:pt x="19" y="137"/>
                    </a:lnTo>
                    <a:lnTo>
                      <a:pt x="19" y="135"/>
                    </a:lnTo>
                    <a:lnTo>
                      <a:pt x="19" y="133"/>
                    </a:lnTo>
                    <a:lnTo>
                      <a:pt x="19" y="132"/>
                    </a:lnTo>
                    <a:lnTo>
                      <a:pt x="19" y="130"/>
                    </a:lnTo>
                    <a:lnTo>
                      <a:pt x="19" y="128"/>
                    </a:lnTo>
                    <a:lnTo>
                      <a:pt x="19" y="126"/>
                    </a:lnTo>
                    <a:lnTo>
                      <a:pt x="19" y="124"/>
                    </a:lnTo>
                    <a:lnTo>
                      <a:pt x="19" y="122"/>
                    </a:lnTo>
                    <a:lnTo>
                      <a:pt x="19" y="120"/>
                    </a:lnTo>
                    <a:lnTo>
                      <a:pt x="19" y="118"/>
                    </a:lnTo>
                    <a:lnTo>
                      <a:pt x="17" y="118"/>
                    </a:lnTo>
                    <a:lnTo>
                      <a:pt x="17" y="116"/>
                    </a:lnTo>
                    <a:lnTo>
                      <a:pt x="17" y="114"/>
                    </a:lnTo>
                    <a:lnTo>
                      <a:pt x="17" y="113"/>
                    </a:lnTo>
                    <a:lnTo>
                      <a:pt x="17" y="111"/>
                    </a:lnTo>
                    <a:lnTo>
                      <a:pt x="17" y="109"/>
                    </a:lnTo>
                    <a:lnTo>
                      <a:pt x="17" y="107"/>
                    </a:lnTo>
                    <a:lnTo>
                      <a:pt x="17" y="105"/>
                    </a:lnTo>
                    <a:lnTo>
                      <a:pt x="17" y="103"/>
                    </a:lnTo>
                    <a:lnTo>
                      <a:pt x="17" y="101"/>
                    </a:lnTo>
                    <a:lnTo>
                      <a:pt x="17" y="99"/>
                    </a:lnTo>
                    <a:lnTo>
                      <a:pt x="17" y="97"/>
                    </a:lnTo>
                    <a:lnTo>
                      <a:pt x="17" y="95"/>
                    </a:lnTo>
                    <a:lnTo>
                      <a:pt x="17" y="94"/>
                    </a:lnTo>
                    <a:lnTo>
                      <a:pt x="17" y="92"/>
                    </a:lnTo>
                    <a:lnTo>
                      <a:pt x="17" y="90"/>
                    </a:lnTo>
                    <a:lnTo>
                      <a:pt x="17" y="88"/>
                    </a:lnTo>
                    <a:lnTo>
                      <a:pt x="17" y="86"/>
                    </a:lnTo>
                    <a:lnTo>
                      <a:pt x="19" y="84"/>
                    </a:lnTo>
                    <a:lnTo>
                      <a:pt x="19" y="82"/>
                    </a:lnTo>
                    <a:lnTo>
                      <a:pt x="19" y="80"/>
                    </a:lnTo>
                    <a:lnTo>
                      <a:pt x="19" y="78"/>
                    </a:lnTo>
                    <a:lnTo>
                      <a:pt x="19" y="76"/>
                    </a:lnTo>
                    <a:lnTo>
                      <a:pt x="19" y="74"/>
                    </a:lnTo>
                    <a:lnTo>
                      <a:pt x="19" y="73"/>
                    </a:lnTo>
                    <a:lnTo>
                      <a:pt x="19" y="71"/>
                    </a:lnTo>
                    <a:lnTo>
                      <a:pt x="21" y="69"/>
                    </a:lnTo>
                    <a:lnTo>
                      <a:pt x="21" y="67"/>
                    </a:lnTo>
                    <a:lnTo>
                      <a:pt x="21" y="65"/>
                    </a:lnTo>
                    <a:lnTo>
                      <a:pt x="21" y="63"/>
                    </a:lnTo>
                    <a:lnTo>
                      <a:pt x="23" y="63"/>
                    </a:lnTo>
                    <a:lnTo>
                      <a:pt x="23" y="61"/>
                    </a:lnTo>
                    <a:lnTo>
                      <a:pt x="25" y="59"/>
                    </a:lnTo>
                    <a:lnTo>
                      <a:pt x="25" y="57"/>
                    </a:lnTo>
                    <a:lnTo>
                      <a:pt x="27" y="55"/>
                    </a:lnTo>
                    <a:lnTo>
                      <a:pt x="27" y="54"/>
                    </a:lnTo>
                    <a:lnTo>
                      <a:pt x="27" y="52"/>
                    </a:lnTo>
                    <a:lnTo>
                      <a:pt x="28" y="52"/>
                    </a:lnTo>
                    <a:lnTo>
                      <a:pt x="28" y="50"/>
                    </a:lnTo>
                    <a:lnTo>
                      <a:pt x="28" y="48"/>
                    </a:lnTo>
                    <a:lnTo>
                      <a:pt x="30" y="46"/>
                    </a:lnTo>
                    <a:lnTo>
                      <a:pt x="30" y="44"/>
                    </a:lnTo>
                    <a:lnTo>
                      <a:pt x="30" y="42"/>
                    </a:lnTo>
                    <a:lnTo>
                      <a:pt x="28" y="42"/>
                    </a:lnTo>
                    <a:lnTo>
                      <a:pt x="27" y="40"/>
                    </a:lnTo>
                    <a:lnTo>
                      <a:pt x="25" y="40"/>
                    </a:lnTo>
                    <a:lnTo>
                      <a:pt x="25" y="38"/>
                    </a:lnTo>
                    <a:lnTo>
                      <a:pt x="23" y="38"/>
                    </a:lnTo>
                    <a:lnTo>
                      <a:pt x="23" y="36"/>
                    </a:lnTo>
                  </a:path>
                </a:pathLst>
              </a:custGeom>
              <a:solidFill>
                <a:srgbClr val="FFFFFF"/>
              </a:solidFill>
              <a:ln w="12700" cap="rnd">
                <a:solidFill>
                  <a:srgbClr val="000000"/>
                </a:solidFill>
                <a:round/>
                <a:headEnd/>
                <a:tailEnd/>
              </a:ln>
            </p:spPr>
            <p:txBody>
              <a:bodyPr/>
              <a:lstStyle/>
              <a:p>
                <a:pPr defTabSz="685800">
                  <a:defRPr/>
                </a:pPr>
                <a:endParaRPr lang="en-US" sz="1350">
                  <a:solidFill>
                    <a:prstClr val="black"/>
                  </a:solidFill>
                  <a:latin typeface="Arial" charset="0"/>
                  <a:ea typeface="ＭＳ Ｐゴシック" charset="0"/>
                  <a:cs typeface="ＭＳ Ｐゴシック" charset="0"/>
                </a:endParaRPr>
              </a:p>
            </p:txBody>
          </p:sp>
        </p:grpSp>
        <p:sp>
          <p:nvSpPr>
            <p:cNvPr id="119" name="Line 133"/>
            <p:cNvSpPr>
              <a:spLocks noChangeShapeType="1"/>
            </p:cNvSpPr>
            <p:nvPr/>
          </p:nvSpPr>
          <p:spPr bwMode="auto">
            <a:xfrm flipH="1">
              <a:off x="6732294" y="3674621"/>
              <a:ext cx="3132723" cy="1379"/>
            </a:xfrm>
            <a:prstGeom prst="line">
              <a:avLst/>
            </a:prstGeom>
            <a:noFill/>
            <a:ln w="12700">
              <a:solidFill>
                <a:srgbClr val="0070C0"/>
              </a:solidFill>
              <a:round/>
              <a:headEnd/>
              <a:tailEnd/>
            </a:ln>
            <a:extLst>
              <a:ext uri="{909E8E84-426E-40DD-AFC4-6F175D3DCCD1}">
                <a14:hiddenFill xmlns:a14="http://schemas.microsoft.com/office/drawing/2010/main">
                  <a:noFill/>
                </a14:hiddenFill>
              </a:ext>
            </a:extLst>
          </p:spPr>
          <p:txBody>
            <a:bodyPr/>
            <a:lstStyle/>
            <a:p>
              <a:pPr defTabSz="685800">
                <a:defRPr/>
              </a:pPr>
              <a:endParaRPr lang="en-US" sz="1350">
                <a:solidFill>
                  <a:prstClr val="black"/>
                </a:solidFill>
                <a:latin typeface="Arial" charset="0"/>
                <a:ea typeface="ＭＳ Ｐゴシック" charset="0"/>
                <a:cs typeface="ＭＳ Ｐゴシック" charset="0"/>
              </a:endParaRPr>
            </a:p>
          </p:txBody>
        </p:sp>
        <p:sp>
          <p:nvSpPr>
            <p:cNvPr id="139" name="Rectangle 138">
              <a:extLst>
                <a:ext uri="{FF2B5EF4-FFF2-40B4-BE49-F238E27FC236}">
                  <a16:creationId xmlns:a16="http://schemas.microsoft.com/office/drawing/2014/main" id="{EBB7BC28-BC79-8049-975E-68CB5042A70D}"/>
                </a:ext>
              </a:extLst>
            </p:cNvPr>
            <p:cNvSpPr>
              <a:spLocks noChangeArrowheads="1"/>
            </p:cNvSpPr>
            <p:nvPr/>
          </p:nvSpPr>
          <p:spPr bwMode="auto">
            <a:xfrm>
              <a:off x="3087014" y="3189359"/>
              <a:ext cx="593978" cy="328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defTabSz="685800">
                <a:defRPr/>
              </a:pPr>
              <a:r>
                <a:rPr lang="en-US" sz="60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Sympathetic ganglion chain</a:t>
              </a:r>
            </a:p>
          </p:txBody>
        </p:sp>
        <p:sp>
          <p:nvSpPr>
            <p:cNvPr id="140" name="Rectangle 139">
              <a:extLst>
                <a:ext uri="{FF2B5EF4-FFF2-40B4-BE49-F238E27FC236}">
                  <a16:creationId xmlns:a16="http://schemas.microsoft.com/office/drawing/2014/main" id="{60874B47-415B-F145-9DBE-D749FBE4A711}"/>
                </a:ext>
              </a:extLst>
            </p:cNvPr>
            <p:cNvSpPr>
              <a:spLocks noChangeArrowheads="1"/>
            </p:cNvSpPr>
            <p:nvPr/>
          </p:nvSpPr>
          <p:spPr bwMode="auto">
            <a:xfrm>
              <a:off x="2106875" y="2212518"/>
              <a:ext cx="593978" cy="109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defTabSz="685800">
                <a:defRPr/>
              </a:pPr>
              <a:r>
                <a:rPr lang="en-US" sz="60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Spinal cord</a:t>
              </a:r>
            </a:p>
          </p:txBody>
        </p:sp>
        <p:sp>
          <p:nvSpPr>
            <p:cNvPr id="141" name="Rectangle 140">
              <a:extLst>
                <a:ext uri="{FF2B5EF4-FFF2-40B4-BE49-F238E27FC236}">
                  <a16:creationId xmlns:a16="http://schemas.microsoft.com/office/drawing/2014/main" id="{B1CFAA3B-6D50-6E44-8E19-6CDC8B9A090D}"/>
                </a:ext>
              </a:extLst>
            </p:cNvPr>
            <p:cNvSpPr>
              <a:spLocks noChangeArrowheads="1"/>
            </p:cNvSpPr>
            <p:nvPr/>
          </p:nvSpPr>
          <p:spPr bwMode="auto">
            <a:xfrm>
              <a:off x="6356683" y="3866967"/>
              <a:ext cx="593978" cy="109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defTabSz="685800">
                <a:defRPr/>
              </a:pPr>
              <a:r>
                <a:rPr lang="en-US" sz="60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Adrenal gland</a:t>
              </a:r>
            </a:p>
          </p:txBody>
        </p:sp>
        <p:sp>
          <p:nvSpPr>
            <p:cNvPr id="142" name="Rectangle 141">
              <a:extLst>
                <a:ext uri="{FF2B5EF4-FFF2-40B4-BE49-F238E27FC236}">
                  <a16:creationId xmlns:a16="http://schemas.microsoft.com/office/drawing/2014/main" id="{A67EC912-5235-9943-B1A1-95AC7C5D6ED8}"/>
                </a:ext>
              </a:extLst>
            </p:cNvPr>
            <p:cNvSpPr>
              <a:spLocks noChangeArrowheads="1"/>
            </p:cNvSpPr>
            <p:nvPr/>
          </p:nvSpPr>
          <p:spPr bwMode="auto">
            <a:xfrm>
              <a:off x="6592717" y="4223024"/>
              <a:ext cx="593978" cy="109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defTabSz="685800">
                <a:defRPr/>
              </a:pPr>
              <a:r>
                <a:rPr lang="en-US" sz="60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Stomach</a:t>
              </a:r>
            </a:p>
          </p:txBody>
        </p:sp>
        <p:sp>
          <p:nvSpPr>
            <p:cNvPr id="143" name="Rectangle 142">
              <a:extLst>
                <a:ext uri="{FF2B5EF4-FFF2-40B4-BE49-F238E27FC236}">
                  <a16:creationId xmlns:a16="http://schemas.microsoft.com/office/drawing/2014/main" id="{56151CBD-415A-9841-B954-A35936A5C397}"/>
                </a:ext>
              </a:extLst>
            </p:cNvPr>
            <p:cNvSpPr>
              <a:spLocks noChangeArrowheads="1"/>
            </p:cNvSpPr>
            <p:nvPr/>
          </p:nvSpPr>
          <p:spPr bwMode="auto">
            <a:xfrm>
              <a:off x="6644614" y="5533380"/>
              <a:ext cx="593978" cy="109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defTabSz="685800">
                <a:defRPr/>
              </a:pPr>
              <a:r>
                <a:rPr lang="en-US" sz="60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Bladder</a:t>
              </a:r>
            </a:p>
          </p:txBody>
        </p:sp>
      </p:grpSp>
      <p:sp>
        <p:nvSpPr>
          <p:cNvPr id="5" name="Title 4">
            <a:extLst>
              <a:ext uri="{FF2B5EF4-FFF2-40B4-BE49-F238E27FC236}">
                <a16:creationId xmlns:a16="http://schemas.microsoft.com/office/drawing/2014/main" id="{B7047A28-68E1-4825-9817-2C4E540A2BE7}"/>
              </a:ext>
            </a:extLst>
          </p:cNvPr>
          <p:cNvSpPr>
            <a:spLocks noGrp="1"/>
          </p:cNvSpPr>
          <p:nvPr>
            <p:ph type="title"/>
          </p:nvPr>
        </p:nvSpPr>
        <p:spPr/>
        <p:txBody>
          <a:bodyPr>
            <a:normAutofit/>
          </a:bodyPr>
          <a:lstStyle/>
          <a:p>
            <a:r>
              <a:rPr lang="en-US" sz="3600" b="0" dirty="0"/>
              <a:t>Autonomic Nervous System</a:t>
            </a:r>
          </a:p>
        </p:txBody>
      </p:sp>
      <p:pic>
        <p:nvPicPr>
          <p:cNvPr id="144" name="Picture 143">
            <a:extLst>
              <a:ext uri="{FF2B5EF4-FFF2-40B4-BE49-F238E27FC236}">
                <a16:creationId xmlns:a16="http://schemas.microsoft.com/office/drawing/2014/main" id="{11A8389D-5846-4211-8831-07F44E6BA546}"/>
              </a:ext>
            </a:extLst>
          </p:cNvPr>
          <p:cNvPicPr>
            <a:picLocks noChangeAspect="1"/>
          </p:cNvPicPr>
          <p:nvPr/>
        </p:nvPicPr>
        <p:blipFill>
          <a:blip r:embed="rId7"/>
          <a:stretch>
            <a:fillRect/>
          </a:stretch>
        </p:blipFill>
        <p:spPr>
          <a:xfrm>
            <a:off x="1964532" y="6169750"/>
            <a:ext cx="823886" cy="562853"/>
          </a:xfrm>
          <a:prstGeom prst="rect">
            <a:avLst/>
          </a:prstGeom>
        </p:spPr>
      </p:pic>
    </p:spTree>
    <p:extLst>
      <p:ext uri="{BB962C8B-B14F-4D97-AF65-F5344CB8AC3E}">
        <p14:creationId xmlns:p14="http://schemas.microsoft.com/office/powerpoint/2010/main" val="32501166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l="50187" t="9733"/>
          <a:stretch/>
        </p:blipFill>
        <p:spPr>
          <a:xfrm>
            <a:off x="4649326" y="1423206"/>
            <a:ext cx="4099389" cy="4182291"/>
          </a:xfrm>
          <a:prstGeom prst="rect">
            <a:avLst/>
          </a:prstGeom>
        </p:spPr>
      </p:pic>
      <p:sp>
        <p:nvSpPr>
          <p:cNvPr id="2" name="Title 1"/>
          <p:cNvSpPr>
            <a:spLocks noGrp="1"/>
          </p:cNvSpPr>
          <p:nvPr>
            <p:ph type="title"/>
          </p:nvPr>
        </p:nvSpPr>
        <p:spPr/>
        <p:txBody>
          <a:bodyPr>
            <a:normAutofit/>
          </a:bodyPr>
          <a:lstStyle/>
          <a:p>
            <a:r>
              <a:rPr lang="en-US" sz="3600" b="0" kern="0" dirty="0">
                <a:solidFill>
                  <a:srgbClr val="0070C0"/>
                </a:solidFill>
                <a:latin typeface="Helvetica"/>
                <a:cs typeface="Helvetica"/>
              </a:rPr>
              <a:t>Heart-Brain</a:t>
            </a:r>
            <a:r>
              <a:rPr lang="en-US" sz="3600" b="0" kern="0" dirty="0">
                <a:solidFill>
                  <a:srgbClr val="B40151"/>
                </a:solidFill>
                <a:latin typeface="Helvetica"/>
                <a:cs typeface="Helvetica"/>
              </a:rPr>
              <a:t> </a:t>
            </a:r>
            <a:r>
              <a:rPr lang="en-US" sz="3600" b="0" kern="0" dirty="0">
                <a:latin typeface="Helvetica"/>
                <a:cs typeface="Helvetica"/>
              </a:rPr>
              <a:t>Communication</a:t>
            </a:r>
            <a:endParaRPr lang="en-US" sz="3600" b="0" dirty="0"/>
          </a:p>
        </p:txBody>
      </p:sp>
      <p:sp>
        <p:nvSpPr>
          <p:cNvPr id="3" name="Content Placeholder 2"/>
          <p:cNvSpPr>
            <a:spLocks noGrp="1"/>
          </p:cNvSpPr>
          <p:nvPr>
            <p:ph idx="1"/>
          </p:nvPr>
        </p:nvSpPr>
        <p:spPr>
          <a:xfrm>
            <a:off x="395285" y="1500500"/>
            <a:ext cx="4435018" cy="4591956"/>
          </a:xfrm>
        </p:spPr>
        <p:txBody>
          <a:bodyPr>
            <a:normAutofit fontScale="85000" lnSpcReduction="10000"/>
          </a:bodyPr>
          <a:lstStyle/>
          <a:p>
            <a:pPr>
              <a:lnSpc>
                <a:spcPts val="2458"/>
              </a:lnSpc>
              <a:buSzPct val="100000"/>
            </a:pPr>
            <a:r>
              <a:rPr lang="en-US" altLang="en-US" kern="0" spc="20" dirty="0">
                <a:solidFill>
                  <a:schemeClr val="tx1">
                    <a:lumMod val="75000"/>
                    <a:lumOff val="25000"/>
                  </a:schemeClr>
                </a:solidFill>
                <a:latin typeface="Helvetica Light"/>
                <a:cs typeface="Helvetica Light"/>
              </a:rPr>
              <a:t>The heart has its own complex nervous system: the </a:t>
            </a:r>
            <a:r>
              <a:rPr lang="en-US" altLang="ja-JP" kern="0" spc="20" dirty="0">
                <a:solidFill>
                  <a:schemeClr val="tx1">
                    <a:lumMod val="75000"/>
                    <a:lumOff val="25000"/>
                  </a:schemeClr>
                </a:solidFill>
                <a:latin typeface="Helvetica Light"/>
                <a:ea typeface="ＭＳ Ｐゴシック"/>
                <a:cs typeface="Helvetica Light"/>
              </a:rPr>
              <a:t>“heart brain.”  </a:t>
            </a:r>
            <a:endParaRPr lang="en-US" altLang="ja-JP" kern="0" spc="20" dirty="0">
              <a:solidFill>
                <a:schemeClr val="tx1">
                  <a:lumMod val="75000"/>
                  <a:lumOff val="25000"/>
                </a:schemeClr>
              </a:solidFill>
              <a:latin typeface="Helvetica Light"/>
              <a:cs typeface="Helvetica Light"/>
            </a:endParaRPr>
          </a:p>
          <a:p>
            <a:pPr>
              <a:lnSpc>
                <a:spcPts val="2458"/>
              </a:lnSpc>
              <a:buSzPct val="100000"/>
            </a:pPr>
            <a:r>
              <a:rPr lang="en-US" altLang="en-US" kern="0" spc="20" dirty="0">
                <a:solidFill>
                  <a:schemeClr val="tx1">
                    <a:lumMod val="75000"/>
                    <a:lumOff val="25000"/>
                  </a:schemeClr>
                </a:solidFill>
                <a:latin typeface="Helvetica Light"/>
                <a:cs typeface="Helvetica Light"/>
              </a:rPr>
              <a:t>The heart sends far more information to the brain than the brain sends to the heart.</a:t>
            </a:r>
          </a:p>
          <a:p>
            <a:pPr>
              <a:lnSpc>
                <a:spcPts val="2458"/>
              </a:lnSpc>
              <a:buSzPct val="100000"/>
            </a:pPr>
            <a:r>
              <a:rPr lang="en-US" altLang="en-US" kern="0" spc="20" dirty="0">
                <a:solidFill>
                  <a:schemeClr val="tx1">
                    <a:lumMod val="75000"/>
                    <a:lumOff val="25000"/>
                  </a:schemeClr>
                </a:solidFill>
                <a:latin typeface="Helvetica Light"/>
                <a:cs typeface="Helvetica Light"/>
              </a:rPr>
              <a:t>Patterns in the neural signals from the heart especially affect the brain centers involved in perception, emotional experience and self-regulation</a:t>
            </a:r>
            <a:r>
              <a:rPr lang="en-US" altLang="en-US" dirty="0">
                <a:solidFill>
                  <a:srgbClr val="404040"/>
                </a:solidFill>
                <a:latin typeface="Roboto"/>
                <a:ea typeface="Roboto"/>
              </a:rPr>
              <a:t>.</a:t>
            </a:r>
            <a:endParaRPr lang="en-US" altLang="en-US" dirty="0">
              <a:latin typeface="Roboto"/>
              <a:ea typeface="Roboto"/>
            </a:endParaRPr>
          </a:p>
        </p:txBody>
      </p:sp>
      <p:pic>
        <p:nvPicPr>
          <p:cNvPr id="7" name="Picture 6">
            <a:extLst>
              <a:ext uri="{FF2B5EF4-FFF2-40B4-BE49-F238E27FC236}">
                <a16:creationId xmlns:a16="http://schemas.microsoft.com/office/drawing/2014/main" id="{57EEA004-D492-4FC4-B79B-B306AA059FE1}"/>
              </a:ext>
            </a:extLst>
          </p:cNvPr>
          <p:cNvPicPr>
            <a:picLocks noChangeAspect="1"/>
          </p:cNvPicPr>
          <p:nvPr/>
        </p:nvPicPr>
        <p:blipFill>
          <a:blip r:embed="rId4"/>
          <a:stretch>
            <a:fillRect/>
          </a:stretch>
        </p:blipFill>
        <p:spPr>
          <a:xfrm>
            <a:off x="1964532" y="6169750"/>
            <a:ext cx="823886" cy="562853"/>
          </a:xfrm>
          <a:prstGeom prst="rect">
            <a:avLst/>
          </a:prstGeom>
        </p:spPr>
      </p:pic>
    </p:spTree>
    <p:extLst>
      <p:ext uri="{BB962C8B-B14F-4D97-AF65-F5344CB8AC3E}">
        <p14:creationId xmlns:p14="http://schemas.microsoft.com/office/powerpoint/2010/main" val="25914557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fontScale="90000"/>
          </a:bodyPr>
          <a:lstStyle/>
          <a:p>
            <a:br>
              <a:rPr lang="en-US" altLang="en-US" sz="2700" b="0" dirty="0">
                <a:solidFill>
                  <a:srgbClr val="0070C0"/>
                </a:solidFill>
              </a:rPr>
            </a:br>
            <a:br>
              <a:rPr lang="en-US" altLang="en-US" sz="2700" b="0" dirty="0">
                <a:solidFill>
                  <a:srgbClr val="0070C0"/>
                </a:solidFill>
              </a:rPr>
            </a:br>
            <a:r>
              <a:rPr lang="en-US" altLang="en-US" sz="4000" b="0" dirty="0">
                <a:solidFill>
                  <a:srgbClr val="0070C0"/>
                </a:solidFill>
              </a:rPr>
              <a:t>Heart Rate Variability </a:t>
            </a:r>
            <a:r>
              <a:rPr lang="en-US" altLang="en-US" sz="4000" b="0" dirty="0"/>
              <a:t>(HRV)</a:t>
            </a:r>
            <a:br>
              <a:rPr lang="en-US" altLang="en-US" sz="4000" b="0" dirty="0"/>
            </a:br>
            <a:br>
              <a:rPr lang="en-US" sz="4000" b="0" dirty="0"/>
            </a:br>
            <a:endParaRPr lang="en-US" sz="2700" b="0" dirty="0"/>
          </a:p>
        </p:txBody>
      </p:sp>
      <p:pic>
        <p:nvPicPr>
          <p:cNvPr id="4" name="Picture 4" descr="HRV 3 beats_10in_100.jpg">
            <a:extLst>
              <a:ext uri="{FF2B5EF4-FFF2-40B4-BE49-F238E27FC236}">
                <a16:creationId xmlns:a16="http://schemas.microsoft.com/office/drawing/2014/main" id="{B6A1D57F-92BC-5F43-80C8-8D7D3FD85ABC}"/>
              </a:ext>
            </a:extLst>
          </p:cNvPr>
          <p:cNvPicPr>
            <a:picLocks noChangeAspect="1"/>
          </p:cNvPicPr>
          <p:nvPr/>
        </p:nvPicPr>
        <p:blipFill>
          <a:blip r:embed="rId3"/>
          <a:srcRect/>
          <a:stretch>
            <a:fillRect/>
          </a:stretch>
        </p:blipFill>
        <p:spPr bwMode="auto">
          <a:xfrm>
            <a:off x="1258992" y="1609697"/>
            <a:ext cx="6626017" cy="3638607"/>
          </a:xfrm>
          <a:prstGeom prst="rect">
            <a:avLst/>
          </a:prstGeom>
          <a:noFill/>
          <a:ln w="9525">
            <a:solidFill>
              <a:srgbClr val="7F7F7F"/>
            </a:solidFill>
            <a:miter lim="800000"/>
            <a:headEnd/>
            <a:tailEnd/>
          </a:ln>
          <a:effectLst>
            <a:outerShdw blurRad="50800" dist="38100" dir="2700000" algn="tl" rotWithShape="0">
              <a:srgbClr val="808080">
                <a:alpha val="42998"/>
              </a:srgbClr>
            </a:outerShdw>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C5A13C9-F959-4F7C-8EEB-B81DFE8C50E9}"/>
              </a:ext>
            </a:extLst>
          </p:cNvPr>
          <p:cNvPicPr>
            <a:picLocks noChangeAspect="1"/>
          </p:cNvPicPr>
          <p:nvPr/>
        </p:nvPicPr>
        <p:blipFill>
          <a:blip r:embed="rId4"/>
          <a:stretch>
            <a:fillRect/>
          </a:stretch>
        </p:blipFill>
        <p:spPr>
          <a:xfrm>
            <a:off x="1964532" y="6169750"/>
            <a:ext cx="823886" cy="562853"/>
          </a:xfrm>
          <a:prstGeom prst="rect">
            <a:avLst/>
          </a:prstGeom>
        </p:spPr>
      </p:pic>
    </p:spTree>
    <p:extLst>
      <p:ext uri="{BB962C8B-B14F-4D97-AF65-F5344CB8AC3E}">
        <p14:creationId xmlns:p14="http://schemas.microsoft.com/office/powerpoint/2010/main" val="10004033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45B29AC-2DBE-4D92-BEA9-B110D1C914A1}"/>
              </a:ext>
            </a:extLst>
          </p:cNvPr>
          <p:cNvSpPr>
            <a:spLocks noGrp="1"/>
          </p:cNvSpPr>
          <p:nvPr>
            <p:ph type="title"/>
          </p:nvPr>
        </p:nvSpPr>
        <p:spPr>
          <a:xfrm>
            <a:off x="1613646" y="1739841"/>
            <a:ext cx="6896941" cy="3378318"/>
          </a:xfrm>
        </p:spPr>
        <p:txBody>
          <a:bodyPr>
            <a:noAutofit/>
          </a:bodyPr>
          <a:lstStyle/>
          <a:p>
            <a:pPr algn="l"/>
            <a:br>
              <a:rPr lang="en-US" sz="2400" dirty="0"/>
            </a:br>
            <a:br>
              <a:rPr lang="en-US" sz="2400" dirty="0"/>
            </a:br>
            <a:br>
              <a:rPr lang="en-US" sz="2400" dirty="0"/>
            </a:br>
            <a:br>
              <a:rPr lang="en-US" sz="2400" dirty="0"/>
            </a:br>
            <a:br>
              <a:rPr lang="en-US" sz="2400" dirty="0"/>
            </a:br>
            <a:r>
              <a:rPr lang="en-US" sz="2400" dirty="0"/>
              <a:t>Identify the emotions &amp; feelings that impact person capacity</a:t>
            </a:r>
            <a:br>
              <a:rPr lang="en-US" sz="2400" dirty="0"/>
            </a:br>
            <a:br>
              <a:rPr lang="en-US" sz="2400" dirty="0"/>
            </a:br>
            <a:r>
              <a:rPr lang="en-US" sz="2400" dirty="0"/>
              <a:t>Learn &amp; Practice energy self-regulating techniques</a:t>
            </a:r>
            <a:br>
              <a:rPr lang="en-US" sz="2400" dirty="0"/>
            </a:br>
            <a:br>
              <a:rPr lang="en-US" sz="2400" dirty="0"/>
            </a:br>
            <a:r>
              <a:rPr lang="en-US" sz="2400" dirty="0"/>
              <a:t>Create a choice point that benefits your physiology </a:t>
            </a:r>
            <a:br>
              <a:rPr lang="en-US" sz="2400" dirty="0"/>
            </a:br>
            <a:endParaRPr lang="en-US" sz="2400" dirty="0"/>
          </a:p>
        </p:txBody>
      </p:sp>
      <p:sp>
        <p:nvSpPr>
          <p:cNvPr id="3" name="TextBox 2">
            <a:extLst>
              <a:ext uri="{FF2B5EF4-FFF2-40B4-BE49-F238E27FC236}">
                <a16:creationId xmlns:a16="http://schemas.microsoft.com/office/drawing/2014/main" id="{E3E4A505-16A0-4DE6-9AC5-7B8BB252A562}"/>
              </a:ext>
            </a:extLst>
          </p:cNvPr>
          <p:cNvSpPr txBox="1"/>
          <p:nvPr/>
        </p:nvSpPr>
        <p:spPr>
          <a:xfrm>
            <a:off x="522944" y="868684"/>
            <a:ext cx="398691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dirty="0">
                <a:solidFill>
                  <a:schemeClr val="bg1"/>
                </a:solidFill>
                <a:latin typeface="Arial"/>
                <a:cs typeface="Arial"/>
              </a:rPr>
              <a:t>What to Expect</a:t>
            </a:r>
            <a:endParaRPr lang="en-US" sz="3600" b="1" dirty="0">
              <a:solidFill>
                <a:schemeClr val="bg1"/>
              </a:solidFill>
              <a:cs typeface="Arial"/>
            </a:endParaRPr>
          </a:p>
        </p:txBody>
      </p:sp>
      <p:pic>
        <p:nvPicPr>
          <p:cNvPr id="4" name="Graphic 4" descr="Heartbeat outline">
            <a:extLst>
              <a:ext uri="{FF2B5EF4-FFF2-40B4-BE49-F238E27FC236}">
                <a16:creationId xmlns:a16="http://schemas.microsoft.com/office/drawing/2014/main" id="{25299925-4EB7-491A-BD4E-5B9487F4DE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8489" y="1879482"/>
            <a:ext cx="914400" cy="914400"/>
          </a:xfrm>
          <a:prstGeom prst="rect">
            <a:avLst/>
          </a:prstGeom>
        </p:spPr>
      </p:pic>
      <p:pic>
        <p:nvPicPr>
          <p:cNvPr id="5" name="Graphic 5" descr="Books with solid fill">
            <a:extLst>
              <a:ext uri="{FF2B5EF4-FFF2-40B4-BE49-F238E27FC236}">
                <a16:creationId xmlns:a16="http://schemas.microsoft.com/office/drawing/2014/main" id="{5E7D9583-B868-44D0-98A2-DAAE0D06B85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8489" y="2952390"/>
            <a:ext cx="914400" cy="914400"/>
          </a:xfrm>
          <a:prstGeom prst="rect">
            <a:avLst/>
          </a:prstGeom>
        </p:spPr>
      </p:pic>
      <p:pic>
        <p:nvPicPr>
          <p:cNvPr id="9" name="Graphic 8" descr="Signpost with solid fill">
            <a:extLst>
              <a:ext uri="{FF2B5EF4-FFF2-40B4-BE49-F238E27FC236}">
                <a16:creationId xmlns:a16="http://schemas.microsoft.com/office/drawing/2014/main" id="{B0FD32A7-3C65-42D9-877D-391141C9F75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8489" y="3956552"/>
            <a:ext cx="914400" cy="914400"/>
          </a:xfrm>
          <a:prstGeom prst="rect">
            <a:avLst/>
          </a:prstGeom>
        </p:spPr>
      </p:pic>
      <p:pic>
        <p:nvPicPr>
          <p:cNvPr id="11" name="Picture 10">
            <a:extLst>
              <a:ext uri="{FF2B5EF4-FFF2-40B4-BE49-F238E27FC236}">
                <a16:creationId xmlns:a16="http://schemas.microsoft.com/office/drawing/2014/main" id="{8C6D3E49-8B93-44EB-956E-E0B7C835E1CC}"/>
              </a:ext>
            </a:extLst>
          </p:cNvPr>
          <p:cNvPicPr>
            <a:picLocks noChangeAspect="1"/>
          </p:cNvPicPr>
          <p:nvPr/>
        </p:nvPicPr>
        <p:blipFill>
          <a:blip r:embed="rId9"/>
          <a:stretch>
            <a:fillRect/>
          </a:stretch>
        </p:blipFill>
        <p:spPr>
          <a:xfrm>
            <a:off x="1964532" y="6169750"/>
            <a:ext cx="823886" cy="562853"/>
          </a:xfrm>
          <a:prstGeom prst="rect">
            <a:avLst/>
          </a:prstGeom>
        </p:spPr>
      </p:pic>
    </p:spTree>
    <p:extLst>
      <p:ext uri="{BB962C8B-B14F-4D97-AF65-F5344CB8AC3E}">
        <p14:creationId xmlns:p14="http://schemas.microsoft.com/office/powerpoint/2010/main" val="35321316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altLang="en-US" sz="3600" b="0" dirty="0">
                <a:solidFill>
                  <a:srgbClr val="0070C0"/>
                </a:solidFill>
              </a:rPr>
              <a:t>Heart Rhythm </a:t>
            </a:r>
            <a:r>
              <a:rPr lang="en-US" altLang="en-US" sz="3600" b="0" dirty="0"/>
              <a:t>Patterns Emerge</a:t>
            </a:r>
            <a:endParaRPr lang="en-US" sz="3600" b="0" dirty="0"/>
          </a:p>
        </p:txBody>
      </p:sp>
      <p:pic>
        <p:nvPicPr>
          <p:cNvPr id="5" name="Picture 11" descr="HRV 2_72.jpg">
            <a:extLst>
              <a:ext uri="{FF2B5EF4-FFF2-40B4-BE49-F238E27FC236}">
                <a16:creationId xmlns:a16="http://schemas.microsoft.com/office/drawing/2014/main" id="{EB86935A-4FF6-AC4F-B887-1F772D8F34DC}"/>
              </a:ext>
            </a:extLst>
          </p:cNvPr>
          <p:cNvPicPr>
            <a:picLocks noChangeAspect="1"/>
          </p:cNvPicPr>
          <p:nvPr/>
        </p:nvPicPr>
        <p:blipFill>
          <a:blip r:embed="rId3">
            <a:extLst>
              <a:ext uri="{28A0092B-C50C-407E-A947-70E740481C1C}">
                <a14:useLocalDpi xmlns:a14="http://schemas.microsoft.com/office/drawing/2010/main" val="0"/>
              </a:ext>
            </a:extLst>
          </a:blip>
          <a:srcRect l="3191" t="14185" r="2129" b="3546"/>
          <a:stretch>
            <a:fillRect/>
          </a:stretch>
        </p:blipFill>
        <p:spPr bwMode="auto">
          <a:xfrm>
            <a:off x="1491194" y="1730805"/>
            <a:ext cx="6161613" cy="3646669"/>
          </a:xfrm>
          <a:prstGeom prst="rect">
            <a:avLst/>
          </a:prstGeom>
          <a:noFill/>
          <a:ln w="9525">
            <a:solidFill>
              <a:srgbClr val="7F7F7F"/>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126A0A7-A0C0-40C4-A93D-1BB17B6D80AF}"/>
              </a:ext>
            </a:extLst>
          </p:cNvPr>
          <p:cNvPicPr>
            <a:picLocks noChangeAspect="1"/>
          </p:cNvPicPr>
          <p:nvPr/>
        </p:nvPicPr>
        <p:blipFill>
          <a:blip r:embed="rId4"/>
          <a:stretch>
            <a:fillRect/>
          </a:stretch>
        </p:blipFill>
        <p:spPr>
          <a:xfrm>
            <a:off x="1964532" y="6169750"/>
            <a:ext cx="823886" cy="562853"/>
          </a:xfrm>
          <a:prstGeom prst="rect">
            <a:avLst/>
          </a:prstGeom>
        </p:spPr>
      </p:pic>
    </p:spTree>
    <p:extLst>
      <p:ext uri="{BB962C8B-B14F-4D97-AF65-F5344CB8AC3E}">
        <p14:creationId xmlns:p14="http://schemas.microsoft.com/office/powerpoint/2010/main" val="8405543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A4EBC-06C6-CD42-975C-AB93228C1BD8}"/>
              </a:ext>
            </a:extLst>
          </p:cNvPr>
          <p:cNvSpPr>
            <a:spLocks noGrp="1"/>
          </p:cNvSpPr>
          <p:nvPr>
            <p:ph type="title"/>
          </p:nvPr>
        </p:nvSpPr>
        <p:spPr/>
        <p:txBody>
          <a:bodyPr>
            <a:normAutofit/>
          </a:bodyPr>
          <a:lstStyle/>
          <a:p>
            <a:r>
              <a:rPr lang="en-US" sz="3600" b="0" dirty="0">
                <a:solidFill>
                  <a:srgbClr val="0070C0"/>
                </a:solidFill>
              </a:rPr>
              <a:t>Emotions &amp; Heart Rhythms</a:t>
            </a:r>
            <a:endParaRPr lang="en-US" sz="3600" b="0" dirty="0"/>
          </a:p>
        </p:txBody>
      </p:sp>
      <p:pic>
        <p:nvPicPr>
          <p:cNvPr id="3" name="Picture 3">
            <a:extLst>
              <a:ext uri="{FF2B5EF4-FFF2-40B4-BE49-F238E27FC236}">
                <a16:creationId xmlns:a16="http://schemas.microsoft.com/office/drawing/2014/main" id="{4D8057A5-228E-644D-97BB-2499A03E698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2883" y="2494361"/>
            <a:ext cx="8737997" cy="2520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20AA01F0-E536-274C-A177-7815BB931887}"/>
              </a:ext>
            </a:extLst>
          </p:cNvPr>
          <p:cNvSpPr/>
          <p:nvPr/>
        </p:nvSpPr>
        <p:spPr>
          <a:xfrm>
            <a:off x="305991" y="1897858"/>
            <a:ext cx="4148138" cy="491801"/>
          </a:xfrm>
          <a:prstGeom prst="rect">
            <a:avLst/>
          </a:prstGeom>
        </p:spPr>
        <p:txBody>
          <a:bodyPr>
            <a:spAutoFit/>
          </a:bodyPr>
          <a:lstStyle/>
          <a:p>
            <a:pPr algn="ctr" defTabSz="456355">
              <a:defRPr/>
            </a:pPr>
            <a:r>
              <a:rPr lang="en-US" sz="1398" b="1" kern="0">
                <a:solidFill>
                  <a:srgbClr val="C00000"/>
                </a:solidFill>
                <a:latin typeface="Helvetica"/>
                <a:cs typeface="Helvetica"/>
              </a:rPr>
              <a:t>Incoherence</a:t>
            </a:r>
            <a:br>
              <a:rPr lang="en-US" sz="1398" b="1" kern="0">
                <a:solidFill>
                  <a:srgbClr val="B40151"/>
                </a:solidFill>
                <a:latin typeface="Helvetica"/>
                <a:cs typeface="Helvetica"/>
              </a:rPr>
            </a:br>
            <a:r>
              <a:rPr lang="en-US" sz="1198" kern="0" spc="20">
                <a:solidFill>
                  <a:prstClr val="black">
                    <a:lumMod val="85000"/>
                    <a:lumOff val="15000"/>
                  </a:prstClr>
                </a:solidFill>
                <a:latin typeface="Helvetica"/>
                <a:cs typeface="Helvetica"/>
              </a:rPr>
              <a:t>frustration, irritation, impatience, worry</a:t>
            </a:r>
          </a:p>
        </p:txBody>
      </p:sp>
      <p:sp>
        <p:nvSpPr>
          <p:cNvPr id="5" name="Rectangle 4">
            <a:extLst>
              <a:ext uri="{FF2B5EF4-FFF2-40B4-BE49-F238E27FC236}">
                <a16:creationId xmlns:a16="http://schemas.microsoft.com/office/drawing/2014/main" id="{3C0FF935-3111-E947-B139-8B748BD7A7AB}"/>
              </a:ext>
            </a:extLst>
          </p:cNvPr>
          <p:cNvSpPr/>
          <p:nvPr/>
        </p:nvSpPr>
        <p:spPr>
          <a:xfrm>
            <a:off x="305991" y="5118499"/>
            <a:ext cx="4148138" cy="276679"/>
          </a:xfrm>
          <a:prstGeom prst="rect">
            <a:avLst/>
          </a:prstGeom>
        </p:spPr>
        <p:txBody>
          <a:bodyPr>
            <a:spAutoFit/>
          </a:bodyPr>
          <a:lstStyle/>
          <a:p>
            <a:pPr algn="ctr" defTabSz="456355">
              <a:defRPr/>
            </a:pPr>
            <a:r>
              <a:rPr lang="en-US" sz="1198" kern="0" spc="20">
                <a:solidFill>
                  <a:prstClr val="black">
                    <a:lumMod val="85000"/>
                    <a:lumOff val="15000"/>
                  </a:prstClr>
                </a:solidFill>
                <a:latin typeface="Helvetica"/>
                <a:cs typeface="Helvetica"/>
              </a:rPr>
              <a:t>Inhibits brain function – impairs performance</a:t>
            </a:r>
          </a:p>
        </p:txBody>
      </p:sp>
      <p:sp>
        <p:nvSpPr>
          <p:cNvPr id="6" name="Rectangle 5">
            <a:extLst>
              <a:ext uri="{FF2B5EF4-FFF2-40B4-BE49-F238E27FC236}">
                <a16:creationId xmlns:a16="http://schemas.microsoft.com/office/drawing/2014/main" id="{612DAA00-4F47-7849-958C-F66DD66E5B15}"/>
              </a:ext>
            </a:extLst>
          </p:cNvPr>
          <p:cNvSpPr/>
          <p:nvPr/>
        </p:nvSpPr>
        <p:spPr>
          <a:xfrm>
            <a:off x="4647011" y="5118499"/>
            <a:ext cx="4208859" cy="276679"/>
          </a:xfrm>
          <a:prstGeom prst="rect">
            <a:avLst/>
          </a:prstGeom>
        </p:spPr>
        <p:txBody>
          <a:bodyPr>
            <a:spAutoFit/>
          </a:bodyPr>
          <a:lstStyle/>
          <a:p>
            <a:pPr algn="ctr" defTabSz="456355">
              <a:defRPr/>
            </a:pPr>
            <a:r>
              <a:rPr lang="en-US" sz="1198" kern="0" spc="20">
                <a:solidFill>
                  <a:prstClr val="black">
                    <a:lumMod val="85000"/>
                    <a:lumOff val="15000"/>
                  </a:prstClr>
                </a:solidFill>
                <a:latin typeface="Helvetica"/>
                <a:cs typeface="Helvetica"/>
              </a:rPr>
              <a:t>Facilitates brain function – promotes optimal performance</a:t>
            </a:r>
          </a:p>
        </p:txBody>
      </p:sp>
      <p:sp>
        <p:nvSpPr>
          <p:cNvPr id="7" name="Rectangle 6">
            <a:extLst>
              <a:ext uri="{FF2B5EF4-FFF2-40B4-BE49-F238E27FC236}">
                <a16:creationId xmlns:a16="http://schemas.microsoft.com/office/drawing/2014/main" id="{337BDE9C-7FAB-254C-B168-53B2C2017233}"/>
              </a:ext>
            </a:extLst>
          </p:cNvPr>
          <p:cNvSpPr/>
          <p:nvPr/>
        </p:nvSpPr>
        <p:spPr>
          <a:xfrm>
            <a:off x="4647011" y="1897858"/>
            <a:ext cx="4208859" cy="491801"/>
          </a:xfrm>
          <a:prstGeom prst="rect">
            <a:avLst/>
          </a:prstGeom>
        </p:spPr>
        <p:txBody>
          <a:bodyPr>
            <a:spAutoFit/>
          </a:bodyPr>
          <a:lstStyle/>
          <a:p>
            <a:pPr algn="ctr" defTabSz="456355">
              <a:defRPr/>
            </a:pPr>
            <a:r>
              <a:rPr lang="en-US" sz="1398" b="1" kern="0">
                <a:solidFill>
                  <a:srgbClr val="0070C0"/>
                </a:solidFill>
                <a:latin typeface="Helvetica"/>
                <a:cs typeface="Helvetica"/>
              </a:rPr>
              <a:t>Coherence</a:t>
            </a:r>
            <a:br>
              <a:rPr lang="en-US" sz="1398" b="1" kern="0">
                <a:solidFill>
                  <a:srgbClr val="B40151"/>
                </a:solidFill>
                <a:latin typeface="Helvetica"/>
                <a:cs typeface="Helvetica"/>
              </a:rPr>
            </a:br>
            <a:r>
              <a:rPr lang="en-US" sz="1198" kern="0" spc="20">
                <a:solidFill>
                  <a:prstClr val="black">
                    <a:lumMod val="85000"/>
                    <a:lumOff val="15000"/>
                  </a:prstClr>
                </a:solidFill>
                <a:latin typeface="Helvetica"/>
                <a:cs typeface="Helvetica"/>
              </a:rPr>
              <a:t>appreciation, calm, patience, confidence</a:t>
            </a:r>
          </a:p>
        </p:txBody>
      </p:sp>
      <p:pic>
        <p:nvPicPr>
          <p:cNvPr id="10" name="Picture 9">
            <a:extLst>
              <a:ext uri="{FF2B5EF4-FFF2-40B4-BE49-F238E27FC236}">
                <a16:creationId xmlns:a16="http://schemas.microsoft.com/office/drawing/2014/main" id="{E29CC5D0-6A4E-4032-8D43-0501C7EF7DA1}"/>
              </a:ext>
            </a:extLst>
          </p:cNvPr>
          <p:cNvPicPr>
            <a:picLocks noChangeAspect="1"/>
          </p:cNvPicPr>
          <p:nvPr/>
        </p:nvPicPr>
        <p:blipFill>
          <a:blip r:embed="rId4"/>
          <a:stretch>
            <a:fillRect/>
          </a:stretch>
        </p:blipFill>
        <p:spPr>
          <a:xfrm>
            <a:off x="1964532" y="6169750"/>
            <a:ext cx="823886" cy="562853"/>
          </a:xfrm>
          <a:prstGeom prst="rect">
            <a:avLst/>
          </a:prstGeom>
        </p:spPr>
      </p:pic>
    </p:spTree>
    <p:extLst>
      <p:ext uri="{BB962C8B-B14F-4D97-AF65-F5344CB8AC3E}">
        <p14:creationId xmlns:p14="http://schemas.microsoft.com/office/powerpoint/2010/main" val="125554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F78FA-39B4-154E-9DFB-D220C7382731}"/>
              </a:ext>
            </a:extLst>
          </p:cNvPr>
          <p:cNvSpPr>
            <a:spLocks noGrp="1"/>
          </p:cNvSpPr>
          <p:nvPr>
            <p:ph type="title"/>
          </p:nvPr>
        </p:nvSpPr>
        <p:spPr/>
        <p:txBody>
          <a:bodyPr/>
          <a:lstStyle/>
          <a:p>
            <a:r>
              <a:rPr lang="en-US" b="0" dirty="0"/>
              <a:t>Quick Coherence</a:t>
            </a:r>
            <a:r>
              <a:rPr lang="en-US" sz="1800" b="0" baseline="62000" dirty="0"/>
              <a:t>®</a:t>
            </a:r>
            <a:r>
              <a:rPr lang="en-US" b="0" dirty="0"/>
              <a:t> Technique</a:t>
            </a:r>
          </a:p>
        </p:txBody>
      </p:sp>
      <p:sp>
        <p:nvSpPr>
          <p:cNvPr id="4" name="Content Placeholder 3">
            <a:extLst>
              <a:ext uri="{FF2B5EF4-FFF2-40B4-BE49-F238E27FC236}">
                <a16:creationId xmlns:a16="http://schemas.microsoft.com/office/drawing/2014/main" id="{833B0052-38E8-1F4A-9CA5-86E647E5B7A9}"/>
              </a:ext>
            </a:extLst>
          </p:cNvPr>
          <p:cNvSpPr>
            <a:spLocks noGrp="1"/>
          </p:cNvSpPr>
          <p:nvPr>
            <p:ph idx="1"/>
          </p:nvPr>
        </p:nvSpPr>
        <p:spPr>
          <a:xfrm>
            <a:off x="628651" y="1469813"/>
            <a:ext cx="4112026" cy="4545601"/>
          </a:xfrm>
        </p:spPr>
        <p:txBody>
          <a:bodyPr/>
          <a:lstStyle/>
          <a:p>
            <a:pPr marL="0" indent="0">
              <a:lnSpc>
                <a:spcPts val="4247"/>
              </a:lnSpc>
              <a:buNone/>
            </a:pPr>
            <a:r>
              <a:rPr lang="en-US" dirty="0">
                <a:solidFill>
                  <a:schemeClr val="tx1">
                    <a:lumMod val="75000"/>
                    <a:lumOff val="25000"/>
                  </a:schemeClr>
                </a:solidFill>
                <a:latin typeface="Cambria" panose="02040503050406030204" pitchFamily="18" charset="0"/>
                <a:ea typeface="Cambria" panose="02040503050406030204" pitchFamily="18" charset="0"/>
              </a:rPr>
              <a:t>An Intelligent Energy Self-Regulation Technique</a:t>
            </a:r>
          </a:p>
        </p:txBody>
      </p:sp>
      <p:pic>
        <p:nvPicPr>
          <p:cNvPr id="5" name="Picture 10" descr="research_manringsheart-circle-3_4inolyr_300.psd">
            <a:extLst>
              <a:ext uri="{FF2B5EF4-FFF2-40B4-BE49-F238E27FC236}">
                <a16:creationId xmlns:a16="http://schemas.microsoft.com/office/drawing/2014/main" id="{6EDAE1F4-23AA-C04B-A106-D7380A9A60B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00900" y="2590292"/>
            <a:ext cx="19431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47E0693-DE71-46A3-A543-454A3F3AEC11}"/>
              </a:ext>
            </a:extLst>
          </p:cNvPr>
          <p:cNvPicPr>
            <a:picLocks noChangeAspect="1"/>
          </p:cNvPicPr>
          <p:nvPr/>
        </p:nvPicPr>
        <p:blipFill rotWithShape="1">
          <a:blip r:embed="rId4"/>
          <a:srcRect l="64260" t="4836" b="996"/>
          <a:stretch/>
        </p:blipFill>
        <p:spPr>
          <a:xfrm>
            <a:off x="6169981" y="443883"/>
            <a:ext cx="2974019" cy="5877018"/>
          </a:xfrm>
          <a:prstGeom prst="rect">
            <a:avLst/>
          </a:prstGeom>
        </p:spPr>
      </p:pic>
      <p:pic>
        <p:nvPicPr>
          <p:cNvPr id="6" name="Picture 5">
            <a:extLst>
              <a:ext uri="{FF2B5EF4-FFF2-40B4-BE49-F238E27FC236}">
                <a16:creationId xmlns:a16="http://schemas.microsoft.com/office/drawing/2014/main" id="{D3ABCC3D-3A06-4738-B2E7-F37ADEA8CAB9}"/>
              </a:ext>
            </a:extLst>
          </p:cNvPr>
          <p:cNvPicPr>
            <a:picLocks noChangeAspect="1"/>
          </p:cNvPicPr>
          <p:nvPr/>
        </p:nvPicPr>
        <p:blipFill>
          <a:blip r:embed="rId5"/>
          <a:stretch>
            <a:fillRect/>
          </a:stretch>
        </p:blipFill>
        <p:spPr>
          <a:xfrm>
            <a:off x="1964532" y="6169750"/>
            <a:ext cx="823886" cy="562853"/>
          </a:xfrm>
          <a:prstGeom prst="rect">
            <a:avLst/>
          </a:prstGeom>
        </p:spPr>
      </p:pic>
    </p:spTree>
    <p:extLst>
      <p:ext uri="{BB962C8B-B14F-4D97-AF65-F5344CB8AC3E}">
        <p14:creationId xmlns:p14="http://schemas.microsoft.com/office/powerpoint/2010/main" val="20081318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AB39F-4598-9E41-BCEA-3B4734EF9B86}"/>
              </a:ext>
            </a:extLst>
          </p:cNvPr>
          <p:cNvSpPr>
            <a:spLocks noGrp="1"/>
          </p:cNvSpPr>
          <p:nvPr>
            <p:ph type="title"/>
          </p:nvPr>
        </p:nvSpPr>
        <p:spPr>
          <a:xfrm>
            <a:off x="381444" y="1011751"/>
            <a:ext cx="8266775" cy="1142298"/>
          </a:xfrm>
        </p:spPr>
        <p:txBody>
          <a:bodyPr/>
          <a:lstStyle/>
          <a:p>
            <a:r>
              <a:rPr lang="en-US" b="0" dirty="0">
                <a:solidFill>
                  <a:schemeClr val="accent1"/>
                </a:solidFill>
              </a:rPr>
              <a:t>Emotions &amp; Feelings </a:t>
            </a:r>
            <a:r>
              <a:rPr lang="en-US" b="0" dirty="0"/>
              <a:t>that Create Coherence</a:t>
            </a:r>
          </a:p>
        </p:txBody>
      </p:sp>
      <p:sp>
        <p:nvSpPr>
          <p:cNvPr id="11" name="Rounded Rectangle 10">
            <a:extLst>
              <a:ext uri="{FF2B5EF4-FFF2-40B4-BE49-F238E27FC236}">
                <a16:creationId xmlns:a16="http://schemas.microsoft.com/office/drawing/2014/main" id="{4E7B33E6-B733-F74E-9293-9994D7CD27BA}"/>
              </a:ext>
            </a:extLst>
          </p:cNvPr>
          <p:cNvSpPr/>
          <p:nvPr/>
        </p:nvSpPr>
        <p:spPr>
          <a:xfrm>
            <a:off x="911137" y="2546599"/>
            <a:ext cx="3329114" cy="558229"/>
          </a:xfrm>
          <a:prstGeom prst="roundRect">
            <a:avLst/>
          </a:prstGeom>
          <a:solidFill>
            <a:schemeClr val="bg2">
              <a:lumMod val="90000"/>
              <a:alpha val="93000"/>
            </a:schemeClr>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70C0"/>
              </a:solidFill>
            </a:endParaRPr>
          </a:p>
        </p:txBody>
      </p:sp>
      <p:sp>
        <p:nvSpPr>
          <p:cNvPr id="13" name="Rounded Rectangle 12">
            <a:extLst>
              <a:ext uri="{FF2B5EF4-FFF2-40B4-BE49-F238E27FC236}">
                <a16:creationId xmlns:a16="http://schemas.microsoft.com/office/drawing/2014/main" id="{B91FFB53-F78A-8747-A2E7-612763239DB1}"/>
              </a:ext>
            </a:extLst>
          </p:cNvPr>
          <p:cNvSpPr/>
          <p:nvPr/>
        </p:nvSpPr>
        <p:spPr>
          <a:xfrm>
            <a:off x="911137" y="3279299"/>
            <a:ext cx="3329114" cy="558229"/>
          </a:xfrm>
          <a:prstGeom prst="roundRect">
            <a:avLst/>
          </a:prstGeom>
          <a:solidFill>
            <a:schemeClr val="accent1">
              <a:alpha val="93000"/>
            </a:schemeClr>
          </a:soli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70C0"/>
              </a:solidFill>
            </a:endParaRPr>
          </a:p>
        </p:txBody>
      </p:sp>
      <p:sp>
        <p:nvSpPr>
          <p:cNvPr id="15" name="Rectangle 14">
            <a:extLst>
              <a:ext uri="{FF2B5EF4-FFF2-40B4-BE49-F238E27FC236}">
                <a16:creationId xmlns:a16="http://schemas.microsoft.com/office/drawing/2014/main" id="{541B02DB-0A34-CF42-9260-CF200212037D}"/>
              </a:ext>
            </a:extLst>
          </p:cNvPr>
          <p:cNvSpPr/>
          <p:nvPr/>
        </p:nvSpPr>
        <p:spPr>
          <a:xfrm>
            <a:off x="906415" y="2603050"/>
            <a:ext cx="3333836" cy="398827"/>
          </a:xfrm>
          <a:prstGeom prst="rect">
            <a:avLst/>
          </a:prstGeom>
        </p:spPr>
        <p:txBody>
          <a:bodyPr wrap="square">
            <a:spAutoFit/>
          </a:bodyPr>
          <a:lstStyle/>
          <a:p>
            <a:pPr marL="0" lvl="2" algn="ctr">
              <a:lnSpc>
                <a:spcPts val="2565"/>
              </a:lnSpc>
              <a:spcAft>
                <a:spcPts val="900"/>
              </a:spcAft>
              <a:buClr>
                <a:srgbClr val="0070C0"/>
              </a:buClr>
            </a:pPr>
            <a:r>
              <a:rPr lang="en-US" sz="2000" dirty="0">
                <a:solidFill>
                  <a:schemeClr val="bg2">
                    <a:lumMod val="10000"/>
                  </a:schemeClr>
                </a:solidFill>
                <a:latin typeface="Helvetica Light" charset="0"/>
              </a:rPr>
              <a:t>Courage, Honor, Dignity</a:t>
            </a:r>
          </a:p>
        </p:txBody>
      </p:sp>
      <p:sp>
        <p:nvSpPr>
          <p:cNvPr id="16" name="Rectangle 15">
            <a:extLst>
              <a:ext uri="{FF2B5EF4-FFF2-40B4-BE49-F238E27FC236}">
                <a16:creationId xmlns:a16="http://schemas.microsoft.com/office/drawing/2014/main" id="{02BD4084-DE34-9E4B-B315-2211DBC4DB53}"/>
              </a:ext>
            </a:extLst>
          </p:cNvPr>
          <p:cNvSpPr/>
          <p:nvPr/>
        </p:nvSpPr>
        <p:spPr>
          <a:xfrm>
            <a:off x="906417" y="3373088"/>
            <a:ext cx="3333835" cy="398827"/>
          </a:xfrm>
          <a:prstGeom prst="rect">
            <a:avLst/>
          </a:prstGeom>
        </p:spPr>
        <p:txBody>
          <a:bodyPr wrap="square">
            <a:spAutoFit/>
          </a:bodyPr>
          <a:lstStyle/>
          <a:p>
            <a:pPr marL="0" lvl="2" algn="ctr">
              <a:lnSpc>
                <a:spcPts val="2565"/>
              </a:lnSpc>
              <a:spcAft>
                <a:spcPts val="900"/>
              </a:spcAft>
              <a:buClr>
                <a:srgbClr val="0070C0"/>
              </a:buClr>
            </a:pPr>
            <a:r>
              <a:rPr lang="en-US" sz="1950">
                <a:solidFill>
                  <a:schemeClr val="accent1">
                    <a:lumMod val="50000"/>
                  </a:schemeClr>
                </a:solidFill>
                <a:latin typeface="Helvetica Light" charset="0"/>
              </a:rPr>
              <a:t>Confidence</a:t>
            </a:r>
          </a:p>
        </p:txBody>
      </p:sp>
      <p:sp>
        <p:nvSpPr>
          <p:cNvPr id="18" name="Rounded Rectangle 17">
            <a:extLst>
              <a:ext uri="{FF2B5EF4-FFF2-40B4-BE49-F238E27FC236}">
                <a16:creationId xmlns:a16="http://schemas.microsoft.com/office/drawing/2014/main" id="{447DD5C7-DAA6-D041-905F-FA5101BAE58A}"/>
              </a:ext>
            </a:extLst>
          </p:cNvPr>
          <p:cNvSpPr/>
          <p:nvPr/>
        </p:nvSpPr>
        <p:spPr>
          <a:xfrm>
            <a:off x="911137" y="4001833"/>
            <a:ext cx="3329114" cy="558229"/>
          </a:xfrm>
          <a:prstGeom prst="roundRect">
            <a:avLst/>
          </a:prstGeom>
          <a:solidFill>
            <a:schemeClr val="bg2">
              <a:lumMod val="90000"/>
              <a:alpha val="93000"/>
            </a:schemeClr>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70C0"/>
              </a:solidFill>
            </a:endParaRPr>
          </a:p>
        </p:txBody>
      </p:sp>
      <p:sp>
        <p:nvSpPr>
          <p:cNvPr id="19" name="Rounded Rectangle 18">
            <a:extLst>
              <a:ext uri="{FF2B5EF4-FFF2-40B4-BE49-F238E27FC236}">
                <a16:creationId xmlns:a16="http://schemas.microsoft.com/office/drawing/2014/main" id="{37330B35-C303-7642-A3DF-3DD1BD1A0F1A}"/>
              </a:ext>
            </a:extLst>
          </p:cNvPr>
          <p:cNvSpPr/>
          <p:nvPr/>
        </p:nvSpPr>
        <p:spPr>
          <a:xfrm>
            <a:off x="911137" y="4726171"/>
            <a:ext cx="3329114" cy="558229"/>
          </a:xfrm>
          <a:prstGeom prst="roundRect">
            <a:avLst/>
          </a:prstGeom>
          <a:solidFill>
            <a:schemeClr val="accent1">
              <a:alpha val="93000"/>
            </a:schemeClr>
          </a:soli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70C0"/>
              </a:solidFill>
            </a:endParaRPr>
          </a:p>
        </p:txBody>
      </p:sp>
      <p:sp>
        <p:nvSpPr>
          <p:cNvPr id="20" name="Rectangle 19">
            <a:extLst>
              <a:ext uri="{FF2B5EF4-FFF2-40B4-BE49-F238E27FC236}">
                <a16:creationId xmlns:a16="http://schemas.microsoft.com/office/drawing/2014/main" id="{DBB852B3-BA31-1F4D-84FD-A453C2CF861C}"/>
              </a:ext>
            </a:extLst>
          </p:cNvPr>
          <p:cNvSpPr/>
          <p:nvPr/>
        </p:nvSpPr>
        <p:spPr>
          <a:xfrm>
            <a:off x="906415" y="4058285"/>
            <a:ext cx="3333836" cy="398827"/>
          </a:xfrm>
          <a:prstGeom prst="rect">
            <a:avLst/>
          </a:prstGeom>
        </p:spPr>
        <p:txBody>
          <a:bodyPr wrap="square">
            <a:spAutoFit/>
          </a:bodyPr>
          <a:lstStyle/>
          <a:p>
            <a:pPr marL="0" lvl="2" algn="ctr">
              <a:lnSpc>
                <a:spcPts val="2565"/>
              </a:lnSpc>
              <a:spcAft>
                <a:spcPts val="900"/>
              </a:spcAft>
              <a:buClr>
                <a:srgbClr val="0070C0"/>
              </a:buClr>
            </a:pPr>
            <a:r>
              <a:rPr lang="en-US" sz="1950">
                <a:solidFill>
                  <a:schemeClr val="bg2">
                    <a:lumMod val="10000"/>
                  </a:schemeClr>
                </a:solidFill>
                <a:latin typeface="Helvetica Light" charset="0"/>
              </a:rPr>
              <a:t>Appreciation, Gratitude</a:t>
            </a:r>
          </a:p>
        </p:txBody>
      </p:sp>
      <p:sp>
        <p:nvSpPr>
          <p:cNvPr id="21" name="Rectangle 20">
            <a:extLst>
              <a:ext uri="{FF2B5EF4-FFF2-40B4-BE49-F238E27FC236}">
                <a16:creationId xmlns:a16="http://schemas.microsoft.com/office/drawing/2014/main" id="{51C4F1D6-AC95-4C49-870C-B5E8FA500960}"/>
              </a:ext>
            </a:extLst>
          </p:cNvPr>
          <p:cNvSpPr/>
          <p:nvPr/>
        </p:nvSpPr>
        <p:spPr>
          <a:xfrm>
            <a:off x="906417" y="4819959"/>
            <a:ext cx="3333835" cy="398827"/>
          </a:xfrm>
          <a:prstGeom prst="rect">
            <a:avLst/>
          </a:prstGeom>
        </p:spPr>
        <p:txBody>
          <a:bodyPr wrap="square">
            <a:spAutoFit/>
          </a:bodyPr>
          <a:lstStyle/>
          <a:p>
            <a:pPr marL="0" lvl="2" algn="ctr">
              <a:lnSpc>
                <a:spcPts val="2565"/>
              </a:lnSpc>
              <a:spcAft>
                <a:spcPts val="900"/>
              </a:spcAft>
              <a:buClr>
                <a:srgbClr val="0070C0"/>
              </a:buClr>
            </a:pPr>
            <a:r>
              <a:rPr lang="en-US" sz="1950">
                <a:solidFill>
                  <a:schemeClr val="accent1">
                    <a:lumMod val="50000"/>
                  </a:schemeClr>
                </a:solidFill>
                <a:latin typeface="Helvetica Light" charset="0"/>
              </a:rPr>
              <a:t>Kindness</a:t>
            </a:r>
          </a:p>
        </p:txBody>
      </p:sp>
      <p:sp>
        <p:nvSpPr>
          <p:cNvPr id="30" name="Rounded Rectangle 29">
            <a:extLst>
              <a:ext uri="{FF2B5EF4-FFF2-40B4-BE49-F238E27FC236}">
                <a16:creationId xmlns:a16="http://schemas.microsoft.com/office/drawing/2014/main" id="{8882778C-D564-D14F-937D-5B2E14C841D0}"/>
              </a:ext>
            </a:extLst>
          </p:cNvPr>
          <p:cNvSpPr/>
          <p:nvPr/>
        </p:nvSpPr>
        <p:spPr>
          <a:xfrm>
            <a:off x="4758307" y="2546599"/>
            <a:ext cx="3329114" cy="558229"/>
          </a:xfrm>
          <a:prstGeom prst="roundRect">
            <a:avLst/>
          </a:prstGeom>
          <a:solidFill>
            <a:schemeClr val="bg2">
              <a:lumMod val="90000"/>
              <a:alpha val="93000"/>
            </a:schemeClr>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70C0"/>
              </a:solidFill>
            </a:endParaRPr>
          </a:p>
        </p:txBody>
      </p:sp>
      <p:sp>
        <p:nvSpPr>
          <p:cNvPr id="31" name="Rounded Rectangle 30">
            <a:extLst>
              <a:ext uri="{FF2B5EF4-FFF2-40B4-BE49-F238E27FC236}">
                <a16:creationId xmlns:a16="http://schemas.microsoft.com/office/drawing/2014/main" id="{FBB37B92-AD06-7C48-BE14-E82E1322A282}"/>
              </a:ext>
            </a:extLst>
          </p:cNvPr>
          <p:cNvSpPr/>
          <p:nvPr/>
        </p:nvSpPr>
        <p:spPr>
          <a:xfrm>
            <a:off x="4758307" y="3279299"/>
            <a:ext cx="3329114" cy="558229"/>
          </a:xfrm>
          <a:prstGeom prst="roundRect">
            <a:avLst/>
          </a:prstGeom>
          <a:solidFill>
            <a:schemeClr val="accent1">
              <a:alpha val="93000"/>
            </a:schemeClr>
          </a:soli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70C0"/>
              </a:solidFill>
            </a:endParaRPr>
          </a:p>
        </p:txBody>
      </p:sp>
      <p:sp>
        <p:nvSpPr>
          <p:cNvPr id="32" name="Rectangle 31">
            <a:extLst>
              <a:ext uri="{FF2B5EF4-FFF2-40B4-BE49-F238E27FC236}">
                <a16:creationId xmlns:a16="http://schemas.microsoft.com/office/drawing/2014/main" id="{586153EB-FF6E-D540-B3EB-0C644391B585}"/>
              </a:ext>
            </a:extLst>
          </p:cNvPr>
          <p:cNvSpPr/>
          <p:nvPr/>
        </p:nvSpPr>
        <p:spPr>
          <a:xfrm>
            <a:off x="4753585" y="2603050"/>
            <a:ext cx="3333836" cy="398827"/>
          </a:xfrm>
          <a:prstGeom prst="rect">
            <a:avLst/>
          </a:prstGeom>
        </p:spPr>
        <p:txBody>
          <a:bodyPr wrap="square">
            <a:spAutoFit/>
          </a:bodyPr>
          <a:lstStyle/>
          <a:p>
            <a:pPr marL="0" lvl="2" algn="ctr">
              <a:lnSpc>
                <a:spcPts val="2565"/>
              </a:lnSpc>
              <a:spcAft>
                <a:spcPts val="900"/>
              </a:spcAft>
              <a:buClr>
                <a:srgbClr val="0070C0"/>
              </a:buClr>
            </a:pPr>
            <a:r>
              <a:rPr lang="en-US" sz="1950">
                <a:solidFill>
                  <a:schemeClr val="bg2">
                    <a:lumMod val="10000"/>
                  </a:schemeClr>
                </a:solidFill>
                <a:latin typeface="Helvetica Light" charset="0"/>
              </a:rPr>
              <a:t>Care, Love</a:t>
            </a:r>
          </a:p>
        </p:txBody>
      </p:sp>
      <p:sp>
        <p:nvSpPr>
          <p:cNvPr id="33" name="Rectangle 32">
            <a:extLst>
              <a:ext uri="{FF2B5EF4-FFF2-40B4-BE49-F238E27FC236}">
                <a16:creationId xmlns:a16="http://schemas.microsoft.com/office/drawing/2014/main" id="{E9E3614E-686F-3B40-989B-1705D670B23A}"/>
              </a:ext>
            </a:extLst>
          </p:cNvPr>
          <p:cNvSpPr/>
          <p:nvPr/>
        </p:nvSpPr>
        <p:spPr>
          <a:xfrm>
            <a:off x="4753588" y="3373088"/>
            <a:ext cx="3333835" cy="398827"/>
          </a:xfrm>
          <a:prstGeom prst="rect">
            <a:avLst/>
          </a:prstGeom>
        </p:spPr>
        <p:txBody>
          <a:bodyPr wrap="square">
            <a:spAutoFit/>
          </a:bodyPr>
          <a:lstStyle/>
          <a:p>
            <a:pPr marL="0" lvl="2" algn="ctr">
              <a:lnSpc>
                <a:spcPts val="2565"/>
              </a:lnSpc>
              <a:spcAft>
                <a:spcPts val="900"/>
              </a:spcAft>
              <a:buClr>
                <a:srgbClr val="0070C0"/>
              </a:buClr>
            </a:pPr>
            <a:r>
              <a:rPr lang="en-US" sz="1950">
                <a:solidFill>
                  <a:schemeClr val="accent1">
                    <a:lumMod val="50000"/>
                  </a:schemeClr>
                </a:solidFill>
                <a:latin typeface="Helvetica Light" charset="0"/>
              </a:rPr>
              <a:t>Compassion</a:t>
            </a:r>
          </a:p>
        </p:txBody>
      </p:sp>
      <p:sp>
        <p:nvSpPr>
          <p:cNvPr id="34" name="Rounded Rectangle 33">
            <a:extLst>
              <a:ext uri="{FF2B5EF4-FFF2-40B4-BE49-F238E27FC236}">
                <a16:creationId xmlns:a16="http://schemas.microsoft.com/office/drawing/2014/main" id="{E1C5599F-17A4-D640-BF2B-6E8EDE636BF7}"/>
              </a:ext>
            </a:extLst>
          </p:cNvPr>
          <p:cNvSpPr/>
          <p:nvPr/>
        </p:nvSpPr>
        <p:spPr>
          <a:xfrm>
            <a:off x="4758307" y="4001833"/>
            <a:ext cx="3329114" cy="558229"/>
          </a:xfrm>
          <a:prstGeom prst="roundRect">
            <a:avLst/>
          </a:prstGeom>
          <a:solidFill>
            <a:schemeClr val="bg2">
              <a:lumMod val="90000"/>
              <a:alpha val="93000"/>
            </a:schemeClr>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70C0"/>
              </a:solidFill>
            </a:endParaRPr>
          </a:p>
        </p:txBody>
      </p:sp>
      <p:sp>
        <p:nvSpPr>
          <p:cNvPr id="35" name="Rounded Rectangle 34">
            <a:extLst>
              <a:ext uri="{FF2B5EF4-FFF2-40B4-BE49-F238E27FC236}">
                <a16:creationId xmlns:a16="http://schemas.microsoft.com/office/drawing/2014/main" id="{4F3D02AD-1087-3B44-8387-A14D559143B0}"/>
              </a:ext>
            </a:extLst>
          </p:cNvPr>
          <p:cNvSpPr/>
          <p:nvPr/>
        </p:nvSpPr>
        <p:spPr>
          <a:xfrm>
            <a:off x="4758307" y="4726171"/>
            <a:ext cx="3329114" cy="558229"/>
          </a:xfrm>
          <a:prstGeom prst="roundRect">
            <a:avLst/>
          </a:prstGeom>
          <a:solidFill>
            <a:schemeClr val="accent1">
              <a:alpha val="93000"/>
            </a:schemeClr>
          </a:soli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70C0"/>
              </a:solidFill>
            </a:endParaRPr>
          </a:p>
        </p:txBody>
      </p:sp>
      <p:sp>
        <p:nvSpPr>
          <p:cNvPr id="36" name="Rectangle 35">
            <a:extLst>
              <a:ext uri="{FF2B5EF4-FFF2-40B4-BE49-F238E27FC236}">
                <a16:creationId xmlns:a16="http://schemas.microsoft.com/office/drawing/2014/main" id="{87042087-1104-2F47-A86B-4E7EA9065911}"/>
              </a:ext>
            </a:extLst>
          </p:cNvPr>
          <p:cNvSpPr/>
          <p:nvPr/>
        </p:nvSpPr>
        <p:spPr>
          <a:xfrm>
            <a:off x="4753585" y="4058285"/>
            <a:ext cx="3333836" cy="398827"/>
          </a:xfrm>
          <a:prstGeom prst="rect">
            <a:avLst/>
          </a:prstGeom>
        </p:spPr>
        <p:txBody>
          <a:bodyPr wrap="square">
            <a:spAutoFit/>
          </a:bodyPr>
          <a:lstStyle/>
          <a:p>
            <a:pPr marL="0" lvl="2" algn="ctr">
              <a:lnSpc>
                <a:spcPts val="2565"/>
              </a:lnSpc>
              <a:spcAft>
                <a:spcPts val="900"/>
              </a:spcAft>
              <a:buClr>
                <a:srgbClr val="0070C0"/>
              </a:buClr>
            </a:pPr>
            <a:r>
              <a:rPr lang="en-US" sz="1950">
                <a:solidFill>
                  <a:schemeClr val="bg2">
                    <a:lumMod val="10000"/>
                  </a:schemeClr>
                </a:solidFill>
                <a:latin typeface="Helvetica Light" charset="0"/>
              </a:rPr>
              <a:t>Tolerance, Patience</a:t>
            </a:r>
          </a:p>
        </p:txBody>
      </p:sp>
      <p:sp>
        <p:nvSpPr>
          <p:cNvPr id="37" name="Rectangle 36">
            <a:extLst>
              <a:ext uri="{FF2B5EF4-FFF2-40B4-BE49-F238E27FC236}">
                <a16:creationId xmlns:a16="http://schemas.microsoft.com/office/drawing/2014/main" id="{A886614F-0AC2-4F4C-BCA6-F36A7BD92531}"/>
              </a:ext>
            </a:extLst>
          </p:cNvPr>
          <p:cNvSpPr/>
          <p:nvPr/>
        </p:nvSpPr>
        <p:spPr>
          <a:xfrm>
            <a:off x="4753588" y="4819959"/>
            <a:ext cx="3333835" cy="398827"/>
          </a:xfrm>
          <a:prstGeom prst="rect">
            <a:avLst/>
          </a:prstGeom>
        </p:spPr>
        <p:txBody>
          <a:bodyPr wrap="square">
            <a:spAutoFit/>
          </a:bodyPr>
          <a:lstStyle/>
          <a:p>
            <a:pPr marL="0" lvl="2" algn="ctr">
              <a:lnSpc>
                <a:spcPts val="2565"/>
              </a:lnSpc>
              <a:spcAft>
                <a:spcPts val="900"/>
              </a:spcAft>
              <a:buClr>
                <a:srgbClr val="0070C0"/>
              </a:buClr>
            </a:pPr>
            <a:r>
              <a:rPr lang="en-US" sz="1950">
                <a:solidFill>
                  <a:schemeClr val="accent1">
                    <a:lumMod val="50000"/>
                  </a:schemeClr>
                </a:solidFill>
                <a:latin typeface="Helvetica Light" charset="0"/>
              </a:rPr>
              <a:t>Enthusiasm, Joy</a:t>
            </a:r>
          </a:p>
        </p:txBody>
      </p:sp>
      <p:pic>
        <p:nvPicPr>
          <p:cNvPr id="23" name="Picture 22">
            <a:extLst>
              <a:ext uri="{FF2B5EF4-FFF2-40B4-BE49-F238E27FC236}">
                <a16:creationId xmlns:a16="http://schemas.microsoft.com/office/drawing/2014/main" id="{E48067FF-35B4-4E42-9404-E52F872D7119}"/>
              </a:ext>
            </a:extLst>
          </p:cNvPr>
          <p:cNvPicPr>
            <a:picLocks noChangeAspect="1"/>
          </p:cNvPicPr>
          <p:nvPr/>
        </p:nvPicPr>
        <p:blipFill>
          <a:blip r:embed="rId3"/>
          <a:stretch>
            <a:fillRect/>
          </a:stretch>
        </p:blipFill>
        <p:spPr>
          <a:xfrm>
            <a:off x="1964532" y="6169750"/>
            <a:ext cx="823886" cy="562853"/>
          </a:xfrm>
          <a:prstGeom prst="rect">
            <a:avLst/>
          </a:prstGeom>
        </p:spPr>
      </p:pic>
      <p:sp>
        <p:nvSpPr>
          <p:cNvPr id="5" name="Rectangle 4">
            <a:extLst>
              <a:ext uri="{FF2B5EF4-FFF2-40B4-BE49-F238E27FC236}">
                <a16:creationId xmlns:a16="http://schemas.microsoft.com/office/drawing/2014/main" id="{4EC7DEF9-8245-4E3C-8BAF-FB3D178A19E6}"/>
              </a:ext>
            </a:extLst>
          </p:cNvPr>
          <p:cNvSpPr/>
          <p:nvPr/>
        </p:nvSpPr>
        <p:spPr>
          <a:xfrm>
            <a:off x="242858" y="426257"/>
            <a:ext cx="544096"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91117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C0949C-2013-D748-B0D8-894706DBD07F}"/>
              </a:ext>
            </a:extLst>
          </p:cNvPr>
          <p:cNvSpPr>
            <a:spLocks noGrp="1"/>
          </p:cNvSpPr>
          <p:nvPr>
            <p:ph type="title"/>
          </p:nvPr>
        </p:nvSpPr>
        <p:spPr/>
        <p:txBody>
          <a:bodyPr/>
          <a:lstStyle/>
          <a:p>
            <a:r>
              <a:rPr lang="en-US" b="0" dirty="0"/>
              <a:t>Quick Coherence</a:t>
            </a:r>
            <a:r>
              <a:rPr lang="en-US" sz="1800" b="0" baseline="62000" dirty="0"/>
              <a:t>®</a:t>
            </a:r>
            <a:r>
              <a:rPr lang="en-US" b="0" dirty="0"/>
              <a:t> Technique</a:t>
            </a:r>
          </a:p>
        </p:txBody>
      </p:sp>
      <p:sp>
        <p:nvSpPr>
          <p:cNvPr id="5" name="Content Placeholder 4">
            <a:extLst>
              <a:ext uri="{FF2B5EF4-FFF2-40B4-BE49-F238E27FC236}">
                <a16:creationId xmlns:a16="http://schemas.microsoft.com/office/drawing/2014/main" id="{631322AB-4337-FD44-BC68-5A215D155B3C}"/>
              </a:ext>
            </a:extLst>
          </p:cNvPr>
          <p:cNvSpPr>
            <a:spLocks noGrp="1"/>
          </p:cNvSpPr>
          <p:nvPr>
            <p:ph idx="1"/>
          </p:nvPr>
        </p:nvSpPr>
        <p:spPr/>
        <p:txBody>
          <a:bodyPr>
            <a:normAutofit/>
          </a:bodyPr>
          <a:lstStyle/>
          <a:p>
            <a:pPr marL="0" indent="0">
              <a:buNone/>
            </a:pPr>
            <a:r>
              <a:rPr lang="en-US" altLang="en-US" b="1" dirty="0">
                <a:solidFill>
                  <a:schemeClr val="accent1"/>
                </a:solidFill>
                <a:latin typeface="Helvetica" pitchFamily="2" charset="0"/>
              </a:rPr>
              <a:t>Step #1:</a:t>
            </a:r>
          </a:p>
          <a:p>
            <a:r>
              <a:rPr lang="en-US" altLang="en-US" dirty="0"/>
              <a:t>Focus your attention in the area of the heart. Imagine your breath is flowing in and out of your heart or chest area, breathing a little slower and deeper than usual. </a:t>
            </a:r>
          </a:p>
          <a:p>
            <a:pPr lvl="1"/>
            <a:r>
              <a:rPr lang="en-US" altLang="en-US" i="1" dirty="0"/>
              <a:t>Suggestion: Inhale 5 seconds, exhale 5 seconds (or whatever rhythm is comfortable).</a:t>
            </a:r>
          </a:p>
          <a:p>
            <a:endParaRPr lang="en-US" altLang="en-US" dirty="0"/>
          </a:p>
          <a:p>
            <a:pPr marL="0" indent="0">
              <a:buNone/>
            </a:pPr>
            <a:endParaRPr lang="en-US" dirty="0"/>
          </a:p>
        </p:txBody>
      </p:sp>
      <p:pic>
        <p:nvPicPr>
          <p:cNvPr id="6" name="Picture 5">
            <a:extLst>
              <a:ext uri="{FF2B5EF4-FFF2-40B4-BE49-F238E27FC236}">
                <a16:creationId xmlns:a16="http://schemas.microsoft.com/office/drawing/2014/main" id="{208CD2B2-41A0-42A3-80D1-6B43EB11453B}"/>
              </a:ext>
            </a:extLst>
          </p:cNvPr>
          <p:cNvPicPr>
            <a:picLocks noChangeAspect="1"/>
          </p:cNvPicPr>
          <p:nvPr/>
        </p:nvPicPr>
        <p:blipFill>
          <a:blip r:embed="rId3"/>
          <a:stretch>
            <a:fillRect/>
          </a:stretch>
        </p:blipFill>
        <p:spPr>
          <a:xfrm>
            <a:off x="1964532" y="6169750"/>
            <a:ext cx="823886" cy="562853"/>
          </a:xfrm>
          <a:prstGeom prst="rect">
            <a:avLst/>
          </a:prstGeom>
        </p:spPr>
      </p:pic>
    </p:spTree>
    <p:extLst>
      <p:ext uri="{BB962C8B-B14F-4D97-AF65-F5344CB8AC3E}">
        <p14:creationId xmlns:p14="http://schemas.microsoft.com/office/powerpoint/2010/main" val="20991231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C0949C-2013-D748-B0D8-894706DBD07F}"/>
              </a:ext>
            </a:extLst>
          </p:cNvPr>
          <p:cNvSpPr>
            <a:spLocks noGrp="1"/>
          </p:cNvSpPr>
          <p:nvPr>
            <p:ph type="title"/>
          </p:nvPr>
        </p:nvSpPr>
        <p:spPr/>
        <p:txBody>
          <a:bodyPr/>
          <a:lstStyle/>
          <a:p>
            <a:r>
              <a:rPr lang="en-US" b="0"/>
              <a:t>Quick Coherence</a:t>
            </a:r>
            <a:r>
              <a:rPr lang="en-US" sz="1800" b="0" baseline="62000"/>
              <a:t>®</a:t>
            </a:r>
            <a:r>
              <a:rPr lang="en-US" b="0"/>
              <a:t> </a:t>
            </a:r>
            <a:r>
              <a:rPr lang="en-US" b="0">
                <a:solidFill>
                  <a:schemeClr val="tx1"/>
                </a:solidFill>
              </a:rPr>
              <a:t>Technique</a:t>
            </a:r>
            <a:endParaRPr lang="en-US" b="0"/>
          </a:p>
        </p:txBody>
      </p:sp>
      <p:sp>
        <p:nvSpPr>
          <p:cNvPr id="5" name="Content Placeholder 4">
            <a:extLst>
              <a:ext uri="{FF2B5EF4-FFF2-40B4-BE49-F238E27FC236}">
                <a16:creationId xmlns:a16="http://schemas.microsoft.com/office/drawing/2014/main" id="{631322AB-4337-FD44-BC68-5A215D155B3C}"/>
              </a:ext>
            </a:extLst>
          </p:cNvPr>
          <p:cNvSpPr>
            <a:spLocks noGrp="1"/>
          </p:cNvSpPr>
          <p:nvPr>
            <p:ph idx="1"/>
          </p:nvPr>
        </p:nvSpPr>
        <p:spPr/>
        <p:txBody>
          <a:bodyPr>
            <a:normAutofit/>
          </a:bodyPr>
          <a:lstStyle/>
          <a:p>
            <a:pPr marL="0" indent="0">
              <a:buNone/>
            </a:pPr>
            <a:r>
              <a:rPr lang="en-US" altLang="en-US" b="1" dirty="0">
                <a:solidFill>
                  <a:schemeClr val="accent1"/>
                </a:solidFill>
                <a:latin typeface="Helvetica" pitchFamily="2" charset="0"/>
              </a:rPr>
              <a:t>Step #2:</a:t>
            </a:r>
          </a:p>
          <a:p>
            <a:pPr>
              <a:lnSpc>
                <a:spcPts val="2654"/>
              </a:lnSpc>
              <a:spcAft>
                <a:spcPts val="1350"/>
              </a:spcAft>
            </a:pPr>
            <a:r>
              <a:rPr lang="en-US" altLang="en-US" dirty="0"/>
              <a:t>Make a sincere attempt to experience a regenerative feeling such as appreciation or care for someone or something in your life.</a:t>
            </a:r>
          </a:p>
          <a:p>
            <a:pPr lvl="1">
              <a:lnSpc>
                <a:spcPts val="2654"/>
              </a:lnSpc>
              <a:spcAft>
                <a:spcPts val="1350"/>
              </a:spcAft>
            </a:pPr>
            <a:r>
              <a:rPr lang="en-US" altLang="en-US" i="1" dirty="0"/>
              <a:t>Suggestion: Try to re-experience the feeling you have for someone you love, a pet, a special place, an accomplishment, etc., or focus on a feeling of calm or ease.</a:t>
            </a:r>
          </a:p>
          <a:p>
            <a:endParaRPr lang="en-US" altLang="en-US" dirty="0"/>
          </a:p>
          <a:p>
            <a:endParaRPr lang="en-US" altLang="en-US" dirty="0"/>
          </a:p>
          <a:p>
            <a:endParaRPr lang="en-US" dirty="0"/>
          </a:p>
        </p:txBody>
      </p:sp>
      <p:pic>
        <p:nvPicPr>
          <p:cNvPr id="6" name="Picture 5">
            <a:extLst>
              <a:ext uri="{FF2B5EF4-FFF2-40B4-BE49-F238E27FC236}">
                <a16:creationId xmlns:a16="http://schemas.microsoft.com/office/drawing/2014/main" id="{74B9E2D8-A48B-423B-9496-6A6903AB3798}"/>
              </a:ext>
            </a:extLst>
          </p:cNvPr>
          <p:cNvPicPr>
            <a:picLocks noChangeAspect="1"/>
          </p:cNvPicPr>
          <p:nvPr/>
        </p:nvPicPr>
        <p:blipFill>
          <a:blip r:embed="rId3"/>
          <a:stretch>
            <a:fillRect/>
          </a:stretch>
        </p:blipFill>
        <p:spPr>
          <a:xfrm>
            <a:off x="1964532" y="6169750"/>
            <a:ext cx="823886" cy="562853"/>
          </a:xfrm>
          <a:prstGeom prst="rect">
            <a:avLst/>
          </a:prstGeom>
        </p:spPr>
      </p:pic>
    </p:spTree>
    <p:extLst>
      <p:ext uri="{BB962C8B-B14F-4D97-AF65-F5344CB8AC3E}">
        <p14:creationId xmlns:p14="http://schemas.microsoft.com/office/powerpoint/2010/main" val="3351997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C0949C-2013-D748-B0D8-894706DBD07F}"/>
              </a:ext>
            </a:extLst>
          </p:cNvPr>
          <p:cNvSpPr>
            <a:spLocks noGrp="1"/>
          </p:cNvSpPr>
          <p:nvPr>
            <p:ph type="title"/>
          </p:nvPr>
        </p:nvSpPr>
        <p:spPr/>
        <p:txBody>
          <a:bodyPr/>
          <a:lstStyle/>
          <a:p>
            <a:r>
              <a:rPr lang="en-US" b="0"/>
              <a:t>Quick Coherence</a:t>
            </a:r>
            <a:r>
              <a:rPr lang="en-US" sz="1800" b="0" baseline="62000"/>
              <a:t>®</a:t>
            </a:r>
            <a:r>
              <a:rPr lang="en-US" b="0"/>
              <a:t> </a:t>
            </a:r>
            <a:r>
              <a:rPr lang="en-US" b="0">
                <a:solidFill>
                  <a:schemeClr val="tx1"/>
                </a:solidFill>
              </a:rPr>
              <a:t>Quick steps</a:t>
            </a:r>
            <a:endParaRPr lang="en-US" b="0"/>
          </a:p>
        </p:txBody>
      </p:sp>
      <p:sp>
        <p:nvSpPr>
          <p:cNvPr id="5" name="Content Placeholder 4">
            <a:extLst>
              <a:ext uri="{FF2B5EF4-FFF2-40B4-BE49-F238E27FC236}">
                <a16:creationId xmlns:a16="http://schemas.microsoft.com/office/drawing/2014/main" id="{631322AB-4337-FD44-BC68-5A215D155B3C}"/>
              </a:ext>
            </a:extLst>
          </p:cNvPr>
          <p:cNvSpPr>
            <a:spLocks noGrp="1"/>
          </p:cNvSpPr>
          <p:nvPr>
            <p:ph idx="1"/>
          </p:nvPr>
        </p:nvSpPr>
        <p:spPr/>
        <p:txBody>
          <a:bodyPr/>
          <a:lstStyle/>
          <a:p>
            <a:pPr marL="385763" indent="-385763">
              <a:buFont typeface="+mj-lt"/>
              <a:buAutoNum type="arabicPeriod"/>
            </a:pPr>
            <a:r>
              <a:rPr lang="en-US" altLang="en-US" dirty="0">
                <a:latin typeface="Helvetica" pitchFamily="2" charset="0"/>
              </a:rPr>
              <a:t>Heart-Focused Breathing</a:t>
            </a:r>
          </a:p>
          <a:p>
            <a:pPr marL="0" indent="0">
              <a:buNone/>
            </a:pPr>
            <a:endParaRPr lang="en-US" altLang="en-US" dirty="0">
              <a:latin typeface="Helvetica" pitchFamily="2" charset="0"/>
            </a:endParaRPr>
          </a:p>
          <a:p>
            <a:pPr marL="514350" indent="-514350">
              <a:buFont typeface="+mj-lt"/>
              <a:buAutoNum type="arabicPeriod" startAt="2"/>
            </a:pPr>
            <a:r>
              <a:rPr lang="en-US" altLang="en-US" dirty="0">
                <a:latin typeface="Helvetica" pitchFamily="2" charset="0"/>
              </a:rPr>
              <a:t>Activate a positive or renewing feeling</a:t>
            </a:r>
          </a:p>
          <a:p>
            <a:pPr marL="0" indent="0">
              <a:buNone/>
            </a:pPr>
            <a:endParaRPr lang="en-US" altLang="en-US" dirty="0"/>
          </a:p>
          <a:p>
            <a:endParaRPr lang="en-US" altLang="en-US" dirty="0"/>
          </a:p>
          <a:p>
            <a:endParaRPr lang="en-US" altLang="en-US" dirty="0"/>
          </a:p>
          <a:p>
            <a:endParaRPr lang="en-US" dirty="0"/>
          </a:p>
        </p:txBody>
      </p:sp>
      <p:pic>
        <p:nvPicPr>
          <p:cNvPr id="6" name="Picture 5">
            <a:extLst>
              <a:ext uri="{FF2B5EF4-FFF2-40B4-BE49-F238E27FC236}">
                <a16:creationId xmlns:a16="http://schemas.microsoft.com/office/drawing/2014/main" id="{65D1F125-EED0-4C82-9D85-9E7BA1FCA43B}"/>
              </a:ext>
            </a:extLst>
          </p:cNvPr>
          <p:cNvPicPr>
            <a:picLocks noChangeAspect="1"/>
          </p:cNvPicPr>
          <p:nvPr/>
        </p:nvPicPr>
        <p:blipFill>
          <a:blip r:embed="rId3"/>
          <a:stretch>
            <a:fillRect/>
          </a:stretch>
        </p:blipFill>
        <p:spPr>
          <a:xfrm>
            <a:off x="1964532" y="6169750"/>
            <a:ext cx="823886" cy="562853"/>
          </a:xfrm>
          <a:prstGeom prst="rect">
            <a:avLst/>
          </a:prstGeom>
        </p:spPr>
      </p:pic>
    </p:spTree>
    <p:extLst>
      <p:ext uri="{BB962C8B-B14F-4D97-AF65-F5344CB8AC3E}">
        <p14:creationId xmlns:p14="http://schemas.microsoft.com/office/powerpoint/2010/main" val="4932471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AE125F-2F14-EF47-83F2-FC30582A7E6D}"/>
              </a:ext>
            </a:extLst>
          </p:cNvPr>
          <p:cNvSpPr>
            <a:spLocks noGrp="1"/>
          </p:cNvSpPr>
          <p:nvPr>
            <p:ph type="title"/>
          </p:nvPr>
        </p:nvSpPr>
        <p:spPr/>
        <p:txBody>
          <a:bodyPr/>
          <a:lstStyle/>
          <a:p>
            <a:r>
              <a:rPr lang="en-US" b="0">
                <a:solidFill>
                  <a:schemeClr val="tx1">
                    <a:lumMod val="75000"/>
                    <a:lumOff val="25000"/>
                  </a:schemeClr>
                </a:solidFill>
              </a:rPr>
              <a:t>Building and Sustaining Resilience</a:t>
            </a:r>
          </a:p>
        </p:txBody>
      </p:sp>
      <p:sp>
        <p:nvSpPr>
          <p:cNvPr id="4" name="Content Placeholder 3">
            <a:extLst>
              <a:ext uri="{FF2B5EF4-FFF2-40B4-BE49-F238E27FC236}">
                <a16:creationId xmlns:a16="http://schemas.microsoft.com/office/drawing/2014/main" id="{312451A5-C6D3-4648-BC64-8255F63A8787}"/>
              </a:ext>
            </a:extLst>
          </p:cNvPr>
          <p:cNvSpPr>
            <a:spLocks noGrp="1"/>
          </p:cNvSpPr>
          <p:nvPr>
            <p:ph idx="1"/>
          </p:nvPr>
        </p:nvSpPr>
        <p:spPr>
          <a:xfrm>
            <a:off x="628650" y="1469813"/>
            <a:ext cx="6384073" cy="4545601"/>
          </a:xfrm>
        </p:spPr>
        <p:txBody>
          <a:bodyPr>
            <a:normAutofit fontScale="92500" lnSpcReduction="20000"/>
          </a:bodyPr>
          <a:lstStyle/>
          <a:p>
            <a:pPr marL="257175" indent="-257175" fontAlgn="ctr">
              <a:spcAft>
                <a:spcPts val="1275"/>
              </a:spcAft>
              <a:buFont typeface="Wingdings" pitchFamily="2" charset="2"/>
              <a:buChar char="§"/>
            </a:pPr>
            <a:endParaRPr lang="en-US" altLang="en-US" b="1" dirty="0">
              <a:solidFill>
                <a:srgbClr val="0070C0"/>
              </a:solidFill>
            </a:endParaRPr>
          </a:p>
          <a:p>
            <a:pPr marL="257175" indent="-257175" fontAlgn="ctr">
              <a:spcAft>
                <a:spcPts val="1275"/>
              </a:spcAft>
              <a:buFont typeface="Wingdings" pitchFamily="2" charset="2"/>
              <a:buChar char="§"/>
            </a:pPr>
            <a:r>
              <a:rPr lang="en-US" altLang="en-US" b="1" dirty="0">
                <a:solidFill>
                  <a:schemeClr val="accent1"/>
                </a:solidFill>
              </a:rPr>
              <a:t>Prep</a:t>
            </a:r>
            <a:r>
              <a:rPr lang="en-US" altLang="en-US" dirty="0">
                <a:solidFill>
                  <a:schemeClr val="accent1"/>
                </a:solidFill>
              </a:rPr>
              <a:t> </a:t>
            </a:r>
            <a:r>
              <a:rPr lang="en-US" altLang="en-US" dirty="0"/>
              <a:t>to set the tone for the day and to be more composed before upcoming stressful events.</a:t>
            </a:r>
          </a:p>
          <a:p>
            <a:pPr marL="257175" indent="-257175" fontAlgn="ctr">
              <a:spcAft>
                <a:spcPts val="1275"/>
              </a:spcAft>
              <a:buFont typeface="Wingdings" pitchFamily="2" charset="2"/>
              <a:buChar char="§"/>
            </a:pPr>
            <a:r>
              <a:rPr lang="en-US" altLang="en-US" b="1" dirty="0">
                <a:solidFill>
                  <a:schemeClr val="accent1"/>
                </a:solidFill>
              </a:rPr>
              <a:t>Shift and Reset </a:t>
            </a:r>
            <a:r>
              <a:rPr lang="en-US" altLang="en-US" dirty="0"/>
              <a:t>to a more coherent state as soon as possible after a stress reaction to minimize energy drains. </a:t>
            </a:r>
          </a:p>
          <a:p>
            <a:pPr marL="257175" indent="-257175" fontAlgn="ctr">
              <a:spcAft>
                <a:spcPts val="1275"/>
              </a:spcAft>
              <a:buFont typeface="Wingdings" pitchFamily="2" charset="2"/>
              <a:buChar char="§"/>
            </a:pPr>
            <a:r>
              <a:rPr lang="en-US" altLang="en-US" b="1" dirty="0">
                <a:solidFill>
                  <a:schemeClr val="accent1"/>
                </a:solidFill>
              </a:rPr>
              <a:t>Sustain</a:t>
            </a:r>
            <a:r>
              <a:rPr lang="en-US" altLang="en-US" dirty="0"/>
              <a:t> your resilience throughout the day through regular practice and by remembering to refresh your composure in between activities and events. </a:t>
            </a:r>
          </a:p>
          <a:p>
            <a:endParaRPr lang="en-US" dirty="0"/>
          </a:p>
        </p:txBody>
      </p:sp>
      <p:sp>
        <p:nvSpPr>
          <p:cNvPr id="5" name="Title 2">
            <a:extLst>
              <a:ext uri="{FF2B5EF4-FFF2-40B4-BE49-F238E27FC236}">
                <a16:creationId xmlns:a16="http://schemas.microsoft.com/office/drawing/2014/main" id="{8A21918F-18C1-954C-9BC9-1FFCE3AD1166}"/>
              </a:ext>
            </a:extLst>
          </p:cNvPr>
          <p:cNvSpPr txBox="1">
            <a:spLocks/>
          </p:cNvSpPr>
          <p:nvPr/>
        </p:nvSpPr>
        <p:spPr>
          <a:xfrm>
            <a:off x="628650" y="1020923"/>
            <a:ext cx="8229600" cy="557780"/>
          </a:xfrm>
          <a:prstGeom prst="rect">
            <a:avLst/>
          </a:prstGeom>
        </p:spPr>
        <p:txBody>
          <a:bodyPr/>
          <a:lstStyle>
            <a:lvl1pPr algn="l" defTabSz="609036" rtl="0" eaLnBrk="1" latinLnBrk="0" hangingPunct="1">
              <a:lnSpc>
                <a:spcPts val="4156"/>
              </a:lnSpc>
              <a:spcBef>
                <a:spcPct val="0"/>
              </a:spcBef>
              <a:buNone/>
              <a:defRPr sz="3600" b="1" i="0" kern="1200" baseline="0">
                <a:solidFill>
                  <a:srgbClr val="0070C0"/>
                </a:solidFill>
                <a:latin typeface="Helvetica" charset="0"/>
                <a:ea typeface="Helvetica" charset="0"/>
                <a:cs typeface="Helvetica" charset="0"/>
              </a:defRPr>
            </a:lvl1pPr>
          </a:lstStyle>
          <a:p>
            <a:r>
              <a:rPr lang="en-US" sz="2700" b="0" dirty="0">
                <a:solidFill>
                  <a:schemeClr val="accent1"/>
                </a:solidFill>
              </a:rPr>
              <a:t>Three Strategies</a:t>
            </a:r>
          </a:p>
        </p:txBody>
      </p:sp>
      <p:sp>
        <p:nvSpPr>
          <p:cNvPr id="10" name="Rectangle 9">
            <a:extLst>
              <a:ext uri="{FF2B5EF4-FFF2-40B4-BE49-F238E27FC236}">
                <a16:creationId xmlns:a16="http://schemas.microsoft.com/office/drawing/2014/main" id="{2BA006C0-CD70-4268-8263-A50F98ADC5C0}"/>
              </a:ext>
            </a:extLst>
          </p:cNvPr>
          <p:cNvSpPr/>
          <p:nvPr/>
        </p:nvSpPr>
        <p:spPr>
          <a:xfrm>
            <a:off x="7132548" y="857250"/>
            <a:ext cx="2016807" cy="5143500"/>
          </a:xfrm>
          <a:prstGeom prst="rect">
            <a:avLst/>
          </a:prstGeom>
          <a:solidFill>
            <a:schemeClr val="accent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F76B9C8-5B11-4360-8B04-7EACCA71C651}"/>
              </a:ext>
            </a:extLst>
          </p:cNvPr>
          <p:cNvSpPr/>
          <p:nvPr/>
        </p:nvSpPr>
        <p:spPr>
          <a:xfrm>
            <a:off x="7374438" y="2626490"/>
            <a:ext cx="1556498" cy="1313864"/>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Thumbs up sign with solid fill">
            <a:extLst>
              <a:ext uri="{FF2B5EF4-FFF2-40B4-BE49-F238E27FC236}">
                <a16:creationId xmlns:a16="http://schemas.microsoft.com/office/drawing/2014/main" id="{F4FBDF42-4746-4682-B066-F3FCC9DFCD7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61349" y="2611826"/>
            <a:ext cx="1182675" cy="1182675"/>
          </a:xfrm>
          <a:prstGeom prst="rect">
            <a:avLst/>
          </a:prstGeom>
        </p:spPr>
      </p:pic>
      <p:sp>
        <p:nvSpPr>
          <p:cNvPr id="9" name="Oval 8">
            <a:extLst>
              <a:ext uri="{FF2B5EF4-FFF2-40B4-BE49-F238E27FC236}">
                <a16:creationId xmlns:a16="http://schemas.microsoft.com/office/drawing/2014/main" id="{A91C7139-EDA4-48CC-9DDD-9B7059D00B43}"/>
              </a:ext>
            </a:extLst>
          </p:cNvPr>
          <p:cNvSpPr/>
          <p:nvPr/>
        </p:nvSpPr>
        <p:spPr>
          <a:xfrm>
            <a:off x="7230206" y="2441225"/>
            <a:ext cx="1820555" cy="1684395"/>
          </a:xfrm>
          <a:prstGeom prst="ellipse">
            <a:avLst/>
          </a:prstGeom>
          <a:noFill/>
          <a:ln w="1016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7C2AC5E-A196-4A5C-9A31-DCA87AACC3E2}"/>
              </a:ext>
            </a:extLst>
          </p:cNvPr>
          <p:cNvPicPr>
            <a:picLocks noChangeAspect="1"/>
          </p:cNvPicPr>
          <p:nvPr/>
        </p:nvPicPr>
        <p:blipFill>
          <a:blip r:embed="rId5"/>
          <a:stretch>
            <a:fillRect/>
          </a:stretch>
        </p:blipFill>
        <p:spPr>
          <a:xfrm>
            <a:off x="1964532" y="6169750"/>
            <a:ext cx="823886" cy="562853"/>
          </a:xfrm>
          <a:prstGeom prst="rect">
            <a:avLst/>
          </a:prstGeom>
        </p:spPr>
      </p:pic>
    </p:spTree>
    <p:extLst>
      <p:ext uri="{BB962C8B-B14F-4D97-AF65-F5344CB8AC3E}">
        <p14:creationId xmlns:p14="http://schemas.microsoft.com/office/powerpoint/2010/main" val="7285737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16" descr="Police_Study_graph_notype.psd"/>
          <p:cNvPicPr>
            <a:picLocks noChangeAspect="1"/>
          </p:cNvPicPr>
          <p:nvPr/>
        </p:nvPicPr>
        <p:blipFill>
          <a:blip r:embed="rId3">
            <a:extLst>
              <a:ext uri="{28A0092B-C50C-407E-A947-70E740481C1C}">
                <a14:useLocalDpi xmlns:a14="http://schemas.microsoft.com/office/drawing/2010/main" val="0"/>
              </a:ext>
            </a:extLst>
          </a:blip>
          <a:srcRect l="-772" t="-1515" r="-2791"/>
          <a:stretch>
            <a:fillRect/>
          </a:stretch>
        </p:blipFill>
        <p:spPr bwMode="auto">
          <a:xfrm>
            <a:off x="628650" y="1188435"/>
            <a:ext cx="8364310" cy="44811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13666" name="Rectangle 8"/>
          <p:cNvSpPr>
            <a:spLocks noChangeArrowheads="1"/>
          </p:cNvSpPr>
          <p:nvPr/>
        </p:nvSpPr>
        <p:spPr bwMode="auto">
          <a:xfrm rot="16200000">
            <a:off x="-903901" y="3367825"/>
            <a:ext cx="3594092" cy="244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6075">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456777">
              <a:lnSpc>
                <a:spcPct val="150000"/>
              </a:lnSpc>
              <a:spcAft>
                <a:spcPts val="2250"/>
              </a:spcAft>
            </a:pPr>
            <a:r>
              <a:rPr lang="en-US" altLang="en-US" sz="750" b="1">
                <a:solidFill>
                  <a:prstClr val="black"/>
                </a:solidFill>
                <a:latin typeface="Helvetica" charset="0"/>
                <a:ea typeface="Helvetica" charset="0"/>
                <a:cs typeface="Helvetica" charset="0"/>
              </a:rPr>
              <a:t>HEART RATE (BPM)</a:t>
            </a:r>
          </a:p>
        </p:txBody>
      </p:sp>
      <p:sp>
        <p:nvSpPr>
          <p:cNvPr id="113667" name="Rectangle 9"/>
          <p:cNvSpPr>
            <a:spLocks noChangeArrowheads="1"/>
          </p:cNvSpPr>
          <p:nvPr/>
        </p:nvSpPr>
        <p:spPr bwMode="auto">
          <a:xfrm>
            <a:off x="2555822" y="2951325"/>
            <a:ext cx="159186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6075">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indent="0" algn="ctr" defTabSz="456777">
              <a:lnSpc>
                <a:spcPts val="1240"/>
              </a:lnSpc>
            </a:pPr>
            <a:r>
              <a:rPr lang="en-US" altLang="en-US" sz="1200" b="1">
                <a:solidFill>
                  <a:prstClr val="black"/>
                </a:solidFill>
                <a:latin typeface="Helvetica" charset="0"/>
                <a:ea typeface="Helvetica" charset="0"/>
                <a:cs typeface="Helvetica" charset="0"/>
              </a:rPr>
              <a:t>Encounters </a:t>
            </a:r>
            <a:br>
              <a:rPr lang="en-US" altLang="en-US" sz="1200" b="1">
                <a:solidFill>
                  <a:prstClr val="black"/>
                </a:solidFill>
                <a:latin typeface="Helvetica" charset="0"/>
                <a:ea typeface="Helvetica" charset="0"/>
                <a:cs typeface="Helvetica" charset="0"/>
              </a:rPr>
            </a:br>
            <a:r>
              <a:rPr lang="en-US" altLang="en-US" sz="1200" b="1">
                <a:solidFill>
                  <a:prstClr val="black"/>
                </a:solidFill>
                <a:latin typeface="Helvetica" charset="0"/>
                <a:ea typeface="Helvetica" charset="0"/>
                <a:cs typeface="Helvetica" charset="0"/>
              </a:rPr>
              <a:t>angry man</a:t>
            </a:r>
          </a:p>
        </p:txBody>
      </p:sp>
      <p:sp>
        <p:nvSpPr>
          <p:cNvPr id="113668" name="Rectangle 10"/>
          <p:cNvSpPr>
            <a:spLocks noChangeArrowheads="1"/>
          </p:cNvSpPr>
          <p:nvPr/>
        </p:nvSpPr>
        <p:spPr bwMode="auto">
          <a:xfrm>
            <a:off x="1480787" y="5538798"/>
            <a:ext cx="6617955" cy="259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6075">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456777">
              <a:lnSpc>
                <a:spcPct val="150000"/>
              </a:lnSpc>
              <a:spcAft>
                <a:spcPts val="2250"/>
              </a:spcAft>
            </a:pPr>
            <a:r>
              <a:rPr lang="en-US" altLang="en-US" sz="825" b="1">
                <a:solidFill>
                  <a:prstClr val="black"/>
                </a:solidFill>
                <a:latin typeface="Helvetica" charset="0"/>
                <a:ea typeface="Helvetica" charset="0"/>
                <a:cs typeface="Helvetica" charset="0"/>
              </a:rPr>
              <a:t>Clock Time</a:t>
            </a:r>
          </a:p>
        </p:txBody>
      </p:sp>
      <p:sp>
        <p:nvSpPr>
          <p:cNvPr id="113670" name="Rectangle 13"/>
          <p:cNvSpPr>
            <a:spLocks noChangeArrowheads="1"/>
          </p:cNvSpPr>
          <p:nvPr/>
        </p:nvSpPr>
        <p:spPr bwMode="auto">
          <a:xfrm>
            <a:off x="4717425" y="2409397"/>
            <a:ext cx="97269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6075">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456777">
              <a:lnSpc>
                <a:spcPts val="1240"/>
              </a:lnSpc>
            </a:pPr>
            <a:r>
              <a:rPr lang="en-US" altLang="en-US" sz="1200" b="1">
                <a:solidFill>
                  <a:prstClr val="black"/>
                </a:solidFill>
                <a:latin typeface="Helvetica" charset="0"/>
                <a:ea typeface="Helvetica" charset="0"/>
                <a:cs typeface="Helvetica" charset="0"/>
              </a:rPr>
              <a:t>Scenario</a:t>
            </a:r>
            <a:endParaRPr lang="en-US" altLang="en-US" sz="1050" b="1">
              <a:solidFill>
                <a:prstClr val="black"/>
              </a:solidFill>
              <a:latin typeface="Helvetica" charset="0"/>
              <a:ea typeface="Helvetica" charset="0"/>
              <a:cs typeface="Helvetica" charset="0"/>
            </a:endParaRPr>
          </a:p>
        </p:txBody>
      </p:sp>
      <p:sp>
        <p:nvSpPr>
          <p:cNvPr id="113671" name="Rectangle 14"/>
          <p:cNvSpPr>
            <a:spLocks noChangeArrowheads="1"/>
          </p:cNvSpPr>
          <p:nvPr/>
        </p:nvSpPr>
        <p:spPr bwMode="auto">
          <a:xfrm>
            <a:off x="6894076" y="3473647"/>
            <a:ext cx="17145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6075">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indent="0" algn="ctr" defTabSz="456777">
              <a:lnSpc>
                <a:spcPts val="1240"/>
              </a:lnSpc>
            </a:pPr>
            <a:r>
              <a:rPr lang="en-US" altLang="en-US" sz="1200" b="1">
                <a:solidFill>
                  <a:prstClr val="black"/>
                </a:solidFill>
                <a:latin typeface="Helvetica" charset="0"/>
                <a:ea typeface="Helvetica" charset="0"/>
                <a:cs typeface="Helvetica" charset="0"/>
              </a:rPr>
              <a:t>Officer Shifts and Resets</a:t>
            </a:r>
          </a:p>
        </p:txBody>
      </p:sp>
      <p:sp>
        <p:nvSpPr>
          <p:cNvPr id="2" name="Title 1"/>
          <p:cNvSpPr>
            <a:spLocks noGrp="1"/>
          </p:cNvSpPr>
          <p:nvPr>
            <p:ph type="title"/>
          </p:nvPr>
        </p:nvSpPr>
        <p:spPr/>
        <p:txBody>
          <a:bodyPr/>
          <a:lstStyle/>
          <a:p>
            <a:pPr>
              <a:lnSpc>
                <a:spcPts val="2297"/>
              </a:lnSpc>
            </a:pPr>
            <a:r>
              <a:rPr lang="en-US" altLang="en-US" sz="2398" b="0">
                <a:solidFill>
                  <a:srgbClr val="0070C0"/>
                </a:solidFill>
                <a:latin typeface="Helvetica" pitchFamily="2" charset="0"/>
              </a:rPr>
              <a:t>Police Officer Resets </a:t>
            </a:r>
            <a:r>
              <a:rPr lang="en-US" altLang="en-US" sz="2398" b="0">
                <a:latin typeface="Helvetica" pitchFamily="2" charset="0"/>
              </a:rPr>
              <a:t>After Domestic Violence Scenario</a:t>
            </a:r>
            <a:endParaRPr lang="en-US" sz="2398" b="0">
              <a:latin typeface="Helvetica" pitchFamily="2" charset="0"/>
            </a:endParaRPr>
          </a:p>
        </p:txBody>
      </p:sp>
      <p:pic>
        <p:nvPicPr>
          <p:cNvPr id="11" name="Picture 10">
            <a:extLst>
              <a:ext uri="{FF2B5EF4-FFF2-40B4-BE49-F238E27FC236}">
                <a16:creationId xmlns:a16="http://schemas.microsoft.com/office/drawing/2014/main" id="{8488B19B-1BC6-4CD3-95B0-5E5DDBD68FBA}"/>
              </a:ext>
            </a:extLst>
          </p:cNvPr>
          <p:cNvPicPr>
            <a:picLocks noChangeAspect="1"/>
          </p:cNvPicPr>
          <p:nvPr/>
        </p:nvPicPr>
        <p:blipFill>
          <a:blip r:embed="rId4"/>
          <a:stretch>
            <a:fillRect/>
          </a:stretch>
        </p:blipFill>
        <p:spPr>
          <a:xfrm>
            <a:off x="1964532" y="6169750"/>
            <a:ext cx="823886" cy="562853"/>
          </a:xfrm>
          <a:prstGeom prst="rect">
            <a:avLst/>
          </a:prstGeom>
        </p:spPr>
      </p:pic>
    </p:spTree>
    <p:extLst>
      <p:ext uri="{BB962C8B-B14F-4D97-AF65-F5344CB8AC3E}">
        <p14:creationId xmlns:p14="http://schemas.microsoft.com/office/powerpoint/2010/main" val="19602705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468465-3942-43B2-A544-2FEB112F6C54}"/>
              </a:ext>
            </a:extLst>
          </p:cNvPr>
          <p:cNvSpPr/>
          <p:nvPr/>
        </p:nvSpPr>
        <p:spPr>
          <a:xfrm>
            <a:off x="1464815" y="1864311"/>
            <a:ext cx="2823099" cy="25390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E38EFD6D-FC1E-8847-87A8-0E86B5C02DC6}"/>
              </a:ext>
            </a:extLst>
          </p:cNvPr>
          <p:cNvSpPr>
            <a:spLocks noGrp="1"/>
          </p:cNvSpPr>
          <p:nvPr>
            <p:ph sz="half" idx="1"/>
          </p:nvPr>
        </p:nvSpPr>
        <p:spPr>
          <a:xfrm>
            <a:off x="628650" y="1469813"/>
            <a:ext cx="3886200" cy="4545601"/>
          </a:xfrm>
        </p:spPr>
        <p:txBody>
          <a:bodyPr rtlCol="0">
            <a:normAutofit/>
          </a:bodyPr>
          <a:lstStyle/>
          <a:p>
            <a:pPr defTabSz="914377">
              <a:defRPr/>
            </a:pPr>
            <a:r>
              <a:rPr lang="en-US" sz="2400" dirty="0"/>
              <a:t>Be intentional:</a:t>
            </a:r>
          </a:p>
          <a:p>
            <a:pPr lvl="2" defTabSz="914377">
              <a:defRPr/>
            </a:pPr>
            <a:r>
              <a:rPr lang="en-US" sz="2400" b="1" i="1" dirty="0">
                <a:solidFill>
                  <a:schemeClr val="bg2"/>
                </a:solidFill>
              </a:rPr>
              <a:t>AWARENESS</a:t>
            </a:r>
            <a:r>
              <a:rPr lang="en-US" sz="2400" dirty="0">
                <a:solidFill>
                  <a:schemeClr val="bg2"/>
                </a:solidFill>
              </a:rPr>
              <a:t> of your emotions</a:t>
            </a:r>
          </a:p>
          <a:p>
            <a:pPr lvl="2" defTabSz="914377">
              <a:defRPr/>
            </a:pPr>
            <a:r>
              <a:rPr lang="en-US" sz="2400" b="1" i="1" dirty="0">
                <a:solidFill>
                  <a:schemeClr val="bg2"/>
                </a:solidFill>
              </a:rPr>
              <a:t>IDENTIFY</a:t>
            </a:r>
            <a:r>
              <a:rPr lang="en-US" sz="2400" dirty="0">
                <a:solidFill>
                  <a:schemeClr val="bg2"/>
                </a:solidFill>
              </a:rPr>
              <a:t> where HeartMath practices fit</a:t>
            </a:r>
          </a:p>
          <a:p>
            <a:pPr lvl="2" defTabSz="914377">
              <a:defRPr/>
            </a:pPr>
            <a:r>
              <a:rPr lang="en-US" sz="2400" b="1" i="1" dirty="0">
                <a:solidFill>
                  <a:schemeClr val="bg2"/>
                </a:solidFill>
              </a:rPr>
              <a:t>COMMIT</a:t>
            </a:r>
            <a:r>
              <a:rPr lang="en-US" sz="2400" dirty="0">
                <a:solidFill>
                  <a:schemeClr val="bg2"/>
                </a:solidFill>
              </a:rPr>
              <a:t> to yourself</a:t>
            </a:r>
          </a:p>
          <a:p>
            <a:pPr marL="914400" lvl="2" indent="0" defTabSz="914377">
              <a:buNone/>
              <a:defRPr/>
            </a:pPr>
            <a:endParaRPr lang="en-US" sz="2400" dirty="0"/>
          </a:p>
          <a:p>
            <a:pPr defTabSz="914377">
              <a:defRPr/>
            </a:pPr>
            <a:r>
              <a:rPr lang="en-US" sz="2400" dirty="0"/>
              <a:t>Check out FREE HeartMath content</a:t>
            </a:r>
          </a:p>
          <a:p>
            <a:pPr lvl="1" defTabSz="914377">
              <a:defRPr/>
            </a:pPr>
            <a:r>
              <a:rPr lang="en-US" dirty="0">
                <a:hlinkClick r:id="rId3"/>
              </a:rPr>
              <a:t>www.heartmath.com</a:t>
            </a:r>
            <a:r>
              <a:rPr lang="en-US" dirty="0"/>
              <a:t> </a:t>
            </a:r>
          </a:p>
          <a:p>
            <a:pPr marL="523875" lvl="2" indent="0" defTabSz="914377">
              <a:buNone/>
              <a:defRPr/>
            </a:pPr>
            <a:endParaRPr lang="en-US" sz="2400" dirty="0"/>
          </a:p>
        </p:txBody>
      </p:sp>
      <p:pic>
        <p:nvPicPr>
          <p:cNvPr id="5" name="Picture 4" descr="Heart-shaped red PPE masks">
            <a:extLst>
              <a:ext uri="{FF2B5EF4-FFF2-40B4-BE49-F238E27FC236}">
                <a16:creationId xmlns:a16="http://schemas.microsoft.com/office/drawing/2014/main" id="{332D81A9-0ADF-4B8F-847D-DACECCB0502C}"/>
              </a:ext>
            </a:extLst>
          </p:cNvPr>
          <p:cNvPicPr>
            <a:picLocks noChangeAspect="1"/>
          </p:cNvPicPr>
          <p:nvPr/>
        </p:nvPicPr>
        <p:blipFill>
          <a:blip r:embed="rId4"/>
          <a:stretch>
            <a:fillRect/>
          </a:stretch>
        </p:blipFill>
        <p:spPr>
          <a:xfrm>
            <a:off x="4867650" y="1469813"/>
            <a:ext cx="3409200" cy="4545601"/>
          </a:xfrm>
          <a:prstGeom prst="rect">
            <a:avLst/>
          </a:prstGeom>
          <a:noFill/>
        </p:spPr>
      </p:pic>
      <p:sp>
        <p:nvSpPr>
          <p:cNvPr id="15" name="Slide Number Placeholder 14">
            <a:extLst>
              <a:ext uri="{FF2B5EF4-FFF2-40B4-BE49-F238E27FC236}">
                <a16:creationId xmlns:a16="http://schemas.microsoft.com/office/drawing/2014/main" id="{4A470208-99F6-0249-8ABF-73EDA1C3262A}"/>
              </a:ext>
            </a:extLst>
          </p:cNvPr>
          <p:cNvSpPr>
            <a:spLocks noGrp="1"/>
          </p:cNvSpPr>
          <p:nvPr>
            <p:ph type="sldNum" sz="quarter" idx="12"/>
          </p:nvPr>
        </p:nvSpPr>
        <p:spPr>
          <a:xfrm>
            <a:off x="6859394" y="6289445"/>
            <a:ext cx="2057400" cy="365125"/>
          </a:xfrm>
        </p:spPr>
        <p:txBody>
          <a:bodyPr anchor="ctr">
            <a:normAutofit/>
          </a:bodyPr>
          <a:lstStyle/>
          <a:p>
            <a:pPr>
              <a:spcAft>
                <a:spcPts val="600"/>
              </a:spcAft>
              <a:defRPr/>
            </a:pPr>
            <a:fld id="{83FC4099-87A1-ED4A-830C-482DA32CE9D4}" type="slidenum">
              <a:rPr lang="en-US"/>
              <a:pPr>
                <a:spcAft>
                  <a:spcPts val="600"/>
                </a:spcAft>
                <a:defRPr/>
              </a:pPr>
              <a:t>29</a:t>
            </a:fld>
            <a:endParaRPr lang="en-US"/>
          </a:p>
        </p:txBody>
      </p:sp>
      <p:sp>
        <p:nvSpPr>
          <p:cNvPr id="27650" name="Title 22">
            <a:extLst>
              <a:ext uri="{FF2B5EF4-FFF2-40B4-BE49-F238E27FC236}">
                <a16:creationId xmlns:a16="http://schemas.microsoft.com/office/drawing/2014/main" id="{B286B0B5-B35F-A247-9C35-963B723BD577}"/>
              </a:ext>
            </a:extLst>
          </p:cNvPr>
          <p:cNvSpPr>
            <a:spLocks noGrp="1" noChangeArrowheads="1"/>
          </p:cNvSpPr>
          <p:nvPr>
            <p:ph type="title"/>
          </p:nvPr>
        </p:nvSpPr>
        <p:spPr>
          <a:xfrm>
            <a:off x="628650" y="285750"/>
            <a:ext cx="7886700" cy="1142298"/>
          </a:xfrm>
        </p:spPr>
        <p:txBody>
          <a:bodyPr anchor="ctr">
            <a:normAutofit/>
          </a:bodyPr>
          <a:lstStyle/>
          <a:p>
            <a:pPr eaLnBrk="1" hangingPunct="1"/>
            <a:r>
              <a:rPr lang="en-US" dirty="0"/>
              <a:t>How to keep growing                         </a:t>
            </a:r>
            <a:r>
              <a:rPr lang="en-US"/>
              <a:t>YOUR</a:t>
            </a:r>
            <a:r>
              <a:rPr lang="en-US" dirty="0"/>
              <a:t> HeartMath practice?</a:t>
            </a:r>
            <a:endParaRPr lang="en-US" altLang="en-US" dirty="0"/>
          </a:p>
        </p:txBody>
      </p:sp>
    </p:spTree>
    <p:extLst>
      <p:ext uri="{BB962C8B-B14F-4D97-AF65-F5344CB8AC3E}">
        <p14:creationId xmlns:p14="http://schemas.microsoft.com/office/powerpoint/2010/main" val="32549366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C6D3E49-8B93-44EB-956E-E0B7C835E1CC}"/>
              </a:ext>
            </a:extLst>
          </p:cNvPr>
          <p:cNvPicPr>
            <a:picLocks noChangeAspect="1"/>
          </p:cNvPicPr>
          <p:nvPr/>
        </p:nvPicPr>
        <p:blipFill>
          <a:blip r:embed="rId3"/>
          <a:stretch>
            <a:fillRect/>
          </a:stretch>
        </p:blipFill>
        <p:spPr>
          <a:xfrm>
            <a:off x="1964532" y="6169750"/>
            <a:ext cx="823886" cy="562853"/>
          </a:xfrm>
          <a:prstGeom prst="rect">
            <a:avLst/>
          </a:prstGeom>
        </p:spPr>
      </p:pic>
      <p:sp>
        <p:nvSpPr>
          <p:cNvPr id="7" name="Title 1">
            <a:extLst>
              <a:ext uri="{FF2B5EF4-FFF2-40B4-BE49-F238E27FC236}">
                <a16:creationId xmlns:a16="http://schemas.microsoft.com/office/drawing/2014/main" id="{25F1E033-14ED-E96E-6B96-6318E611D605}"/>
              </a:ext>
            </a:extLst>
          </p:cNvPr>
          <p:cNvSpPr txBox="1">
            <a:spLocks/>
          </p:cNvSpPr>
          <p:nvPr/>
        </p:nvSpPr>
        <p:spPr>
          <a:xfrm>
            <a:off x="532369" y="550843"/>
            <a:ext cx="7772400" cy="4898748"/>
          </a:xfrm>
          <a:prstGeom prst="rect">
            <a:avLst/>
          </a:prstGeom>
        </p:spPr>
        <p:txBody>
          <a:bodyPr vert="horz" lIns="91440" tIns="45720" rIns="91440" bIns="45720" rtlCol="0" anchor="b">
            <a:noAutofit/>
          </a:bodyPr>
          <a:lstStyle>
            <a:lvl1pPr algn="r" defTabSz="914400" rtl="0" eaLnBrk="1" latinLnBrk="0" hangingPunct="1">
              <a:lnSpc>
                <a:spcPct val="90000"/>
              </a:lnSpc>
              <a:spcBef>
                <a:spcPct val="0"/>
              </a:spcBef>
              <a:buNone/>
              <a:defRPr sz="4000" b="1" kern="1200">
                <a:solidFill>
                  <a:schemeClr val="bg1"/>
                </a:solidFill>
                <a:latin typeface="+mj-lt"/>
                <a:ea typeface="+mj-ea"/>
                <a:cs typeface="+mj-cs"/>
              </a:defRPr>
            </a:lvl1pPr>
          </a:lstStyle>
          <a:p>
            <a:pPr algn="ctr"/>
            <a:r>
              <a:rPr lang="en-US" sz="5400" i="1" dirty="0"/>
              <a:t>You</a:t>
            </a:r>
            <a:r>
              <a:rPr lang="en-US" sz="5400" i="1" dirty="0">
                <a:solidFill>
                  <a:schemeClr val="tx1"/>
                </a:solidFill>
              </a:rPr>
              <a:t> </a:t>
            </a:r>
            <a:r>
              <a:rPr lang="en-US" sz="6000" dirty="0">
                <a:solidFill>
                  <a:schemeClr val="accent4"/>
                </a:solidFill>
              </a:rPr>
              <a:t>FUNCTION</a:t>
            </a:r>
            <a:r>
              <a:rPr lang="en-US" sz="5400" i="1" dirty="0">
                <a:solidFill>
                  <a:schemeClr val="accent1"/>
                </a:solidFill>
              </a:rPr>
              <a:t> </a:t>
            </a:r>
            <a:br>
              <a:rPr lang="en-US" sz="5400" i="1" dirty="0">
                <a:solidFill>
                  <a:schemeClr val="tx1"/>
                </a:solidFill>
              </a:rPr>
            </a:br>
            <a:r>
              <a:rPr lang="en-US" sz="5400" i="1" dirty="0"/>
              <a:t>at your best when you are frustrated, </a:t>
            </a:r>
            <a:br>
              <a:rPr lang="en-US" sz="5400" i="1" dirty="0"/>
            </a:br>
            <a:r>
              <a:rPr lang="en-US" sz="5400" i="1" dirty="0"/>
              <a:t>worried, or sad.</a:t>
            </a:r>
            <a:br>
              <a:rPr lang="en-US" sz="5400" i="1" dirty="0"/>
            </a:br>
            <a:endParaRPr lang="en-US" sz="5400" i="1" dirty="0"/>
          </a:p>
        </p:txBody>
      </p:sp>
      <p:pic>
        <p:nvPicPr>
          <p:cNvPr id="10" name="Graphic 6" descr="Open quotation mark with solid fill">
            <a:extLst>
              <a:ext uri="{FF2B5EF4-FFF2-40B4-BE49-F238E27FC236}">
                <a16:creationId xmlns:a16="http://schemas.microsoft.com/office/drawing/2014/main" id="{0E87E533-C207-0342-9ED9-05B28A6921F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1987" y="550843"/>
            <a:ext cx="1500121" cy="1622512"/>
          </a:xfrm>
          <a:prstGeom prst="rect">
            <a:avLst/>
          </a:prstGeom>
        </p:spPr>
      </p:pic>
      <p:pic>
        <p:nvPicPr>
          <p:cNvPr id="12" name="Graphic 6" descr="Open quotation mark with solid fill">
            <a:extLst>
              <a:ext uri="{FF2B5EF4-FFF2-40B4-BE49-F238E27FC236}">
                <a16:creationId xmlns:a16="http://schemas.microsoft.com/office/drawing/2014/main" id="{04D2EC8E-62E6-1E0A-AE6C-ED6DFDEB917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79669" y="3789569"/>
            <a:ext cx="1534801" cy="1660021"/>
          </a:xfrm>
          <a:prstGeom prst="rect">
            <a:avLst/>
          </a:prstGeom>
        </p:spPr>
      </p:pic>
    </p:spTree>
    <p:extLst>
      <p:ext uri="{BB962C8B-B14F-4D97-AF65-F5344CB8AC3E}">
        <p14:creationId xmlns:p14="http://schemas.microsoft.com/office/powerpoint/2010/main" val="8308623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DAE32BA-0D5B-895B-620E-28A7D056E75D}"/>
              </a:ext>
            </a:extLst>
          </p:cNvPr>
          <p:cNvSpPr>
            <a:spLocks noGrp="1"/>
          </p:cNvSpPr>
          <p:nvPr>
            <p:ph type="body" sz="quarter" idx="10"/>
          </p:nvPr>
        </p:nvSpPr>
        <p:spPr/>
        <p:txBody>
          <a:bodyPr>
            <a:normAutofit/>
          </a:bodyPr>
          <a:lstStyle/>
          <a:p>
            <a:r>
              <a:rPr lang="en-US" sz="3600" b="1" dirty="0">
                <a:solidFill>
                  <a:schemeClr val="accent2"/>
                </a:solidFill>
              </a:rPr>
              <a:t>RESERVE </a:t>
            </a:r>
            <a:r>
              <a:rPr lang="en-US" sz="3600" i="0" dirty="0"/>
              <a:t>some time for </a:t>
            </a:r>
            <a:r>
              <a:rPr lang="en-US" sz="3600" b="1" dirty="0">
                <a:solidFill>
                  <a:schemeClr val="accent2"/>
                </a:solidFill>
              </a:rPr>
              <a:t>YOUR </a:t>
            </a:r>
            <a:r>
              <a:rPr lang="en-US" sz="3600" i="0" dirty="0"/>
              <a:t>personal care &amp; healing…</a:t>
            </a:r>
          </a:p>
        </p:txBody>
      </p:sp>
      <p:sp>
        <p:nvSpPr>
          <p:cNvPr id="8" name="Picture Placeholder 7">
            <a:extLst>
              <a:ext uri="{FF2B5EF4-FFF2-40B4-BE49-F238E27FC236}">
                <a16:creationId xmlns:a16="http://schemas.microsoft.com/office/drawing/2014/main" id="{4173099C-75CA-4F9B-F565-7D93114F4AE5}"/>
              </a:ext>
            </a:extLst>
          </p:cNvPr>
          <p:cNvSpPr>
            <a:spLocks noGrp="1"/>
          </p:cNvSpPr>
          <p:nvPr>
            <p:ph type="pic" sz="quarter" idx="11"/>
          </p:nvPr>
        </p:nvSpPr>
        <p:spPr/>
      </p:sp>
      <p:sp>
        <p:nvSpPr>
          <p:cNvPr id="2" name="Slide Number Placeholder 1">
            <a:extLst>
              <a:ext uri="{FF2B5EF4-FFF2-40B4-BE49-F238E27FC236}">
                <a16:creationId xmlns:a16="http://schemas.microsoft.com/office/drawing/2014/main" id="{7AA1896A-9EAA-FDE3-5A9F-2B124F8578F7}"/>
              </a:ext>
            </a:extLst>
          </p:cNvPr>
          <p:cNvSpPr>
            <a:spLocks noGrp="1"/>
          </p:cNvSpPr>
          <p:nvPr>
            <p:ph type="sldNum" sz="quarter" idx="4294967295"/>
          </p:nvPr>
        </p:nvSpPr>
        <p:spPr>
          <a:xfrm>
            <a:off x="7086600" y="6289675"/>
            <a:ext cx="2057400" cy="365125"/>
          </a:xfrm>
        </p:spPr>
        <p:txBody>
          <a:bodyPr/>
          <a:lstStyle/>
          <a:p>
            <a:fld id="{D21C4F07-79F2-E74B-AAB1-14D71E7CB907}" type="slidenum">
              <a:rPr lang="en-US" smtClean="0"/>
              <a:pPr/>
              <a:t>30</a:t>
            </a:fld>
            <a:endParaRPr lang="en-US" dirty="0"/>
          </a:p>
        </p:txBody>
      </p:sp>
      <p:pic>
        <p:nvPicPr>
          <p:cNvPr id="6" name="Picture 5">
            <a:extLst>
              <a:ext uri="{FF2B5EF4-FFF2-40B4-BE49-F238E27FC236}">
                <a16:creationId xmlns:a16="http://schemas.microsoft.com/office/drawing/2014/main" id="{78C36B42-1C44-5918-8268-3290831E07BB}"/>
              </a:ext>
            </a:extLst>
          </p:cNvPr>
          <p:cNvPicPr>
            <a:picLocks noChangeAspect="1"/>
          </p:cNvPicPr>
          <p:nvPr/>
        </p:nvPicPr>
        <p:blipFill rotWithShape="1">
          <a:blip r:embed="rId3"/>
          <a:srcRect l="19277" t="13922" r="63855" b="6238"/>
          <a:stretch/>
        </p:blipFill>
        <p:spPr>
          <a:xfrm>
            <a:off x="4455042" y="0"/>
            <a:ext cx="4688958" cy="6858000"/>
          </a:xfrm>
          <a:prstGeom prst="rect">
            <a:avLst/>
          </a:prstGeom>
        </p:spPr>
      </p:pic>
    </p:spTree>
    <p:extLst>
      <p:ext uri="{BB962C8B-B14F-4D97-AF65-F5344CB8AC3E}">
        <p14:creationId xmlns:p14="http://schemas.microsoft.com/office/powerpoint/2010/main" val="24882539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5F3739-A454-4BC2-8276-1E7395BAFE89}"/>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C1A822CA-1DC1-47E5-B1A2-193D0A2BB795}"/>
              </a:ext>
            </a:extLst>
          </p:cNvPr>
          <p:cNvSpPr>
            <a:spLocks noGrp="1"/>
          </p:cNvSpPr>
          <p:nvPr>
            <p:ph type="body" idx="1"/>
          </p:nvPr>
        </p:nvSpPr>
        <p:spPr>
          <a:xfrm>
            <a:off x="978995" y="5345371"/>
            <a:ext cx="7886700" cy="1500187"/>
          </a:xfrm>
        </p:spPr>
        <p:txBody>
          <a:bodyPr>
            <a:normAutofit/>
          </a:bodyPr>
          <a:lstStyle/>
          <a:p>
            <a:r>
              <a:rPr lang="en-US" dirty="0"/>
              <a:t>For questions, </a:t>
            </a:r>
            <a:r>
              <a:rPr lang="en-US" dirty="0">
                <a:hlinkClick r:id="rId5"/>
              </a:rPr>
              <a:t>Kerry.Appleton@northmemorial.com</a:t>
            </a:r>
            <a:endParaRPr lang="en-US" dirty="0"/>
          </a:p>
          <a:p>
            <a:r>
              <a:rPr lang="en-US" dirty="0"/>
              <a:t>For more information about HeartMath, </a:t>
            </a:r>
            <a:r>
              <a:rPr lang="en-US" dirty="0">
                <a:hlinkClick r:id="rId6"/>
              </a:rPr>
              <a:t>https://www.heartmath.com</a:t>
            </a:r>
            <a:r>
              <a:rPr lang="en-US" dirty="0"/>
              <a:t> </a:t>
            </a:r>
          </a:p>
        </p:txBody>
      </p:sp>
      <p:pic>
        <p:nvPicPr>
          <p:cNvPr id="7" name="Picture 6">
            <a:extLst>
              <a:ext uri="{FF2B5EF4-FFF2-40B4-BE49-F238E27FC236}">
                <a16:creationId xmlns:a16="http://schemas.microsoft.com/office/drawing/2014/main" id="{84D1A1C2-51AC-4F21-82CF-C8FF0E6BEE21}"/>
              </a:ext>
            </a:extLst>
          </p:cNvPr>
          <p:cNvPicPr>
            <a:picLocks noChangeAspect="1"/>
          </p:cNvPicPr>
          <p:nvPr/>
        </p:nvPicPr>
        <p:blipFill>
          <a:blip r:embed="rId7"/>
          <a:stretch>
            <a:fillRect/>
          </a:stretch>
        </p:blipFill>
        <p:spPr>
          <a:xfrm>
            <a:off x="1964532" y="6169750"/>
            <a:ext cx="823886" cy="562853"/>
          </a:xfrm>
          <a:prstGeom prst="rect">
            <a:avLst/>
          </a:prstGeom>
        </p:spPr>
      </p:pic>
      <p:pic>
        <p:nvPicPr>
          <p:cNvPr id="5" name="Video 2" title="Swaying grass in the sun">
            <a:hlinkClick r:id="" action="ppaction://media"/>
            <a:extLst>
              <a:ext uri="{FF2B5EF4-FFF2-40B4-BE49-F238E27FC236}">
                <a16:creationId xmlns:a16="http://schemas.microsoft.com/office/drawing/2014/main" id="{2E55D142-D9EF-F839-190F-4A8DF1C8D13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0" y="0"/>
            <a:ext cx="9144000" cy="5143500"/>
          </a:xfrm>
          <a:prstGeom prst="rect">
            <a:avLst/>
          </a:prstGeom>
        </p:spPr>
      </p:pic>
    </p:spTree>
    <p:extLst>
      <p:ext uri="{BB962C8B-B14F-4D97-AF65-F5344CB8AC3E}">
        <p14:creationId xmlns:p14="http://schemas.microsoft.com/office/powerpoint/2010/main" val="187785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1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sz="3600" b="0" dirty="0"/>
              <a:t>Resilience</a:t>
            </a:r>
            <a:endParaRPr lang="en-US" sz="4000" b="0" dirty="0"/>
          </a:p>
        </p:txBody>
      </p:sp>
      <p:sp>
        <p:nvSpPr>
          <p:cNvPr id="3" name="Content Placeholder 2"/>
          <p:cNvSpPr>
            <a:spLocks noGrp="1"/>
          </p:cNvSpPr>
          <p:nvPr>
            <p:ph idx="1"/>
          </p:nvPr>
        </p:nvSpPr>
        <p:spPr>
          <a:xfrm>
            <a:off x="431180" y="1894596"/>
            <a:ext cx="5117004" cy="3474216"/>
          </a:xfrm>
        </p:spPr>
        <p:txBody>
          <a:bodyPr/>
          <a:lstStyle/>
          <a:p>
            <a:pPr>
              <a:lnSpc>
                <a:spcPct val="120000"/>
              </a:lnSpc>
            </a:pPr>
            <a:r>
              <a:rPr lang="en-US" altLang="en-US" sz="2000" dirty="0">
                <a:solidFill>
                  <a:schemeClr val="tx1">
                    <a:lumMod val="85000"/>
                    <a:lumOff val="15000"/>
                  </a:schemeClr>
                </a:solidFill>
              </a:rPr>
              <a:t>The capacity to prepare for, recover from and adapt in the face of stress, challenge or adversity.</a:t>
            </a:r>
          </a:p>
          <a:p>
            <a:pPr>
              <a:lnSpc>
                <a:spcPct val="120000"/>
              </a:lnSpc>
            </a:pPr>
            <a:r>
              <a:rPr lang="en-US" altLang="en-US" sz="2000" i="1" dirty="0">
                <a:solidFill>
                  <a:srgbClr val="404040"/>
                </a:solidFill>
              </a:rPr>
              <a:t>You can learn to build your resilience capacity and sustain your energy. </a:t>
            </a:r>
          </a:p>
          <a:p>
            <a:pPr>
              <a:lnSpc>
                <a:spcPct val="120000"/>
              </a:lnSpc>
            </a:pPr>
            <a:endParaRPr lang="en-US" altLang="en-US" sz="1950" dirty="0">
              <a:solidFill>
                <a:schemeClr val="tx1">
                  <a:lumMod val="85000"/>
                  <a:lumOff val="15000"/>
                </a:schemeClr>
              </a:solidFill>
            </a:endParaRPr>
          </a:p>
          <a:p>
            <a:pPr>
              <a:lnSpc>
                <a:spcPct val="120000"/>
              </a:lnSpc>
            </a:pPr>
            <a:endParaRPr lang="en-US" sz="1950" dirty="0">
              <a:solidFill>
                <a:schemeClr val="tx1">
                  <a:lumMod val="85000"/>
                  <a:lumOff val="15000"/>
                </a:schemeClr>
              </a:solidFill>
            </a:endParaRPr>
          </a:p>
          <a:p>
            <a:pPr>
              <a:lnSpc>
                <a:spcPts val="2785"/>
              </a:lnSpc>
              <a:spcBef>
                <a:spcPts val="599"/>
              </a:spcBef>
            </a:pPr>
            <a:endParaRPr lang="en-US" dirty="0"/>
          </a:p>
        </p:txBody>
      </p:sp>
      <p:pic>
        <p:nvPicPr>
          <p:cNvPr id="5" name="Picture 12" descr="battery unit-test_meter-charge_5inolyr_300.psd">
            <a:extLst>
              <a:ext uri="{FF2B5EF4-FFF2-40B4-BE49-F238E27FC236}">
                <a16:creationId xmlns:a16="http://schemas.microsoft.com/office/drawing/2014/main" id="{3243DDB0-BAFF-094E-8E1E-1500648DF14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26097" y="436571"/>
            <a:ext cx="2886723" cy="5002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a:extLst>
              <a:ext uri="{FF2B5EF4-FFF2-40B4-BE49-F238E27FC236}">
                <a16:creationId xmlns:a16="http://schemas.microsoft.com/office/drawing/2014/main" id="{A72BE366-F1C3-488D-96B0-D483BDD1ED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8588" y="6126395"/>
            <a:ext cx="933450" cy="6381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39461861"/>
      </p:ext>
    </p:extLst>
  </p:cSld>
  <p:clrMapOvr>
    <a:masterClrMapping/>
  </p:clrMapOvr>
  <mc:AlternateContent xmlns:mc="http://schemas.openxmlformats.org/markup-compatibility/2006" xmlns:p14="http://schemas.microsoft.com/office/powerpoint/2010/main">
    <mc:Choice Requires="p14">
      <p:transition spd="slow" p14:dur="2000" advTm="77948"/>
    </mc:Choice>
    <mc:Fallback xmlns="">
      <p:transition spd="slow" advTm="7794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A894D88-C87E-D145-8291-0687E46A1F17}"/>
              </a:ext>
            </a:extLst>
          </p:cNvPr>
          <p:cNvSpPr/>
          <p:nvPr/>
        </p:nvSpPr>
        <p:spPr>
          <a:xfrm>
            <a:off x="1143000" y="1158332"/>
            <a:ext cx="6858000" cy="44255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graphicFrame>
        <p:nvGraphicFramePr>
          <p:cNvPr id="15" name="Chart 1">
            <a:extLst>
              <a:ext uri="{FF2B5EF4-FFF2-40B4-BE49-F238E27FC236}">
                <a16:creationId xmlns:a16="http://schemas.microsoft.com/office/drawing/2014/main" id="{D92D3BBC-6C42-C848-85DE-63BAE5F11C72}"/>
              </a:ext>
            </a:extLst>
          </p:cNvPr>
          <p:cNvGraphicFramePr>
            <a:graphicFrameLocks/>
          </p:cNvGraphicFramePr>
          <p:nvPr/>
        </p:nvGraphicFramePr>
        <p:xfrm>
          <a:off x="1695450" y="1863182"/>
          <a:ext cx="5618560" cy="3134916"/>
        </p:xfrm>
        <a:graphic>
          <a:graphicData uri="http://schemas.openxmlformats.org/presentationml/2006/ole">
            <mc:AlternateContent xmlns:mc="http://schemas.openxmlformats.org/markup-compatibility/2006">
              <mc:Choice xmlns:v="urn:schemas-microsoft-com:vml" Requires="v">
                <p:oleObj name="Chart" r:id="rId3" imgW="14986000" imgH="8356600" progId="Excel.Sheet.8">
                  <p:embed/>
                </p:oleObj>
              </mc:Choice>
              <mc:Fallback>
                <p:oleObj name="Chart" r:id="rId3" imgW="14986000" imgH="8356600" progId="Excel.Sheet.8">
                  <p:embed/>
                  <p:pic>
                    <p:nvPicPr>
                      <p:cNvPr id="15" name="Chart 1">
                        <a:extLst>
                          <a:ext uri="{FF2B5EF4-FFF2-40B4-BE49-F238E27FC236}">
                            <a16:creationId xmlns:a16="http://schemas.microsoft.com/office/drawing/2014/main" id="{D92D3BBC-6C42-C848-85DE-63BAE5F11C72}"/>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5450" y="1863182"/>
                        <a:ext cx="5618560" cy="3134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 name="TextBox 20">
            <a:extLst>
              <a:ext uri="{FF2B5EF4-FFF2-40B4-BE49-F238E27FC236}">
                <a16:creationId xmlns:a16="http://schemas.microsoft.com/office/drawing/2014/main" id="{EFEF728A-4600-BA4E-AE59-9CCC95FE7DF8}"/>
              </a:ext>
            </a:extLst>
          </p:cNvPr>
          <p:cNvSpPr txBox="1">
            <a:spLocks noChangeArrowheads="1"/>
          </p:cNvSpPr>
          <p:nvPr/>
        </p:nvSpPr>
        <p:spPr bwMode="auto">
          <a:xfrm>
            <a:off x="4294548" y="4949282"/>
            <a:ext cx="50847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050" b="1"/>
              <a:t>Days</a:t>
            </a:r>
          </a:p>
        </p:txBody>
      </p:sp>
      <p:sp>
        <p:nvSpPr>
          <p:cNvPr id="17" name="TextBox 12">
            <a:extLst>
              <a:ext uri="{FF2B5EF4-FFF2-40B4-BE49-F238E27FC236}">
                <a16:creationId xmlns:a16="http://schemas.microsoft.com/office/drawing/2014/main" id="{9F1BFDF7-6C89-7649-901E-56B41059FCC0}"/>
              </a:ext>
            </a:extLst>
          </p:cNvPr>
          <p:cNvSpPr txBox="1">
            <a:spLocks noChangeArrowheads="1"/>
          </p:cNvSpPr>
          <p:nvPr/>
        </p:nvSpPr>
        <p:spPr bwMode="auto">
          <a:xfrm rot="16200000">
            <a:off x="269082" y="3112164"/>
            <a:ext cx="257294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050" b="1"/>
              <a:t>Mean Speed</a:t>
            </a:r>
          </a:p>
          <a:p>
            <a:pPr algn="ctr" eaLnBrk="1" hangingPunct="1"/>
            <a:r>
              <a:rPr lang="en-US" altLang="en-US" sz="1050" b="1"/>
              <a:t>(% of Baseline)</a:t>
            </a:r>
          </a:p>
        </p:txBody>
      </p:sp>
      <p:sp>
        <p:nvSpPr>
          <p:cNvPr id="18" name="TextBox 13">
            <a:extLst>
              <a:ext uri="{FF2B5EF4-FFF2-40B4-BE49-F238E27FC236}">
                <a16:creationId xmlns:a16="http://schemas.microsoft.com/office/drawing/2014/main" id="{F098D8CE-FB53-5941-8B9C-BEAEF5D48A3B}"/>
              </a:ext>
            </a:extLst>
          </p:cNvPr>
          <p:cNvSpPr txBox="1">
            <a:spLocks noChangeArrowheads="1"/>
          </p:cNvSpPr>
          <p:nvPr/>
        </p:nvSpPr>
        <p:spPr bwMode="auto">
          <a:xfrm>
            <a:off x="2175310" y="1917951"/>
            <a:ext cx="73930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050" b="1"/>
              <a:t>Baseline</a:t>
            </a:r>
          </a:p>
        </p:txBody>
      </p:sp>
      <p:sp>
        <p:nvSpPr>
          <p:cNvPr id="19" name="TextBox 14">
            <a:extLst>
              <a:ext uri="{FF2B5EF4-FFF2-40B4-BE49-F238E27FC236}">
                <a16:creationId xmlns:a16="http://schemas.microsoft.com/office/drawing/2014/main" id="{5235EAB7-543C-E34F-AC0E-112932DB8006}"/>
              </a:ext>
            </a:extLst>
          </p:cNvPr>
          <p:cNvSpPr txBox="1">
            <a:spLocks noChangeArrowheads="1"/>
          </p:cNvSpPr>
          <p:nvPr/>
        </p:nvSpPr>
        <p:spPr bwMode="auto">
          <a:xfrm>
            <a:off x="4025088" y="1917951"/>
            <a:ext cx="128432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050" b="1"/>
              <a:t>Sleep Restriction</a:t>
            </a:r>
          </a:p>
        </p:txBody>
      </p:sp>
      <p:sp>
        <p:nvSpPr>
          <p:cNvPr id="20" name="TextBox 15">
            <a:extLst>
              <a:ext uri="{FF2B5EF4-FFF2-40B4-BE49-F238E27FC236}">
                <a16:creationId xmlns:a16="http://schemas.microsoft.com/office/drawing/2014/main" id="{E8D2FC59-B6AD-124C-8537-4CEC8FD7EDC3}"/>
              </a:ext>
            </a:extLst>
          </p:cNvPr>
          <p:cNvSpPr txBox="1">
            <a:spLocks noChangeArrowheads="1"/>
          </p:cNvSpPr>
          <p:nvPr/>
        </p:nvSpPr>
        <p:spPr bwMode="auto">
          <a:xfrm>
            <a:off x="6156893" y="1917951"/>
            <a:ext cx="79380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050" b="1"/>
              <a:t>Recovery</a:t>
            </a:r>
          </a:p>
        </p:txBody>
      </p:sp>
      <p:sp>
        <p:nvSpPr>
          <p:cNvPr id="21" name="Rectangle 20">
            <a:extLst>
              <a:ext uri="{FF2B5EF4-FFF2-40B4-BE49-F238E27FC236}">
                <a16:creationId xmlns:a16="http://schemas.microsoft.com/office/drawing/2014/main" id="{4E80F4F5-723C-FD47-9FF8-05C31AFD3891}"/>
              </a:ext>
            </a:extLst>
          </p:cNvPr>
          <p:cNvSpPr/>
          <p:nvPr/>
        </p:nvSpPr>
        <p:spPr>
          <a:xfrm>
            <a:off x="3270648" y="1806033"/>
            <a:ext cx="2736056" cy="31420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2" name="TextBox 11">
            <a:extLst>
              <a:ext uri="{FF2B5EF4-FFF2-40B4-BE49-F238E27FC236}">
                <a16:creationId xmlns:a16="http://schemas.microsoft.com/office/drawing/2014/main" id="{360DD503-AAA7-324C-9C41-8B208E86D1DE}"/>
              </a:ext>
            </a:extLst>
          </p:cNvPr>
          <p:cNvSpPr txBox="1">
            <a:spLocks noChangeArrowheads="1"/>
          </p:cNvSpPr>
          <p:nvPr/>
        </p:nvSpPr>
        <p:spPr bwMode="auto">
          <a:xfrm>
            <a:off x="5982204" y="5387434"/>
            <a:ext cx="1545616"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825" err="1"/>
              <a:t>Belenky</a:t>
            </a:r>
            <a:r>
              <a:rPr lang="en-US" altLang="en-US" sz="825"/>
              <a:t> &amp; </a:t>
            </a:r>
            <a:r>
              <a:rPr lang="en-US" altLang="en-US" sz="825" err="1"/>
              <a:t>Wesensten</a:t>
            </a:r>
            <a:r>
              <a:rPr lang="en-US" altLang="en-US" sz="825"/>
              <a:t> , 2003</a:t>
            </a:r>
          </a:p>
        </p:txBody>
      </p:sp>
      <p:sp>
        <p:nvSpPr>
          <p:cNvPr id="23" name="TextBox 2">
            <a:extLst>
              <a:ext uri="{FF2B5EF4-FFF2-40B4-BE49-F238E27FC236}">
                <a16:creationId xmlns:a16="http://schemas.microsoft.com/office/drawing/2014/main" id="{5B64185D-B8CC-474F-A35A-AB6398D20978}"/>
              </a:ext>
            </a:extLst>
          </p:cNvPr>
          <p:cNvSpPr txBox="1">
            <a:spLocks noChangeArrowheads="1"/>
          </p:cNvSpPr>
          <p:nvPr/>
        </p:nvSpPr>
        <p:spPr bwMode="auto">
          <a:xfrm>
            <a:off x="1485900" y="5330282"/>
            <a:ext cx="23883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50"/>
              <a:t>Psychomotor Vigilance Task</a:t>
            </a:r>
          </a:p>
        </p:txBody>
      </p:sp>
      <p:sp>
        <p:nvSpPr>
          <p:cNvPr id="2" name="Title 1">
            <a:extLst>
              <a:ext uri="{FF2B5EF4-FFF2-40B4-BE49-F238E27FC236}">
                <a16:creationId xmlns:a16="http://schemas.microsoft.com/office/drawing/2014/main" id="{8C8EB814-1954-4B1D-ABC5-6191EF3D7852}"/>
              </a:ext>
            </a:extLst>
          </p:cNvPr>
          <p:cNvSpPr>
            <a:spLocks noGrp="1"/>
          </p:cNvSpPr>
          <p:nvPr>
            <p:ph type="title"/>
          </p:nvPr>
        </p:nvSpPr>
        <p:spPr>
          <a:xfrm>
            <a:off x="561380" y="214099"/>
            <a:ext cx="7886700" cy="1142298"/>
          </a:xfrm>
        </p:spPr>
        <p:txBody>
          <a:bodyPr>
            <a:normAutofit/>
          </a:bodyPr>
          <a:lstStyle/>
          <a:p>
            <a:r>
              <a:rPr lang="en-US" sz="3600" b="0" dirty="0"/>
              <a:t>Performance &amp; Sleep</a:t>
            </a:r>
          </a:p>
        </p:txBody>
      </p:sp>
      <p:pic>
        <p:nvPicPr>
          <p:cNvPr id="25" name="Picture 24">
            <a:extLst>
              <a:ext uri="{FF2B5EF4-FFF2-40B4-BE49-F238E27FC236}">
                <a16:creationId xmlns:a16="http://schemas.microsoft.com/office/drawing/2014/main" id="{23CF4A11-A49C-4C2C-95EC-5A71D30F876D}"/>
              </a:ext>
            </a:extLst>
          </p:cNvPr>
          <p:cNvPicPr>
            <a:picLocks noChangeAspect="1"/>
          </p:cNvPicPr>
          <p:nvPr/>
        </p:nvPicPr>
        <p:blipFill>
          <a:blip r:embed="rId5"/>
          <a:stretch>
            <a:fillRect/>
          </a:stretch>
        </p:blipFill>
        <p:spPr>
          <a:xfrm>
            <a:off x="1964532" y="6169750"/>
            <a:ext cx="823886" cy="562853"/>
          </a:xfrm>
          <a:prstGeom prst="rect">
            <a:avLst/>
          </a:prstGeom>
        </p:spPr>
      </p:pic>
    </p:spTree>
    <p:extLst>
      <p:ext uri="{BB962C8B-B14F-4D97-AF65-F5344CB8AC3E}">
        <p14:creationId xmlns:p14="http://schemas.microsoft.com/office/powerpoint/2010/main" val="40158430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EFC1EC52-171D-47D2-9761-6CBA5060D3CB}"/>
              </a:ext>
            </a:extLst>
          </p:cNvPr>
          <p:cNvPicPr>
            <a:picLocks noGrp="1" noChangeAspect="1"/>
          </p:cNvPicPr>
          <p:nvPr>
            <p:ph type="pic" sz="quarter" idx="11"/>
          </p:nvPr>
        </p:nvPicPr>
        <p:blipFill>
          <a:blip r:embed="rId3"/>
          <a:srcRect t="15" b="15"/>
          <a:stretch>
            <a:fillRect/>
          </a:stretch>
        </p:blipFill>
        <p:spPr>
          <a:prstGeom prst="rect">
            <a:avLst/>
          </a:prstGeom>
        </p:spPr>
      </p:pic>
      <p:sp>
        <p:nvSpPr>
          <p:cNvPr id="5" name="Text Placeholder 1">
            <a:extLst>
              <a:ext uri="{FF2B5EF4-FFF2-40B4-BE49-F238E27FC236}">
                <a16:creationId xmlns:a16="http://schemas.microsoft.com/office/drawing/2014/main" id="{59844CA0-C474-42AE-8439-6F9D4A96DE38}"/>
              </a:ext>
            </a:extLst>
          </p:cNvPr>
          <p:cNvSpPr>
            <a:spLocks noGrp="1"/>
          </p:cNvSpPr>
          <p:nvPr>
            <p:ph type="body" sz="quarter" idx="10"/>
          </p:nvPr>
        </p:nvSpPr>
        <p:spPr>
          <a:xfrm>
            <a:off x="525463" y="1600200"/>
            <a:ext cx="3694112" cy="3817938"/>
          </a:xfrm>
        </p:spPr>
        <p:txBody>
          <a:bodyPr/>
          <a:lstStyle/>
          <a:p>
            <a:r>
              <a:rPr lang="en-US" sz="3600" b="1" i="0"/>
              <a:t>Depleting &amp; Renewing </a:t>
            </a:r>
            <a:r>
              <a:rPr lang="en-US" sz="6000" b="1" i="0">
                <a:solidFill>
                  <a:schemeClr val="bg2"/>
                </a:solidFill>
              </a:rPr>
              <a:t>Emotions</a:t>
            </a:r>
          </a:p>
          <a:p>
            <a:endParaRPr lang="en-US"/>
          </a:p>
        </p:txBody>
      </p:sp>
      <p:pic>
        <p:nvPicPr>
          <p:cNvPr id="6" name="Picture 5">
            <a:extLst>
              <a:ext uri="{FF2B5EF4-FFF2-40B4-BE49-F238E27FC236}">
                <a16:creationId xmlns:a16="http://schemas.microsoft.com/office/drawing/2014/main" id="{CEA8D8E0-7A55-4D22-966B-D1160716F00D}"/>
              </a:ext>
            </a:extLst>
          </p:cNvPr>
          <p:cNvPicPr>
            <a:picLocks noChangeAspect="1"/>
          </p:cNvPicPr>
          <p:nvPr/>
        </p:nvPicPr>
        <p:blipFill>
          <a:blip r:embed="rId4"/>
          <a:stretch>
            <a:fillRect/>
          </a:stretch>
        </p:blipFill>
        <p:spPr>
          <a:xfrm>
            <a:off x="1548633" y="6119888"/>
            <a:ext cx="823886" cy="562853"/>
          </a:xfrm>
          <a:prstGeom prst="rect">
            <a:avLst/>
          </a:prstGeom>
        </p:spPr>
      </p:pic>
    </p:spTree>
    <p:extLst>
      <p:ext uri="{BB962C8B-B14F-4D97-AF65-F5344CB8AC3E}">
        <p14:creationId xmlns:p14="http://schemas.microsoft.com/office/powerpoint/2010/main" val="439324383"/>
      </p:ext>
    </p:extLst>
  </p:cSld>
  <p:clrMapOvr>
    <a:masterClrMapping/>
  </p:clrMapOvr>
  <mc:AlternateContent xmlns:mc="http://schemas.openxmlformats.org/markup-compatibility/2006" xmlns:p14="http://schemas.microsoft.com/office/powerpoint/2010/main">
    <mc:Choice Requires="p14">
      <p:transition spd="slow" p14:dur="2000" advTm="48227"/>
    </mc:Choice>
    <mc:Fallback xmlns="">
      <p:transition spd="slow" advTm="48227"/>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811C44D6-11C6-D94D-87C3-0E3A37EE5D20}"/>
              </a:ext>
            </a:extLst>
          </p:cNvPr>
          <p:cNvPicPr>
            <a:picLocks noChangeAspect="1"/>
          </p:cNvPicPr>
          <p:nvPr/>
        </p:nvPicPr>
        <p:blipFill>
          <a:blip r:embed="rId3"/>
          <a:stretch>
            <a:fillRect/>
          </a:stretch>
        </p:blipFill>
        <p:spPr>
          <a:xfrm>
            <a:off x="5522510" y="294424"/>
            <a:ext cx="3394284" cy="5047263"/>
          </a:xfrm>
          <a:prstGeom prst="rect">
            <a:avLst/>
          </a:prstGeom>
          <a:noFill/>
        </p:spPr>
      </p:pic>
      <p:sp>
        <p:nvSpPr>
          <p:cNvPr id="2" name="Title 1"/>
          <p:cNvSpPr>
            <a:spLocks noGrp="1"/>
          </p:cNvSpPr>
          <p:nvPr>
            <p:ph type="title"/>
          </p:nvPr>
        </p:nvSpPr>
        <p:spPr/>
        <p:txBody>
          <a:bodyPr wrap="square" anchor="ctr">
            <a:normAutofit/>
          </a:bodyPr>
          <a:lstStyle/>
          <a:p>
            <a:r>
              <a:rPr lang="en-US" altLang="en-US" dirty="0"/>
              <a:t>Depleting Emotions</a:t>
            </a:r>
            <a:endParaRPr lang="en-US" dirty="0"/>
          </a:p>
        </p:txBody>
      </p:sp>
      <p:sp>
        <p:nvSpPr>
          <p:cNvPr id="3" name="Content Placeholder 2"/>
          <p:cNvSpPr>
            <a:spLocks noGrp="1"/>
          </p:cNvSpPr>
          <p:nvPr>
            <p:ph idx="1"/>
          </p:nvPr>
        </p:nvSpPr>
        <p:spPr>
          <a:xfrm>
            <a:off x="628651" y="1469813"/>
            <a:ext cx="4506876" cy="4545601"/>
          </a:xfrm>
        </p:spPr>
        <p:txBody>
          <a:bodyPr wrap="square" anchor="t">
            <a:normAutofit/>
          </a:bodyPr>
          <a:lstStyle/>
          <a:p>
            <a:pPr marL="0" indent="0">
              <a:lnSpc>
                <a:spcPct val="150000"/>
              </a:lnSpc>
              <a:spcAft>
                <a:spcPts val="900"/>
              </a:spcAft>
              <a:buNone/>
            </a:pPr>
            <a:r>
              <a:rPr lang="en-US" altLang="en-US" sz="1500" dirty="0"/>
              <a:t>Emotions such as fear, frustration, impatience and    anger have a toxic feeling and cause the release of stress hormones. </a:t>
            </a:r>
            <a:br>
              <a:rPr lang="en-US" altLang="en-US" sz="1500" dirty="0"/>
            </a:br>
            <a:r>
              <a:rPr lang="en-US" altLang="en-US" sz="1500" dirty="0"/>
              <a:t>This often results in: </a:t>
            </a:r>
          </a:p>
          <a:p>
            <a:pPr marL="273844" indent="-274320">
              <a:spcAft>
                <a:spcPts val="450"/>
              </a:spcAft>
              <a:buFont typeface="Wingdings" pitchFamily="2" charset="2"/>
              <a:buChar char="§"/>
            </a:pPr>
            <a:r>
              <a:rPr lang="en-US" altLang="en-US" sz="1500" dirty="0"/>
              <a:t>Reduced muscle mass </a:t>
            </a:r>
          </a:p>
          <a:p>
            <a:pPr marL="273844" indent="-274320">
              <a:spcAft>
                <a:spcPts val="450"/>
              </a:spcAft>
              <a:buFont typeface="Wingdings" pitchFamily="2" charset="2"/>
              <a:buChar char="§"/>
            </a:pPr>
            <a:r>
              <a:rPr lang="en-US" altLang="en-US" sz="1500" dirty="0"/>
              <a:t>Brain-cell death  </a:t>
            </a:r>
          </a:p>
          <a:p>
            <a:pPr marL="273844" indent="-274320">
              <a:spcAft>
                <a:spcPts val="450"/>
              </a:spcAft>
              <a:buFont typeface="Wingdings" pitchFamily="2" charset="2"/>
              <a:buChar char="§"/>
            </a:pPr>
            <a:r>
              <a:rPr lang="en-US" altLang="en-US" sz="1500" dirty="0"/>
              <a:t>Impaired memory </a:t>
            </a:r>
          </a:p>
          <a:p>
            <a:pPr marL="273844" indent="-274320">
              <a:spcAft>
                <a:spcPts val="450"/>
              </a:spcAft>
              <a:buFont typeface="Wingdings" pitchFamily="2" charset="2"/>
              <a:buChar char="§"/>
            </a:pPr>
            <a:r>
              <a:rPr lang="en-US" altLang="en-US" sz="1500" dirty="0"/>
              <a:t>Accelerated aging</a:t>
            </a:r>
          </a:p>
          <a:p>
            <a:pPr marL="273844" indent="-274320">
              <a:spcAft>
                <a:spcPts val="450"/>
              </a:spcAft>
              <a:buFont typeface="Wingdings" pitchFamily="2" charset="2"/>
              <a:buChar char="§"/>
            </a:pPr>
            <a:r>
              <a:rPr lang="en-US" altLang="en-US" sz="1500" dirty="0"/>
              <a:t>Impaired mental function</a:t>
            </a:r>
          </a:p>
          <a:p>
            <a:pPr marL="273844" indent="-274320">
              <a:spcAft>
                <a:spcPts val="450"/>
              </a:spcAft>
              <a:buFont typeface="Wingdings" pitchFamily="2" charset="2"/>
              <a:buChar char="§"/>
            </a:pPr>
            <a:r>
              <a:rPr lang="en-US" altLang="en-US" sz="1500" dirty="0"/>
              <a:t>Diminished performance</a:t>
            </a:r>
          </a:p>
          <a:p>
            <a:pPr marL="742580" lvl="2" indent="-342900">
              <a:spcBef>
                <a:spcPts val="0"/>
              </a:spcBef>
              <a:spcAft>
                <a:spcPts val="900"/>
              </a:spcAft>
              <a:buClr>
                <a:srgbClr val="0070C0"/>
              </a:buClr>
              <a:buFont typeface="Wingdings" pitchFamily="2" charset="2"/>
              <a:buChar char="§"/>
            </a:pPr>
            <a:endParaRPr lang="en-US" altLang="en-US" sz="1500" dirty="0"/>
          </a:p>
        </p:txBody>
      </p:sp>
      <p:sp>
        <p:nvSpPr>
          <p:cNvPr id="9" name="Slide Number Placeholder 4">
            <a:extLst>
              <a:ext uri="{FF2B5EF4-FFF2-40B4-BE49-F238E27FC236}">
                <a16:creationId xmlns:a16="http://schemas.microsoft.com/office/drawing/2014/main" id="{626A18BF-6217-49DE-B9C3-26CE4E123305}"/>
              </a:ext>
            </a:extLst>
          </p:cNvPr>
          <p:cNvSpPr>
            <a:spLocks noGrp="1"/>
          </p:cNvSpPr>
          <p:nvPr>
            <p:ph type="sldNum" sz="quarter" idx="12"/>
          </p:nvPr>
        </p:nvSpPr>
        <p:spPr/>
        <p:txBody>
          <a:bodyPr/>
          <a:lstStyle/>
          <a:p>
            <a:pPr>
              <a:spcAft>
                <a:spcPts val="600"/>
              </a:spcAft>
              <a:defRPr/>
            </a:pPr>
            <a:fld id="{806F60EF-223F-C244-A01D-0F95779C8293}" type="slidenum">
              <a:rPr lang="en-US"/>
              <a:pPr>
                <a:spcAft>
                  <a:spcPts val="600"/>
                </a:spcAft>
                <a:defRPr/>
              </a:pPr>
              <a:t>7</a:t>
            </a:fld>
            <a:endParaRPr lang="en-US"/>
          </a:p>
        </p:txBody>
      </p:sp>
      <p:pic>
        <p:nvPicPr>
          <p:cNvPr id="6" name="Picture 5">
            <a:extLst>
              <a:ext uri="{FF2B5EF4-FFF2-40B4-BE49-F238E27FC236}">
                <a16:creationId xmlns:a16="http://schemas.microsoft.com/office/drawing/2014/main" id="{0DD018BE-835E-4C50-AE9E-2D6CBF6EB96A}"/>
              </a:ext>
            </a:extLst>
          </p:cNvPr>
          <p:cNvPicPr>
            <a:picLocks noChangeAspect="1"/>
          </p:cNvPicPr>
          <p:nvPr/>
        </p:nvPicPr>
        <p:blipFill>
          <a:blip r:embed="rId4"/>
          <a:stretch>
            <a:fillRect/>
          </a:stretch>
        </p:blipFill>
        <p:spPr>
          <a:xfrm>
            <a:off x="1927799" y="6190580"/>
            <a:ext cx="823886" cy="562853"/>
          </a:xfrm>
          <a:prstGeom prst="rect">
            <a:avLst/>
          </a:prstGeom>
        </p:spPr>
      </p:pic>
    </p:spTree>
    <p:extLst>
      <p:ext uri="{BB962C8B-B14F-4D97-AF65-F5344CB8AC3E}">
        <p14:creationId xmlns:p14="http://schemas.microsoft.com/office/powerpoint/2010/main" val="3675111636"/>
      </p:ext>
    </p:extLst>
  </p:cSld>
  <p:clrMapOvr>
    <a:masterClrMapping/>
  </p:clrMapOvr>
  <p:transition spd="slow" advTm="56471"/>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E29B2E-E8D0-4040-B1D5-3134FD890B45}"/>
              </a:ext>
            </a:extLst>
          </p:cNvPr>
          <p:cNvSpPr>
            <a:spLocks noGrp="1"/>
          </p:cNvSpPr>
          <p:nvPr>
            <p:ph type="title"/>
          </p:nvPr>
        </p:nvSpPr>
        <p:spPr/>
        <p:txBody>
          <a:bodyPr>
            <a:normAutofit/>
          </a:bodyPr>
          <a:lstStyle/>
          <a:p>
            <a:r>
              <a:rPr lang="en-US" sz="3600" b="0" dirty="0">
                <a:solidFill>
                  <a:srgbClr val="0070C0"/>
                </a:solidFill>
              </a:rPr>
              <a:t>Husband &amp; Wife</a:t>
            </a:r>
            <a:r>
              <a:rPr lang="en-US" sz="3600" b="0" dirty="0"/>
              <a:t> Arguing</a:t>
            </a:r>
          </a:p>
        </p:txBody>
      </p:sp>
      <p:pic>
        <p:nvPicPr>
          <p:cNvPr id="4" name="Picture 2">
            <a:extLst>
              <a:ext uri="{FF2B5EF4-FFF2-40B4-BE49-F238E27FC236}">
                <a16:creationId xmlns:a16="http://schemas.microsoft.com/office/drawing/2014/main" id="{1F4B5758-3277-C544-A11F-88AE73AEC6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57" t="1547" r="1042" b="6212"/>
          <a:stretch/>
        </p:blipFill>
        <p:spPr bwMode="auto">
          <a:xfrm>
            <a:off x="842153" y="1662263"/>
            <a:ext cx="7200617" cy="3746672"/>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Lst>
        </p:spPr>
      </p:pic>
      <p:sp>
        <p:nvSpPr>
          <p:cNvPr id="6" name="Text Box 4">
            <a:extLst>
              <a:ext uri="{FF2B5EF4-FFF2-40B4-BE49-F238E27FC236}">
                <a16:creationId xmlns:a16="http://schemas.microsoft.com/office/drawing/2014/main" id="{56636206-87F5-FE46-BDD6-C2B9880B8D16}"/>
              </a:ext>
            </a:extLst>
          </p:cNvPr>
          <p:cNvSpPr txBox="1">
            <a:spLocks noChangeArrowheads="1"/>
          </p:cNvSpPr>
          <p:nvPr/>
        </p:nvSpPr>
        <p:spPr bwMode="auto">
          <a:xfrm>
            <a:off x="1724873" y="2049144"/>
            <a:ext cx="1904211" cy="7155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350">
                <a:solidFill>
                  <a:srgbClr val="262626"/>
                </a:solidFill>
                <a:latin typeface="Helvetica" pitchFamily="2" charset="0"/>
                <a:ea typeface="Helvetica Neue" panose="02000503000000020004" pitchFamily="2" charset="0"/>
                <a:cs typeface="Helvetica Neue" panose="02000503000000020004" pitchFamily="2" charset="0"/>
              </a:rPr>
              <a:t>Wife said something that got under his skin. </a:t>
            </a:r>
          </a:p>
        </p:txBody>
      </p:sp>
      <p:sp>
        <p:nvSpPr>
          <p:cNvPr id="7" name="Line 5">
            <a:extLst>
              <a:ext uri="{FF2B5EF4-FFF2-40B4-BE49-F238E27FC236}">
                <a16:creationId xmlns:a16="http://schemas.microsoft.com/office/drawing/2014/main" id="{4380B2E9-1198-FE4C-9CCE-9A617FC0CE53}"/>
              </a:ext>
            </a:extLst>
          </p:cNvPr>
          <p:cNvSpPr>
            <a:spLocks noChangeShapeType="1"/>
          </p:cNvSpPr>
          <p:nvPr/>
        </p:nvSpPr>
        <p:spPr bwMode="auto">
          <a:xfrm>
            <a:off x="2722507" y="2716298"/>
            <a:ext cx="253917" cy="663482"/>
          </a:xfrm>
          <a:prstGeom prst="line">
            <a:avLst/>
          </a:prstGeom>
          <a:noFill/>
          <a:ln w="38100">
            <a:solidFill>
              <a:srgbClr val="FF0000"/>
            </a:solidFill>
            <a:round/>
            <a:headEnd/>
            <a:tailEnd type="triangle" w="med" len="med"/>
          </a:ln>
          <a:effectLst/>
        </p:spPr>
        <p:txBody>
          <a:bodyPr/>
          <a:lstStyle/>
          <a:p>
            <a:pPr>
              <a:defRPr/>
            </a:pPr>
            <a:endParaRPr lang="en-US" sz="1350">
              <a:solidFill>
                <a:schemeClr val="accent1">
                  <a:lumMod val="50000"/>
                </a:schemeClr>
              </a:solidFill>
            </a:endParaRPr>
          </a:p>
        </p:txBody>
      </p:sp>
      <p:sp>
        <p:nvSpPr>
          <p:cNvPr id="8" name="Line 6">
            <a:extLst>
              <a:ext uri="{FF2B5EF4-FFF2-40B4-BE49-F238E27FC236}">
                <a16:creationId xmlns:a16="http://schemas.microsoft.com/office/drawing/2014/main" id="{FAF1DF47-CA33-EB42-A070-0F6154DE815E}"/>
              </a:ext>
            </a:extLst>
          </p:cNvPr>
          <p:cNvSpPr>
            <a:spLocks noChangeShapeType="1"/>
          </p:cNvSpPr>
          <p:nvPr/>
        </p:nvSpPr>
        <p:spPr bwMode="auto">
          <a:xfrm flipV="1">
            <a:off x="5110695" y="4038829"/>
            <a:ext cx="257972" cy="600938"/>
          </a:xfrm>
          <a:prstGeom prst="line">
            <a:avLst/>
          </a:prstGeom>
          <a:noFill/>
          <a:ln w="38100">
            <a:solidFill>
              <a:srgbClr val="FF0000"/>
            </a:solidFill>
            <a:round/>
            <a:headEnd/>
            <a:tailEnd type="triangle" w="med" len="med"/>
          </a:ln>
          <a:effectLst/>
        </p:spPr>
        <p:txBody>
          <a:bodyPr/>
          <a:lstStyle/>
          <a:p>
            <a:pPr>
              <a:defRPr/>
            </a:pPr>
            <a:endParaRPr lang="en-US" sz="1350">
              <a:solidFill>
                <a:schemeClr val="accent1">
                  <a:lumMod val="50000"/>
                </a:schemeClr>
              </a:solidFill>
            </a:endParaRPr>
          </a:p>
        </p:txBody>
      </p:sp>
      <p:sp>
        <p:nvSpPr>
          <p:cNvPr id="9" name="Text Box 7">
            <a:extLst>
              <a:ext uri="{FF2B5EF4-FFF2-40B4-BE49-F238E27FC236}">
                <a16:creationId xmlns:a16="http://schemas.microsoft.com/office/drawing/2014/main" id="{AE9D5554-5F05-6247-B64A-D3057950E4B4}"/>
              </a:ext>
            </a:extLst>
          </p:cNvPr>
          <p:cNvSpPr txBox="1">
            <a:spLocks noChangeArrowheads="1"/>
          </p:cNvSpPr>
          <p:nvPr/>
        </p:nvSpPr>
        <p:spPr bwMode="auto">
          <a:xfrm>
            <a:off x="4356328" y="4687907"/>
            <a:ext cx="2681106" cy="507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350">
                <a:solidFill>
                  <a:srgbClr val="262626"/>
                </a:solidFill>
                <a:latin typeface="Helvetica" pitchFamily="2" charset="0"/>
                <a:ea typeface="Helvetica Neue" panose="02000503000000020004" pitchFamily="2" charset="0"/>
                <a:cs typeface="Helvetica Neue" panose="02000503000000020004" pitchFamily="2" charset="0"/>
              </a:rPr>
              <a:t>Heart rate remains elevated </a:t>
            </a:r>
            <a:br>
              <a:rPr lang="en-US" sz="1350">
                <a:solidFill>
                  <a:srgbClr val="262626"/>
                </a:solidFill>
                <a:latin typeface="Helvetica" pitchFamily="2" charset="0"/>
                <a:ea typeface="Helvetica Neue" panose="02000503000000020004" pitchFamily="2" charset="0"/>
                <a:cs typeface="Helvetica Neue" panose="02000503000000020004" pitchFamily="2" charset="0"/>
              </a:rPr>
            </a:br>
            <a:r>
              <a:rPr lang="en-US" sz="1350">
                <a:solidFill>
                  <a:srgbClr val="262626"/>
                </a:solidFill>
                <a:latin typeface="Helvetica" pitchFamily="2" charset="0"/>
                <a:ea typeface="Helvetica Neue" panose="02000503000000020004" pitchFamily="2" charset="0"/>
                <a:cs typeface="Helvetica Neue" panose="02000503000000020004" pitchFamily="2" charset="0"/>
              </a:rPr>
              <a:t>after argument ends.</a:t>
            </a:r>
          </a:p>
        </p:txBody>
      </p:sp>
      <p:sp>
        <p:nvSpPr>
          <p:cNvPr id="10" name="Text Box 4">
            <a:extLst>
              <a:ext uri="{FF2B5EF4-FFF2-40B4-BE49-F238E27FC236}">
                <a16:creationId xmlns:a16="http://schemas.microsoft.com/office/drawing/2014/main" id="{830C30EE-D178-4241-A3A2-BA94BBF3C7DD}"/>
              </a:ext>
            </a:extLst>
          </p:cNvPr>
          <p:cNvSpPr txBox="1">
            <a:spLocks noChangeArrowheads="1"/>
          </p:cNvSpPr>
          <p:nvPr/>
        </p:nvSpPr>
        <p:spPr bwMode="auto">
          <a:xfrm rot="16200000">
            <a:off x="-1075955" y="3457355"/>
            <a:ext cx="3582297" cy="253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050">
                <a:solidFill>
                  <a:srgbClr val="262626"/>
                </a:solidFill>
                <a:latin typeface="Helvetica" pitchFamily="2" charset="0"/>
                <a:ea typeface="Helvetica Neue" panose="02000503000000020004" pitchFamily="2" charset="0"/>
                <a:cs typeface="Helvetica Neue" panose="02000503000000020004" pitchFamily="2" charset="0"/>
              </a:rPr>
              <a:t>Heart Rate (BPM)</a:t>
            </a:r>
          </a:p>
        </p:txBody>
      </p:sp>
      <p:sp>
        <p:nvSpPr>
          <p:cNvPr id="11" name="Text Box 4">
            <a:extLst>
              <a:ext uri="{FF2B5EF4-FFF2-40B4-BE49-F238E27FC236}">
                <a16:creationId xmlns:a16="http://schemas.microsoft.com/office/drawing/2014/main" id="{9B74ABD5-74F0-DA49-8477-2AB2307951FA}"/>
              </a:ext>
            </a:extLst>
          </p:cNvPr>
          <p:cNvSpPr txBox="1">
            <a:spLocks noChangeArrowheads="1"/>
          </p:cNvSpPr>
          <p:nvPr/>
        </p:nvSpPr>
        <p:spPr bwMode="auto">
          <a:xfrm>
            <a:off x="842152" y="5457074"/>
            <a:ext cx="7140106" cy="253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050">
                <a:solidFill>
                  <a:srgbClr val="262626"/>
                </a:solidFill>
                <a:latin typeface="Helvetica" pitchFamily="2" charset="0"/>
                <a:cs typeface="Roboto Regular"/>
              </a:rPr>
              <a:t>Minutes</a:t>
            </a:r>
          </a:p>
        </p:txBody>
      </p:sp>
      <p:pic>
        <p:nvPicPr>
          <p:cNvPr id="2" name="Picture 1">
            <a:extLst>
              <a:ext uri="{FF2B5EF4-FFF2-40B4-BE49-F238E27FC236}">
                <a16:creationId xmlns:a16="http://schemas.microsoft.com/office/drawing/2014/main" id="{A9AEFB02-652F-46AE-B344-6196896A188A}"/>
              </a:ext>
            </a:extLst>
          </p:cNvPr>
          <p:cNvPicPr>
            <a:picLocks noChangeAspect="1"/>
          </p:cNvPicPr>
          <p:nvPr/>
        </p:nvPicPr>
        <p:blipFill>
          <a:blip r:embed="rId4"/>
          <a:stretch>
            <a:fillRect/>
          </a:stretch>
        </p:blipFill>
        <p:spPr>
          <a:xfrm>
            <a:off x="1899476" y="6170158"/>
            <a:ext cx="823031" cy="560881"/>
          </a:xfrm>
          <a:prstGeom prst="rect">
            <a:avLst/>
          </a:prstGeom>
        </p:spPr>
      </p:pic>
    </p:spTree>
    <p:extLst>
      <p:ext uri="{BB962C8B-B14F-4D97-AF65-F5344CB8AC3E}">
        <p14:creationId xmlns:p14="http://schemas.microsoft.com/office/powerpoint/2010/main" val="2128568893"/>
      </p:ext>
    </p:extLst>
  </p:cSld>
  <p:clrMapOvr>
    <a:masterClrMapping/>
  </p:clrMapOvr>
  <mc:AlternateContent xmlns:mc="http://schemas.openxmlformats.org/markup-compatibility/2006" xmlns:p14="http://schemas.microsoft.com/office/powerpoint/2010/main">
    <mc:Choice Requires="p14">
      <p:transition spd="slow" p14:dur="2000" advTm="127059"/>
    </mc:Choice>
    <mc:Fallback xmlns="">
      <p:transition spd="slow" advTm="127059"/>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F900CC-9B07-2C48-BF24-93D71822E1C2}"/>
              </a:ext>
            </a:extLst>
          </p:cNvPr>
          <p:cNvPicPr>
            <a:picLocks noChangeAspect="1"/>
          </p:cNvPicPr>
          <p:nvPr/>
        </p:nvPicPr>
        <p:blipFill>
          <a:blip r:embed="rId3"/>
          <a:stretch>
            <a:fillRect/>
          </a:stretch>
        </p:blipFill>
        <p:spPr>
          <a:xfrm>
            <a:off x="5181411" y="285750"/>
            <a:ext cx="3355966" cy="5524226"/>
          </a:xfrm>
          <a:prstGeom prst="rect">
            <a:avLst/>
          </a:prstGeom>
          <a:noFill/>
        </p:spPr>
      </p:pic>
      <p:sp>
        <p:nvSpPr>
          <p:cNvPr id="2" name="Title 1"/>
          <p:cNvSpPr>
            <a:spLocks noGrp="1"/>
          </p:cNvSpPr>
          <p:nvPr>
            <p:ph type="title"/>
          </p:nvPr>
        </p:nvSpPr>
        <p:spPr/>
        <p:txBody>
          <a:bodyPr wrap="square" anchor="ctr">
            <a:normAutofit/>
          </a:bodyPr>
          <a:lstStyle/>
          <a:p>
            <a:r>
              <a:rPr lang="en-US" altLang="en-US" sz="3600" dirty="0"/>
              <a:t>Renewing Emotions</a:t>
            </a:r>
            <a:endParaRPr lang="en-US" sz="3600" dirty="0"/>
          </a:p>
        </p:txBody>
      </p:sp>
      <p:sp>
        <p:nvSpPr>
          <p:cNvPr id="3" name="Content Placeholder 2"/>
          <p:cNvSpPr>
            <a:spLocks noGrp="1"/>
          </p:cNvSpPr>
          <p:nvPr>
            <p:ph idx="1"/>
          </p:nvPr>
        </p:nvSpPr>
        <p:spPr>
          <a:xfrm>
            <a:off x="628650" y="1469813"/>
            <a:ext cx="4804587" cy="4545601"/>
          </a:xfrm>
        </p:spPr>
        <p:txBody>
          <a:bodyPr wrap="square" anchor="t">
            <a:normAutofit/>
          </a:bodyPr>
          <a:lstStyle/>
          <a:p>
            <a:pPr marL="0" indent="0">
              <a:lnSpc>
                <a:spcPct val="150000"/>
              </a:lnSpc>
              <a:spcBef>
                <a:spcPct val="0"/>
              </a:spcBef>
              <a:spcAft>
                <a:spcPts val="1350"/>
              </a:spcAft>
              <a:buNone/>
            </a:pPr>
            <a:r>
              <a:rPr lang="en-US" altLang="en-US" sz="1500" dirty="0"/>
              <a:t>Emotions and attitudes such as care, courage, tolerance and appreciation create neurochemicals that regenerate your system and offset energy drain, resulting in: </a:t>
            </a:r>
          </a:p>
          <a:p>
            <a:pPr marL="273844" indent="-274320">
              <a:spcAft>
                <a:spcPts val="450"/>
              </a:spcAft>
              <a:buFont typeface="Wingdings" pitchFamily="2" charset="2"/>
              <a:buChar char="§"/>
            </a:pPr>
            <a:r>
              <a:rPr lang="en-US" altLang="en-US" sz="1500" dirty="0"/>
              <a:t>Increased longevity </a:t>
            </a:r>
          </a:p>
          <a:p>
            <a:pPr marL="273844" indent="-274320">
              <a:spcAft>
                <a:spcPts val="450"/>
              </a:spcAft>
              <a:buFont typeface="Wingdings" pitchFamily="2" charset="2"/>
              <a:buChar char="§"/>
            </a:pPr>
            <a:r>
              <a:rPr lang="en-US" altLang="en-US" sz="1500" dirty="0"/>
              <a:t>Increased resilience to adversity</a:t>
            </a:r>
          </a:p>
          <a:p>
            <a:pPr marL="273844" indent="-274320">
              <a:spcAft>
                <a:spcPts val="450"/>
              </a:spcAft>
              <a:buFont typeface="Wingdings" pitchFamily="2" charset="2"/>
              <a:buChar char="§"/>
            </a:pPr>
            <a:r>
              <a:rPr lang="en-US" altLang="en-US" sz="1500" dirty="0"/>
              <a:t>Improved memory</a:t>
            </a:r>
          </a:p>
          <a:p>
            <a:pPr marL="273844" indent="-274320">
              <a:spcAft>
                <a:spcPts val="450"/>
              </a:spcAft>
              <a:buFont typeface="Wingdings" pitchFamily="2" charset="2"/>
              <a:buChar char="§"/>
            </a:pPr>
            <a:r>
              <a:rPr lang="en-US" altLang="en-US" sz="1500" dirty="0"/>
              <a:t>Improved problem-solving</a:t>
            </a:r>
          </a:p>
          <a:p>
            <a:pPr marL="273844" indent="-274320">
              <a:spcAft>
                <a:spcPts val="450"/>
              </a:spcAft>
              <a:buFont typeface="Wingdings" pitchFamily="2" charset="2"/>
              <a:buChar char="§"/>
            </a:pPr>
            <a:r>
              <a:rPr lang="en-US" altLang="en-US" sz="1500" dirty="0"/>
              <a:t>Increased intuition and creativity</a:t>
            </a:r>
          </a:p>
          <a:p>
            <a:pPr marL="273844" indent="-274320">
              <a:spcAft>
                <a:spcPts val="450"/>
              </a:spcAft>
              <a:buFont typeface="Wingdings" pitchFamily="2" charset="2"/>
              <a:buChar char="§"/>
            </a:pPr>
            <a:r>
              <a:rPr lang="en-US" altLang="en-US" sz="1500" dirty="0"/>
              <a:t>Improved job performance and achievement  </a:t>
            </a:r>
          </a:p>
          <a:p>
            <a:pPr marL="742580" lvl="2" indent="-342900">
              <a:spcBef>
                <a:spcPts val="0"/>
              </a:spcBef>
              <a:spcAft>
                <a:spcPts val="900"/>
              </a:spcAft>
              <a:buClr>
                <a:srgbClr val="0070C0"/>
              </a:buClr>
              <a:buFont typeface="Wingdings" pitchFamily="2" charset="2"/>
              <a:buChar char="§"/>
            </a:pPr>
            <a:endParaRPr lang="en-US" altLang="en-US" sz="1500" dirty="0"/>
          </a:p>
        </p:txBody>
      </p:sp>
      <p:sp>
        <p:nvSpPr>
          <p:cNvPr id="10" name="Slide Number Placeholder 4">
            <a:extLst>
              <a:ext uri="{FF2B5EF4-FFF2-40B4-BE49-F238E27FC236}">
                <a16:creationId xmlns:a16="http://schemas.microsoft.com/office/drawing/2014/main" id="{6164C2A7-5FD0-4C98-9CD6-3AC8D6507F80}"/>
              </a:ext>
            </a:extLst>
          </p:cNvPr>
          <p:cNvSpPr>
            <a:spLocks noGrp="1"/>
          </p:cNvSpPr>
          <p:nvPr>
            <p:ph type="sldNum" sz="quarter" idx="12"/>
          </p:nvPr>
        </p:nvSpPr>
        <p:spPr/>
        <p:txBody>
          <a:bodyPr/>
          <a:lstStyle/>
          <a:p>
            <a:pPr>
              <a:spcAft>
                <a:spcPts val="600"/>
              </a:spcAft>
              <a:defRPr/>
            </a:pPr>
            <a:fld id="{806F60EF-223F-C244-A01D-0F95779C8293}" type="slidenum">
              <a:rPr lang="en-US"/>
              <a:pPr>
                <a:spcAft>
                  <a:spcPts val="600"/>
                </a:spcAft>
                <a:defRPr/>
              </a:pPr>
              <a:t>9</a:t>
            </a:fld>
            <a:endParaRPr lang="en-US"/>
          </a:p>
        </p:txBody>
      </p:sp>
      <p:pic>
        <p:nvPicPr>
          <p:cNvPr id="6" name="Picture 5">
            <a:extLst>
              <a:ext uri="{FF2B5EF4-FFF2-40B4-BE49-F238E27FC236}">
                <a16:creationId xmlns:a16="http://schemas.microsoft.com/office/drawing/2014/main" id="{DCCE1FAD-87B0-4D41-9D72-2E21D49AF733}"/>
              </a:ext>
            </a:extLst>
          </p:cNvPr>
          <p:cNvPicPr>
            <a:picLocks noChangeAspect="1"/>
          </p:cNvPicPr>
          <p:nvPr/>
        </p:nvPicPr>
        <p:blipFill>
          <a:blip r:embed="rId4"/>
          <a:stretch>
            <a:fillRect/>
          </a:stretch>
        </p:blipFill>
        <p:spPr>
          <a:xfrm>
            <a:off x="1930014" y="6190580"/>
            <a:ext cx="823886" cy="562853"/>
          </a:xfrm>
          <a:prstGeom prst="rect">
            <a:avLst/>
          </a:prstGeom>
        </p:spPr>
      </p:pic>
    </p:spTree>
    <p:extLst>
      <p:ext uri="{BB962C8B-B14F-4D97-AF65-F5344CB8AC3E}">
        <p14:creationId xmlns:p14="http://schemas.microsoft.com/office/powerpoint/2010/main" val="2536484310"/>
      </p:ext>
    </p:extLst>
  </p:cSld>
  <p:clrMapOvr>
    <a:masterClrMapping/>
  </p:clrMapOvr>
  <p:transition spd="slow" advTm="62855"/>
</p:sld>
</file>

<file path=ppt/tags/tag1.xml><?xml version="1.0" encoding="utf-8"?>
<p:tagLst xmlns:a="http://schemas.openxmlformats.org/drawingml/2006/main" xmlns:r="http://schemas.openxmlformats.org/officeDocument/2006/relationships" xmlns:p="http://schemas.openxmlformats.org/presentationml/2006/main">
  <p:tag name="TIMING" val="|13.2"/>
</p:tagLst>
</file>

<file path=ppt/theme/theme1.xml><?xml version="1.0" encoding="utf-8"?>
<a:theme xmlns:a="http://schemas.openxmlformats.org/drawingml/2006/main" name="Office Theme">
  <a:themeElements>
    <a:clrScheme name="North Memorial Health 1">
      <a:dk1>
        <a:srgbClr val="4B4F54"/>
      </a:dk1>
      <a:lt1>
        <a:srgbClr val="FFFFFF"/>
      </a:lt1>
      <a:dk2>
        <a:srgbClr val="6F7176"/>
      </a:dk2>
      <a:lt2>
        <a:srgbClr val="E7E6E6"/>
      </a:lt2>
      <a:accent1>
        <a:srgbClr val="00B0AD"/>
      </a:accent1>
      <a:accent2>
        <a:srgbClr val="E04726"/>
      </a:accent2>
      <a:accent3>
        <a:srgbClr val="A5A5A5"/>
      </a:accent3>
      <a:accent4>
        <a:srgbClr val="FFC000"/>
      </a:accent4>
      <a:accent5>
        <a:srgbClr val="7FD7D6"/>
      </a:accent5>
      <a:accent6>
        <a:srgbClr val="FDDA92"/>
      </a:accent6>
      <a:hlink>
        <a:srgbClr val="079896"/>
      </a:hlink>
      <a:folHlink>
        <a:srgbClr val="066F7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MH Template_Standard_D5" id="{98A5133F-EDD3-4343-8A64-E29495A7D956}" vid="{0C25E0D4-FB6E-DB44-A5AF-2CD5D66257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Tri-Brand">
    <a:dk1>
      <a:srgbClr val="4B4F54"/>
    </a:dk1>
    <a:lt1>
      <a:srgbClr val="FFFFFF"/>
    </a:lt1>
    <a:dk2>
      <a:srgbClr val="00B0AD"/>
    </a:dk2>
    <a:lt2>
      <a:srgbClr val="E7E6E6"/>
    </a:lt2>
    <a:accent1>
      <a:srgbClr val="64C877"/>
    </a:accent1>
    <a:accent2>
      <a:srgbClr val="B7D711"/>
    </a:accent2>
    <a:accent3>
      <a:srgbClr val="454849"/>
    </a:accent3>
    <a:accent4>
      <a:srgbClr val="00AFAC"/>
    </a:accent4>
    <a:accent5>
      <a:srgbClr val="9E60AD"/>
    </a:accent5>
    <a:accent6>
      <a:srgbClr val="B7D711"/>
    </a:accent6>
    <a:hlink>
      <a:srgbClr val="00AFAC"/>
    </a:hlink>
    <a:folHlink>
      <a:srgbClr val="B7D711"/>
    </a:folHlink>
  </a:clrScheme>
</a:themeOverride>
</file>

<file path=ppt/theme/themeOverride2.xml><?xml version="1.0" encoding="utf-8"?>
<a:themeOverride xmlns:a="http://schemas.openxmlformats.org/drawingml/2006/main">
  <a:clrScheme name="Tri-Brand">
    <a:dk1>
      <a:srgbClr val="4B4F54"/>
    </a:dk1>
    <a:lt1>
      <a:srgbClr val="FFFFFF"/>
    </a:lt1>
    <a:dk2>
      <a:srgbClr val="00B0AD"/>
    </a:dk2>
    <a:lt2>
      <a:srgbClr val="E7E6E6"/>
    </a:lt2>
    <a:accent1>
      <a:srgbClr val="64C877"/>
    </a:accent1>
    <a:accent2>
      <a:srgbClr val="B7D711"/>
    </a:accent2>
    <a:accent3>
      <a:srgbClr val="454849"/>
    </a:accent3>
    <a:accent4>
      <a:srgbClr val="00AFAC"/>
    </a:accent4>
    <a:accent5>
      <a:srgbClr val="9E60AD"/>
    </a:accent5>
    <a:accent6>
      <a:srgbClr val="B7D711"/>
    </a:accent6>
    <a:hlink>
      <a:srgbClr val="00AFAC"/>
    </a:hlink>
    <a:folHlink>
      <a:srgbClr val="B7D711"/>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118552D8C358C4682F8B7702DC8DC8C" ma:contentTypeVersion="2" ma:contentTypeDescription="Create a new document." ma:contentTypeScope="" ma:versionID="98fd5eba7eddf44afa144c762653d48f">
  <xsd:schema xmlns:xsd="http://www.w3.org/2001/XMLSchema" xmlns:xs="http://www.w3.org/2001/XMLSchema" xmlns:p="http://schemas.microsoft.com/office/2006/metadata/properties" xmlns:ns2="ab828bb6-0a71-473f-8a97-6922389809b4" targetNamespace="http://schemas.microsoft.com/office/2006/metadata/properties" ma:root="true" ma:fieldsID="c3b456968cd3ea6b609374cd9fba6ccb" ns2:_="">
    <xsd:import namespace="ab828bb6-0a71-473f-8a97-6922389809b4"/>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828bb6-0a71-473f-8a97-6922389809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CD63475-FAF2-4042-8116-62B201073DAD}">
  <ds:schemaRefs>
    <ds:schemaRef ds:uri="http://schemas.microsoft.com/sharepoint/v3/contenttype/forms"/>
  </ds:schemaRefs>
</ds:datastoreItem>
</file>

<file path=customXml/itemProps2.xml><?xml version="1.0" encoding="utf-8"?>
<ds:datastoreItem xmlns:ds="http://schemas.openxmlformats.org/officeDocument/2006/customXml" ds:itemID="{6CDA3B71-54AC-47F2-9E7D-87E2CE675E68}">
  <ds:schemaRefs>
    <ds:schemaRef ds:uri="http://schemas.openxmlformats.org/package/2006/metadata/core-properties"/>
    <ds:schemaRef ds:uri="http://schemas.microsoft.com/office/2006/metadata/properties"/>
    <ds:schemaRef ds:uri="http://purl.org/dc/elements/1.1/"/>
    <ds:schemaRef ds:uri="http://www.w3.org/XML/1998/namespace"/>
    <ds:schemaRef ds:uri="http://purl.org/dc/dcmitype/"/>
    <ds:schemaRef ds:uri="http://schemas.microsoft.com/office/2006/documentManagement/types"/>
    <ds:schemaRef ds:uri="ab828bb6-0a71-473f-8a97-6922389809b4"/>
    <ds:schemaRef ds:uri="http://purl.org/dc/terms/"/>
    <ds:schemaRef ds:uri="http://schemas.microsoft.com/office/infopath/2007/PartnerControls"/>
  </ds:schemaRefs>
</ds:datastoreItem>
</file>

<file path=customXml/itemProps3.xml><?xml version="1.0" encoding="utf-8"?>
<ds:datastoreItem xmlns:ds="http://schemas.openxmlformats.org/officeDocument/2006/customXml" ds:itemID="{0D766D0E-BABB-418D-B8EB-4838066EFF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b828bb6-0a71-473f-8a97-6922389809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2944</TotalTime>
  <Words>3226</Words>
  <Application>Microsoft Office PowerPoint</Application>
  <PresentationFormat>On-screen Show (4:3)</PresentationFormat>
  <Paragraphs>358</Paragraphs>
  <Slides>31</Slides>
  <Notes>31</Notes>
  <HiddenSlides>0</HiddenSlides>
  <MMClips>1</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45" baseType="lpstr">
      <vt:lpstr>Arial</vt:lpstr>
      <vt:lpstr>Arial,Sans-Serif</vt:lpstr>
      <vt:lpstr>Calibri</vt:lpstr>
      <vt:lpstr>Cambria</vt:lpstr>
      <vt:lpstr>Helvetica</vt:lpstr>
      <vt:lpstr>Helvetica Light</vt:lpstr>
      <vt:lpstr>Helvetica Neue</vt:lpstr>
      <vt:lpstr>Helvetica Neue Medium</vt:lpstr>
      <vt:lpstr>LucidaGrande</vt:lpstr>
      <vt:lpstr>Roboto</vt:lpstr>
      <vt:lpstr>Times New Roman</vt:lpstr>
      <vt:lpstr>Wingdings</vt:lpstr>
      <vt:lpstr>Office Theme</vt:lpstr>
      <vt:lpstr>Chart</vt:lpstr>
      <vt:lpstr>Leveraging Capacity to Influence Personal Resilience</vt:lpstr>
      <vt:lpstr>     Identify the emotions &amp; feelings that impact person capacity  Learn &amp; Practice energy self-regulating techniques  Create a choice point that benefits your physiology  </vt:lpstr>
      <vt:lpstr>PowerPoint Presentation</vt:lpstr>
      <vt:lpstr>Resilience</vt:lpstr>
      <vt:lpstr>Performance &amp; Sleep</vt:lpstr>
      <vt:lpstr>PowerPoint Presentation</vt:lpstr>
      <vt:lpstr>Depleting Emotions</vt:lpstr>
      <vt:lpstr>Husband &amp; Wife Arguing</vt:lpstr>
      <vt:lpstr>Renewing Emotions</vt:lpstr>
      <vt:lpstr>Care &amp; Immunity</vt:lpstr>
      <vt:lpstr>Self-Awareness</vt:lpstr>
      <vt:lpstr>Heart-Focused Breathing™ Technique</vt:lpstr>
      <vt:lpstr>Heart-Focused Breathing™</vt:lpstr>
      <vt:lpstr>Heart-Focused Breathing™ Technique</vt:lpstr>
      <vt:lpstr>PowerPoint Presentation</vt:lpstr>
      <vt:lpstr>Coherence</vt:lpstr>
      <vt:lpstr>Autonomic Nervous System</vt:lpstr>
      <vt:lpstr>Heart-Brain Communication</vt:lpstr>
      <vt:lpstr>  Heart Rate Variability (HRV)  </vt:lpstr>
      <vt:lpstr>Heart Rhythm Patterns Emerge</vt:lpstr>
      <vt:lpstr>Emotions &amp; Heart Rhythms</vt:lpstr>
      <vt:lpstr>Quick Coherence® Technique</vt:lpstr>
      <vt:lpstr>Emotions &amp; Feelings that Create Coherence</vt:lpstr>
      <vt:lpstr>Quick Coherence® Technique</vt:lpstr>
      <vt:lpstr>Quick Coherence® Technique</vt:lpstr>
      <vt:lpstr>Quick Coherence® Quick steps</vt:lpstr>
      <vt:lpstr>Building and Sustaining Resilience</vt:lpstr>
      <vt:lpstr>Police Officer Resets After Domestic Violence Scenario</vt:lpstr>
      <vt:lpstr>How to keep growing                         YOUR HeartMath practice?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a.wahlund@gmail.com</dc:creator>
  <cp:lastModifiedBy>Kerry Appleton</cp:lastModifiedBy>
  <cp:revision>55</cp:revision>
  <cp:lastPrinted>2023-04-03T20:38:16Z</cp:lastPrinted>
  <dcterms:created xsi:type="dcterms:W3CDTF">2017-03-09T21:53:17Z</dcterms:created>
  <dcterms:modified xsi:type="dcterms:W3CDTF">2023-05-18T16:52:53Z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0x0101002118552D8C358C4682F8B7702DC8DC8C</vt:lpwstr>
  </property>
</Properties>
</file>