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4"/>
  </p:sldMasterIdLst>
  <p:notesMasterIdLst>
    <p:notesMasterId r:id="rId43"/>
  </p:notesMasterIdLst>
  <p:handoutMasterIdLst>
    <p:handoutMasterId r:id="rId44"/>
  </p:handoutMasterIdLst>
  <p:sldIdLst>
    <p:sldId id="467" r:id="rId5"/>
    <p:sldId id="500" r:id="rId6"/>
    <p:sldId id="465" r:id="rId7"/>
    <p:sldId id="501" r:id="rId8"/>
    <p:sldId id="441" r:id="rId9"/>
    <p:sldId id="505" r:id="rId10"/>
    <p:sldId id="506" r:id="rId11"/>
    <p:sldId id="564" r:id="rId12"/>
    <p:sldId id="479" r:id="rId13"/>
    <p:sldId id="630" r:id="rId14"/>
    <p:sldId id="431" r:id="rId15"/>
    <p:sldId id="434" r:id="rId16"/>
    <p:sldId id="435" r:id="rId17"/>
    <p:sldId id="436" r:id="rId18"/>
    <p:sldId id="468" r:id="rId19"/>
    <p:sldId id="439" r:id="rId20"/>
    <p:sldId id="615" r:id="rId21"/>
    <p:sldId id="616" r:id="rId22"/>
    <p:sldId id="617" r:id="rId23"/>
    <p:sldId id="384" r:id="rId24"/>
    <p:sldId id="614" r:id="rId25"/>
    <p:sldId id="631" r:id="rId26"/>
    <p:sldId id="632" r:id="rId27"/>
    <p:sldId id="356" r:id="rId28"/>
    <p:sldId id="358" r:id="rId29"/>
    <p:sldId id="357" r:id="rId30"/>
    <p:sldId id="388" r:id="rId31"/>
    <p:sldId id="570" r:id="rId32"/>
    <p:sldId id="567" r:id="rId33"/>
    <p:sldId id="568" r:id="rId34"/>
    <p:sldId id="569" r:id="rId35"/>
    <p:sldId id="554" r:id="rId36"/>
    <p:sldId id="550" r:id="rId37"/>
    <p:sldId id="559" r:id="rId38"/>
    <p:sldId id="601" r:id="rId39"/>
    <p:sldId id="593" r:id="rId40"/>
    <p:sldId id="399" r:id="rId41"/>
    <p:sldId id="629" r:id="rId4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5581" autoAdjust="0"/>
  </p:normalViewPr>
  <p:slideViewPr>
    <p:cSldViewPr snapToGrid="0">
      <p:cViewPr varScale="1">
        <p:scale>
          <a:sx n="53" d="100"/>
          <a:sy n="53" d="100"/>
        </p:scale>
        <p:origin x="896" y="52"/>
      </p:cViewPr>
      <p:guideLst/>
    </p:cSldViewPr>
  </p:slideViewPr>
  <p:notesTextViewPr>
    <p:cViewPr>
      <p:scale>
        <a:sx n="1" d="1"/>
        <a:sy n="1" d="1"/>
      </p:scale>
      <p:origin x="0" y="-360"/>
    </p:cViewPr>
  </p:notesTextViewPr>
  <p:sorterViewPr>
    <p:cViewPr>
      <p:scale>
        <a:sx n="100" d="100"/>
        <a:sy n="100" d="100"/>
      </p:scale>
      <p:origin x="0" y="-21744"/>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Belden" userId="1aa494b9-ba5d-4693-bb01-f31035d1f12a" providerId="ADAL" clId="{1487BB70-4167-45F8-A713-83CB84E58B9B}"/>
    <pc:docChg chg="custSel delSld modSld sldOrd">
      <pc:chgData name="Jason Belden" userId="1aa494b9-ba5d-4693-bb01-f31035d1f12a" providerId="ADAL" clId="{1487BB70-4167-45F8-A713-83CB84E58B9B}" dt="2023-05-23T15:53:02.213" v="255" actId="20577"/>
      <pc:docMkLst>
        <pc:docMk/>
      </pc:docMkLst>
      <pc:sldChg chg="del">
        <pc:chgData name="Jason Belden" userId="1aa494b9-ba5d-4693-bb01-f31035d1f12a" providerId="ADAL" clId="{1487BB70-4167-45F8-A713-83CB84E58B9B}" dt="2023-05-23T15:35:35.389" v="78" actId="2696"/>
        <pc:sldMkLst>
          <pc:docMk/>
          <pc:sldMk cId="1610668364" sldId="284"/>
        </pc:sldMkLst>
      </pc:sldChg>
      <pc:sldChg chg="modSp">
        <pc:chgData name="Jason Belden" userId="1aa494b9-ba5d-4693-bb01-f31035d1f12a" providerId="ADAL" clId="{1487BB70-4167-45F8-A713-83CB84E58B9B}" dt="2023-05-23T15:27:18.249" v="0" actId="207"/>
        <pc:sldMkLst>
          <pc:docMk/>
          <pc:sldMk cId="1261576851" sldId="356"/>
        </pc:sldMkLst>
        <pc:spChg chg="mod">
          <ac:chgData name="Jason Belden" userId="1aa494b9-ba5d-4693-bb01-f31035d1f12a" providerId="ADAL" clId="{1487BB70-4167-45F8-A713-83CB84E58B9B}" dt="2023-05-23T15:27:18.249" v="0" actId="207"/>
          <ac:spMkLst>
            <pc:docMk/>
            <pc:sldMk cId="1261576851" sldId="356"/>
            <ac:spMk id="2" creationId="{00000000-0000-0000-0000-000000000000}"/>
          </ac:spMkLst>
        </pc:spChg>
        <pc:spChg chg="mod">
          <ac:chgData name="Jason Belden" userId="1aa494b9-ba5d-4693-bb01-f31035d1f12a" providerId="ADAL" clId="{1487BB70-4167-45F8-A713-83CB84E58B9B}" dt="2023-05-23T15:27:18.249" v="0" actId="207"/>
          <ac:spMkLst>
            <pc:docMk/>
            <pc:sldMk cId="1261576851" sldId="356"/>
            <ac:spMk id="3" creationId="{00000000-0000-0000-0000-000000000000}"/>
          </ac:spMkLst>
        </pc:spChg>
        <pc:spChg chg="mod">
          <ac:chgData name="Jason Belden" userId="1aa494b9-ba5d-4693-bb01-f31035d1f12a" providerId="ADAL" clId="{1487BB70-4167-45F8-A713-83CB84E58B9B}" dt="2023-05-23T15:27:18.249" v="0" actId="207"/>
          <ac:spMkLst>
            <pc:docMk/>
            <pc:sldMk cId="1261576851" sldId="356"/>
            <ac:spMk id="5" creationId="{00000000-0000-0000-0000-000000000000}"/>
          </ac:spMkLst>
        </pc:spChg>
        <pc:spChg chg="mod">
          <ac:chgData name="Jason Belden" userId="1aa494b9-ba5d-4693-bb01-f31035d1f12a" providerId="ADAL" clId="{1487BB70-4167-45F8-A713-83CB84E58B9B}" dt="2023-05-23T15:27:18.249" v="0" actId="207"/>
          <ac:spMkLst>
            <pc:docMk/>
            <pc:sldMk cId="1261576851" sldId="356"/>
            <ac:spMk id="6" creationId="{00000000-0000-0000-0000-000000000000}"/>
          </ac:spMkLst>
        </pc:spChg>
      </pc:sldChg>
      <pc:sldChg chg="modSp">
        <pc:chgData name="Jason Belden" userId="1aa494b9-ba5d-4693-bb01-f31035d1f12a" providerId="ADAL" clId="{1487BB70-4167-45F8-A713-83CB84E58B9B}" dt="2023-05-23T15:28:15.594" v="4" actId="27636"/>
        <pc:sldMkLst>
          <pc:docMk/>
          <pc:sldMk cId="1629750844" sldId="357"/>
        </pc:sldMkLst>
        <pc:spChg chg="mod">
          <ac:chgData name="Jason Belden" userId="1aa494b9-ba5d-4693-bb01-f31035d1f12a" providerId="ADAL" clId="{1487BB70-4167-45F8-A713-83CB84E58B9B}" dt="2023-05-23T15:28:15.594" v="4" actId="27636"/>
          <ac:spMkLst>
            <pc:docMk/>
            <pc:sldMk cId="1629750844" sldId="357"/>
            <ac:spMk id="3" creationId="{00000000-0000-0000-0000-000000000000}"/>
          </ac:spMkLst>
        </pc:spChg>
      </pc:sldChg>
      <pc:sldChg chg="modSp">
        <pc:chgData name="Jason Belden" userId="1aa494b9-ba5d-4693-bb01-f31035d1f12a" providerId="ADAL" clId="{1487BB70-4167-45F8-A713-83CB84E58B9B}" dt="2023-05-23T15:27:46.221" v="3" actId="207"/>
        <pc:sldMkLst>
          <pc:docMk/>
          <pc:sldMk cId="1332385864" sldId="358"/>
        </pc:sldMkLst>
        <pc:spChg chg="mod">
          <ac:chgData name="Jason Belden" userId="1aa494b9-ba5d-4693-bb01-f31035d1f12a" providerId="ADAL" clId="{1487BB70-4167-45F8-A713-83CB84E58B9B}" dt="2023-05-23T15:27:46.221" v="3" actId="207"/>
          <ac:spMkLst>
            <pc:docMk/>
            <pc:sldMk cId="1332385864" sldId="358"/>
            <ac:spMk id="2" creationId="{00000000-0000-0000-0000-000000000000}"/>
          </ac:spMkLst>
        </pc:spChg>
        <pc:spChg chg="mod">
          <ac:chgData name="Jason Belden" userId="1aa494b9-ba5d-4693-bb01-f31035d1f12a" providerId="ADAL" clId="{1487BB70-4167-45F8-A713-83CB84E58B9B}" dt="2023-05-23T15:27:32.520" v="1" actId="207"/>
          <ac:spMkLst>
            <pc:docMk/>
            <pc:sldMk cId="1332385864" sldId="358"/>
            <ac:spMk id="3" creationId="{00000000-0000-0000-0000-000000000000}"/>
          </ac:spMkLst>
        </pc:spChg>
        <pc:spChg chg="mod">
          <ac:chgData name="Jason Belden" userId="1aa494b9-ba5d-4693-bb01-f31035d1f12a" providerId="ADAL" clId="{1487BB70-4167-45F8-A713-83CB84E58B9B}" dt="2023-05-23T15:27:41.458" v="2" actId="207"/>
          <ac:spMkLst>
            <pc:docMk/>
            <pc:sldMk cId="1332385864" sldId="358"/>
            <ac:spMk id="5" creationId="{00000000-0000-0000-0000-000000000000}"/>
          </ac:spMkLst>
        </pc:spChg>
      </pc:sldChg>
      <pc:sldChg chg="del">
        <pc:chgData name="Jason Belden" userId="1aa494b9-ba5d-4693-bb01-f31035d1f12a" providerId="ADAL" clId="{1487BB70-4167-45F8-A713-83CB84E58B9B}" dt="2023-05-23T15:37:39.166" v="211" actId="2696"/>
        <pc:sldMkLst>
          <pc:docMk/>
          <pc:sldMk cId="4225410261" sldId="370"/>
        </pc:sldMkLst>
      </pc:sldChg>
      <pc:sldChg chg="modNotesTx">
        <pc:chgData name="Jason Belden" userId="1aa494b9-ba5d-4693-bb01-f31035d1f12a" providerId="ADAL" clId="{1487BB70-4167-45F8-A713-83CB84E58B9B}" dt="2023-05-23T15:53:02.213" v="255" actId="20577"/>
        <pc:sldMkLst>
          <pc:docMk/>
          <pc:sldMk cId="1209942098" sldId="384"/>
        </pc:sldMkLst>
      </pc:sldChg>
      <pc:sldChg chg="modSp">
        <pc:chgData name="Jason Belden" userId="1aa494b9-ba5d-4693-bb01-f31035d1f12a" providerId="ADAL" clId="{1487BB70-4167-45F8-A713-83CB84E58B9B}" dt="2023-05-23T15:28:47.788" v="5" actId="27636"/>
        <pc:sldMkLst>
          <pc:docMk/>
          <pc:sldMk cId="2079992918" sldId="388"/>
        </pc:sldMkLst>
        <pc:spChg chg="mod">
          <ac:chgData name="Jason Belden" userId="1aa494b9-ba5d-4693-bb01-f31035d1f12a" providerId="ADAL" clId="{1487BB70-4167-45F8-A713-83CB84E58B9B}" dt="2023-05-23T15:28:47.788" v="5" actId="27636"/>
          <ac:spMkLst>
            <pc:docMk/>
            <pc:sldMk cId="2079992918" sldId="388"/>
            <ac:spMk id="3" creationId="{00000000-0000-0000-0000-000000000000}"/>
          </ac:spMkLst>
        </pc:spChg>
      </pc:sldChg>
      <pc:sldChg chg="del">
        <pc:chgData name="Jason Belden" userId="1aa494b9-ba5d-4693-bb01-f31035d1f12a" providerId="ADAL" clId="{1487BB70-4167-45F8-A713-83CB84E58B9B}" dt="2023-05-23T15:29:10.584" v="9" actId="2696"/>
        <pc:sldMkLst>
          <pc:docMk/>
          <pc:sldMk cId="2184085432" sldId="391"/>
        </pc:sldMkLst>
      </pc:sldChg>
      <pc:sldChg chg="del">
        <pc:chgData name="Jason Belden" userId="1aa494b9-ba5d-4693-bb01-f31035d1f12a" providerId="ADAL" clId="{1487BB70-4167-45F8-A713-83CB84E58B9B}" dt="2023-05-23T15:29:11.626" v="10" actId="2696"/>
        <pc:sldMkLst>
          <pc:docMk/>
          <pc:sldMk cId="3970561724" sldId="394"/>
        </pc:sldMkLst>
      </pc:sldChg>
      <pc:sldChg chg="del">
        <pc:chgData name="Jason Belden" userId="1aa494b9-ba5d-4693-bb01-f31035d1f12a" providerId="ADAL" clId="{1487BB70-4167-45F8-A713-83CB84E58B9B}" dt="2023-05-23T15:29:12.726" v="12" actId="2696"/>
        <pc:sldMkLst>
          <pc:docMk/>
          <pc:sldMk cId="2082266468" sldId="397"/>
        </pc:sldMkLst>
      </pc:sldChg>
      <pc:sldChg chg="modSp ord">
        <pc:chgData name="Jason Belden" userId="1aa494b9-ba5d-4693-bb01-f31035d1f12a" providerId="ADAL" clId="{1487BB70-4167-45F8-A713-83CB84E58B9B}" dt="2023-05-23T15:38:52.087" v="215"/>
        <pc:sldMkLst>
          <pc:docMk/>
          <pc:sldMk cId="13007142" sldId="399"/>
        </pc:sldMkLst>
        <pc:spChg chg="mod">
          <ac:chgData name="Jason Belden" userId="1aa494b9-ba5d-4693-bb01-f31035d1f12a" providerId="ADAL" clId="{1487BB70-4167-45F8-A713-83CB84E58B9B}" dt="2023-05-23T15:28:59.154" v="6" actId="207"/>
          <ac:spMkLst>
            <pc:docMk/>
            <pc:sldMk cId="13007142" sldId="399"/>
            <ac:spMk id="8" creationId="{00000000-0000-0000-0000-000000000000}"/>
          </ac:spMkLst>
        </pc:spChg>
      </pc:sldChg>
      <pc:sldChg chg="del">
        <pc:chgData name="Jason Belden" userId="1aa494b9-ba5d-4693-bb01-f31035d1f12a" providerId="ADAL" clId="{1487BB70-4167-45F8-A713-83CB84E58B9B}" dt="2023-05-23T15:30:01.290" v="29" actId="2696"/>
        <pc:sldMkLst>
          <pc:docMk/>
          <pc:sldMk cId="264450829" sldId="442"/>
        </pc:sldMkLst>
      </pc:sldChg>
      <pc:sldChg chg="del">
        <pc:chgData name="Jason Belden" userId="1aa494b9-ba5d-4693-bb01-f31035d1f12a" providerId="ADAL" clId="{1487BB70-4167-45F8-A713-83CB84E58B9B}" dt="2023-05-23T15:31:17.819" v="32" actId="2696"/>
        <pc:sldMkLst>
          <pc:docMk/>
          <pc:sldMk cId="3355337504" sldId="444"/>
        </pc:sldMkLst>
      </pc:sldChg>
      <pc:sldChg chg="del">
        <pc:chgData name="Jason Belden" userId="1aa494b9-ba5d-4693-bb01-f31035d1f12a" providerId="ADAL" clId="{1487BB70-4167-45F8-A713-83CB84E58B9B}" dt="2023-05-23T15:29:14.123" v="14" actId="2696"/>
        <pc:sldMkLst>
          <pc:docMk/>
          <pc:sldMk cId="4254831031" sldId="447"/>
        </pc:sldMkLst>
      </pc:sldChg>
      <pc:sldChg chg="del">
        <pc:chgData name="Jason Belden" userId="1aa494b9-ba5d-4693-bb01-f31035d1f12a" providerId="ADAL" clId="{1487BB70-4167-45F8-A713-83CB84E58B9B}" dt="2023-05-23T15:29:14.640" v="15" actId="2696"/>
        <pc:sldMkLst>
          <pc:docMk/>
          <pc:sldMk cId="893256535" sldId="450"/>
        </pc:sldMkLst>
      </pc:sldChg>
      <pc:sldChg chg="del">
        <pc:chgData name="Jason Belden" userId="1aa494b9-ba5d-4693-bb01-f31035d1f12a" providerId="ADAL" clId="{1487BB70-4167-45F8-A713-83CB84E58B9B}" dt="2023-05-23T15:35:19.554" v="64" actId="2696"/>
        <pc:sldMkLst>
          <pc:docMk/>
          <pc:sldMk cId="307190703" sldId="461"/>
        </pc:sldMkLst>
      </pc:sldChg>
      <pc:sldChg chg="del">
        <pc:chgData name="Jason Belden" userId="1aa494b9-ba5d-4693-bb01-f31035d1f12a" providerId="ADAL" clId="{1487BB70-4167-45F8-A713-83CB84E58B9B}" dt="2023-05-23T15:35:28.231" v="74" actId="2696"/>
        <pc:sldMkLst>
          <pc:docMk/>
          <pc:sldMk cId="1425593556" sldId="462"/>
        </pc:sldMkLst>
      </pc:sldChg>
      <pc:sldChg chg="del">
        <pc:chgData name="Jason Belden" userId="1aa494b9-ba5d-4693-bb01-f31035d1f12a" providerId="ADAL" clId="{1487BB70-4167-45F8-A713-83CB84E58B9B}" dt="2023-05-23T15:31:19.411" v="33" actId="2696"/>
        <pc:sldMkLst>
          <pc:docMk/>
          <pc:sldMk cId="1094858817" sldId="463"/>
        </pc:sldMkLst>
      </pc:sldChg>
      <pc:sldChg chg="ord">
        <pc:chgData name="Jason Belden" userId="1aa494b9-ba5d-4693-bb01-f31035d1f12a" providerId="ADAL" clId="{1487BB70-4167-45F8-A713-83CB84E58B9B}" dt="2023-05-23T15:49:51.821" v="248"/>
        <pc:sldMkLst>
          <pc:docMk/>
          <pc:sldMk cId="3373731688" sldId="465"/>
        </pc:sldMkLst>
      </pc:sldChg>
      <pc:sldChg chg="modSp">
        <pc:chgData name="Jason Belden" userId="1aa494b9-ba5d-4693-bb01-f31035d1f12a" providerId="ADAL" clId="{1487BB70-4167-45F8-A713-83CB84E58B9B}" dt="2023-05-23T15:48:50.179" v="245"/>
        <pc:sldMkLst>
          <pc:docMk/>
          <pc:sldMk cId="115187633" sldId="467"/>
        </pc:sldMkLst>
        <pc:spChg chg="mod">
          <ac:chgData name="Jason Belden" userId="1aa494b9-ba5d-4693-bb01-f31035d1f12a" providerId="ADAL" clId="{1487BB70-4167-45F8-A713-83CB84E58B9B}" dt="2023-05-23T15:46:04.833" v="218" actId="20577"/>
          <ac:spMkLst>
            <pc:docMk/>
            <pc:sldMk cId="115187633" sldId="467"/>
            <ac:spMk id="5" creationId="{00000000-0000-0000-0000-000000000000}"/>
          </ac:spMkLst>
        </pc:spChg>
        <pc:spChg chg="mod">
          <ac:chgData name="Jason Belden" userId="1aa494b9-ba5d-4693-bb01-f31035d1f12a" providerId="ADAL" clId="{1487BB70-4167-45F8-A713-83CB84E58B9B}" dt="2023-05-23T15:48:50.179" v="245"/>
          <ac:spMkLst>
            <pc:docMk/>
            <pc:sldMk cId="115187633" sldId="467"/>
            <ac:spMk id="6" creationId="{00000000-0000-0000-0000-000000000000}"/>
          </ac:spMkLst>
        </pc:spChg>
      </pc:sldChg>
      <pc:sldChg chg="ord">
        <pc:chgData name="Jason Belden" userId="1aa494b9-ba5d-4693-bb01-f31035d1f12a" providerId="ADAL" clId="{1487BB70-4167-45F8-A713-83CB84E58B9B}" dt="2023-05-23T15:38:02.516" v="213"/>
        <pc:sldMkLst>
          <pc:docMk/>
          <pc:sldMk cId="2291675853" sldId="479"/>
        </pc:sldMkLst>
      </pc:sldChg>
      <pc:sldChg chg="del">
        <pc:chgData name="Jason Belden" userId="1aa494b9-ba5d-4693-bb01-f31035d1f12a" providerId="ADAL" clId="{1487BB70-4167-45F8-A713-83CB84E58B9B}" dt="2023-05-23T15:33:33.793" v="38" actId="2696"/>
        <pc:sldMkLst>
          <pc:docMk/>
          <pc:sldMk cId="609658197" sldId="482"/>
        </pc:sldMkLst>
      </pc:sldChg>
      <pc:sldChg chg="del">
        <pc:chgData name="Jason Belden" userId="1aa494b9-ba5d-4693-bb01-f31035d1f12a" providerId="ADAL" clId="{1487BB70-4167-45F8-A713-83CB84E58B9B}" dt="2023-05-23T15:35:20.536" v="65" actId="2696"/>
        <pc:sldMkLst>
          <pc:docMk/>
          <pc:sldMk cId="3902827234" sldId="485"/>
        </pc:sldMkLst>
      </pc:sldChg>
      <pc:sldChg chg="del">
        <pc:chgData name="Jason Belden" userId="1aa494b9-ba5d-4693-bb01-f31035d1f12a" providerId="ADAL" clId="{1487BB70-4167-45F8-A713-83CB84E58B9B}" dt="2023-05-23T15:35:34.627" v="77" actId="2696"/>
        <pc:sldMkLst>
          <pc:docMk/>
          <pc:sldMk cId="3402575613" sldId="490"/>
        </pc:sldMkLst>
      </pc:sldChg>
      <pc:sldChg chg="del">
        <pc:chgData name="Jason Belden" userId="1aa494b9-ba5d-4693-bb01-f31035d1f12a" providerId="ADAL" clId="{1487BB70-4167-45F8-A713-83CB84E58B9B}" dt="2023-05-23T15:29:12.228" v="11" actId="2696"/>
        <pc:sldMkLst>
          <pc:docMk/>
          <pc:sldMk cId="1837152148" sldId="494"/>
        </pc:sldMkLst>
      </pc:sldChg>
      <pc:sldChg chg="del">
        <pc:chgData name="Jason Belden" userId="1aa494b9-ba5d-4693-bb01-f31035d1f12a" providerId="ADAL" clId="{1487BB70-4167-45F8-A713-83CB84E58B9B}" dt="2023-05-23T15:29:13.443" v="13" actId="2696"/>
        <pc:sldMkLst>
          <pc:docMk/>
          <pc:sldMk cId="510341344" sldId="497"/>
        </pc:sldMkLst>
      </pc:sldChg>
      <pc:sldChg chg="del">
        <pc:chgData name="Jason Belden" userId="1aa494b9-ba5d-4693-bb01-f31035d1f12a" providerId="ADAL" clId="{1487BB70-4167-45F8-A713-83CB84E58B9B}" dt="2023-05-23T15:30:02.648" v="30" actId="2696"/>
        <pc:sldMkLst>
          <pc:docMk/>
          <pc:sldMk cId="4068154521" sldId="499"/>
        </pc:sldMkLst>
      </pc:sldChg>
      <pc:sldChg chg="del">
        <pc:chgData name="Jason Belden" userId="1aa494b9-ba5d-4693-bb01-f31035d1f12a" providerId="ADAL" clId="{1487BB70-4167-45F8-A713-83CB84E58B9B}" dt="2023-05-23T15:29:09.178" v="7" actId="2696"/>
        <pc:sldMkLst>
          <pc:docMk/>
          <pc:sldMk cId="993827353" sldId="507"/>
        </pc:sldMkLst>
      </pc:sldChg>
      <pc:sldChg chg="del">
        <pc:chgData name="Jason Belden" userId="1aa494b9-ba5d-4693-bb01-f31035d1f12a" providerId="ADAL" clId="{1487BB70-4167-45F8-A713-83CB84E58B9B}" dt="2023-05-23T15:29:24.572" v="25" actId="2696"/>
        <pc:sldMkLst>
          <pc:docMk/>
          <pc:sldMk cId="32739400" sldId="510"/>
        </pc:sldMkLst>
      </pc:sldChg>
      <pc:sldChg chg="del">
        <pc:chgData name="Jason Belden" userId="1aa494b9-ba5d-4693-bb01-f31035d1f12a" providerId="ADAL" clId="{1487BB70-4167-45F8-A713-83CB84E58B9B}" dt="2023-05-23T15:35:21.546" v="66" actId="2696"/>
        <pc:sldMkLst>
          <pc:docMk/>
          <pc:sldMk cId="2148047367" sldId="518"/>
        </pc:sldMkLst>
      </pc:sldChg>
      <pc:sldChg chg="del">
        <pc:chgData name="Jason Belden" userId="1aa494b9-ba5d-4693-bb01-f31035d1f12a" providerId="ADAL" clId="{1487BB70-4167-45F8-A713-83CB84E58B9B}" dt="2023-05-23T15:35:22.886" v="67" actId="2696"/>
        <pc:sldMkLst>
          <pc:docMk/>
          <pc:sldMk cId="3216724213" sldId="519"/>
        </pc:sldMkLst>
      </pc:sldChg>
      <pc:sldChg chg="del">
        <pc:chgData name="Jason Belden" userId="1aa494b9-ba5d-4693-bb01-f31035d1f12a" providerId="ADAL" clId="{1487BB70-4167-45F8-A713-83CB84E58B9B}" dt="2023-05-23T15:35:25.324" v="70" actId="2696"/>
        <pc:sldMkLst>
          <pc:docMk/>
          <pc:sldMk cId="2515484487" sldId="520"/>
        </pc:sldMkLst>
      </pc:sldChg>
      <pc:sldChg chg="del">
        <pc:chgData name="Jason Belden" userId="1aa494b9-ba5d-4693-bb01-f31035d1f12a" providerId="ADAL" clId="{1487BB70-4167-45F8-A713-83CB84E58B9B}" dt="2023-05-23T15:33:32.491" v="37" actId="2696"/>
        <pc:sldMkLst>
          <pc:docMk/>
          <pc:sldMk cId="28949066" sldId="529"/>
        </pc:sldMkLst>
      </pc:sldChg>
      <pc:sldChg chg="del">
        <pc:chgData name="Jason Belden" userId="1aa494b9-ba5d-4693-bb01-f31035d1f12a" providerId="ADAL" clId="{1487BB70-4167-45F8-A713-83CB84E58B9B}" dt="2023-05-23T15:34:19.138" v="42" actId="2696"/>
        <pc:sldMkLst>
          <pc:docMk/>
          <pc:sldMk cId="330499936" sldId="530"/>
        </pc:sldMkLst>
      </pc:sldChg>
      <pc:sldChg chg="del">
        <pc:chgData name="Jason Belden" userId="1aa494b9-ba5d-4693-bb01-f31035d1f12a" providerId="ADAL" clId="{1487BB70-4167-45F8-A713-83CB84E58B9B}" dt="2023-05-23T15:34:19.924" v="43" actId="2696"/>
        <pc:sldMkLst>
          <pc:docMk/>
          <pc:sldMk cId="1805982317" sldId="533"/>
        </pc:sldMkLst>
      </pc:sldChg>
      <pc:sldChg chg="del">
        <pc:chgData name="Jason Belden" userId="1aa494b9-ba5d-4693-bb01-f31035d1f12a" providerId="ADAL" clId="{1487BB70-4167-45F8-A713-83CB84E58B9B}" dt="2023-05-23T15:34:22.194" v="44" actId="2696"/>
        <pc:sldMkLst>
          <pc:docMk/>
          <pc:sldMk cId="802690977" sldId="535"/>
        </pc:sldMkLst>
      </pc:sldChg>
      <pc:sldChg chg="del">
        <pc:chgData name="Jason Belden" userId="1aa494b9-ba5d-4693-bb01-f31035d1f12a" providerId="ADAL" clId="{1487BB70-4167-45F8-A713-83CB84E58B9B}" dt="2023-05-23T15:34:24.313" v="45" actId="2696"/>
        <pc:sldMkLst>
          <pc:docMk/>
          <pc:sldMk cId="2027626957" sldId="536"/>
        </pc:sldMkLst>
      </pc:sldChg>
      <pc:sldChg chg="del">
        <pc:chgData name="Jason Belden" userId="1aa494b9-ba5d-4693-bb01-f31035d1f12a" providerId="ADAL" clId="{1487BB70-4167-45F8-A713-83CB84E58B9B}" dt="2023-05-23T15:34:29.219" v="48" actId="2696"/>
        <pc:sldMkLst>
          <pc:docMk/>
          <pc:sldMk cId="294197235" sldId="537"/>
        </pc:sldMkLst>
      </pc:sldChg>
      <pc:sldChg chg="del">
        <pc:chgData name="Jason Belden" userId="1aa494b9-ba5d-4693-bb01-f31035d1f12a" providerId="ADAL" clId="{1487BB70-4167-45F8-A713-83CB84E58B9B}" dt="2023-05-23T15:34:29.884" v="49" actId="2696"/>
        <pc:sldMkLst>
          <pc:docMk/>
          <pc:sldMk cId="2471114726" sldId="538"/>
        </pc:sldMkLst>
      </pc:sldChg>
      <pc:sldChg chg="del">
        <pc:chgData name="Jason Belden" userId="1aa494b9-ba5d-4693-bb01-f31035d1f12a" providerId="ADAL" clId="{1487BB70-4167-45F8-A713-83CB84E58B9B}" dt="2023-05-23T15:34:47.382" v="51" actId="2696"/>
        <pc:sldMkLst>
          <pc:docMk/>
          <pc:sldMk cId="2385189442" sldId="542"/>
        </pc:sldMkLst>
      </pc:sldChg>
      <pc:sldChg chg="del">
        <pc:chgData name="Jason Belden" userId="1aa494b9-ba5d-4693-bb01-f31035d1f12a" providerId="ADAL" clId="{1487BB70-4167-45F8-A713-83CB84E58B9B}" dt="2023-05-23T15:34:48.208" v="52" actId="2696"/>
        <pc:sldMkLst>
          <pc:docMk/>
          <pc:sldMk cId="3588062695" sldId="543"/>
        </pc:sldMkLst>
      </pc:sldChg>
      <pc:sldChg chg="del">
        <pc:chgData name="Jason Belden" userId="1aa494b9-ba5d-4693-bb01-f31035d1f12a" providerId="ADAL" clId="{1487BB70-4167-45F8-A713-83CB84E58B9B}" dt="2023-05-23T15:34:48.872" v="53" actId="2696"/>
        <pc:sldMkLst>
          <pc:docMk/>
          <pc:sldMk cId="4201871853" sldId="544"/>
        </pc:sldMkLst>
      </pc:sldChg>
      <pc:sldChg chg="del">
        <pc:chgData name="Jason Belden" userId="1aa494b9-ba5d-4693-bb01-f31035d1f12a" providerId="ADAL" clId="{1487BB70-4167-45F8-A713-83CB84E58B9B}" dt="2023-05-23T15:34:49.922" v="54" actId="2696"/>
        <pc:sldMkLst>
          <pc:docMk/>
          <pc:sldMk cId="1276043512" sldId="545"/>
        </pc:sldMkLst>
      </pc:sldChg>
      <pc:sldChg chg="del">
        <pc:chgData name="Jason Belden" userId="1aa494b9-ba5d-4693-bb01-f31035d1f12a" providerId="ADAL" clId="{1487BB70-4167-45F8-A713-83CB84E58B9B}" dt="2023-05-23T15:35:11.319" v="62" actId="2696"/>
        <pc:sldMkLst>
          <pc:docMk/>
          <pc:sldMk cId="2362380473" sldId="546"/>
        </pc:sldMkLst>
      </pc:sldChg>
      <pc:sldChg chg="del">
        <pc:chgData name="Jason Belden" userId="1aa494b9-ba5d-4693-bb01-f31035d1f12a" providerId="ADAL" clId="{1487BB70-4167-45F8-A713-83CB84E58B9B}" dt="2023-05-23T15:35:17.279" v="63" actId="2696"/>
        <pc:sldMkLst>
          <pc:docMk/>
          <pc:sldMk cId="1221366807" sldId="547"/>
        </pc:sldMkLst>
      </pc:sldChg>
      <pc:sldChg chg="del">
        <pc:chgData name="Jason Belden" userId="1aa494b9-ba5d-4693-bb01-f31035d1f12a" providerId="ADAL" clId="{1487BB70-4167-45F8-A713-83CB84E58B9B}" dt="2023-05-23T15:34:26.491" v="47" actId="2696"/>
        <pc:sldMkLst>
          <pc:docMk/>
          <pc:sldMk cId="661174768" sldId="549"/>
        </pc:sldMkLst>
      </pc:sldChg>
      <pc:sldChg chg="del">
        <pc:chgData name="Jason Belden" userId="1aa494b9-ba5d-4693-bb01-f31035d1f12a" providerId="ADAL" clId="{1487BB70-4167-45F8-A713-83CB84E58B9B}" dt="2023-05-23T15:34:25.534" v="46" actId="2696"/>
        <pc:sldMkLst>
          <pc:docMk/>
          <pc:sldMk cId="2595480536" sldId="557"/>
        </pc:sldMkLst>
      </pc:sldChg>
      <pc:sldChg chg="del">
        <pc:chgData name="Jason Belden" userId="1aa494b9-ba5d-4693-bb01-f31035d1f12a" providerId="ADAL" clId="{1487BB70-4167-45F8-A713-83CB84E58B9B}" dt="2023-05-23T15:34:41.345" v="50" actId="2696"/>
        <pc:sldMkLst>
          <pc:docMk/>
          <pc:sldMk cId="2970057896" sldId="558"/>
        </pc:sldMkLst>
      </pc:sldChg>
      <pc:sldChg chg="del">
        <pc:chgData name="Jason Belden" userId="1aa494b9-ba5d-4693-bb01-f31035d1f12a" providerId="ADAL" clId="{1487BB70-4167-45F8-A713-83CB84E58B9B}" dt="2023-05-23T15:34:11.478" v="40" actId="2696"/>
        <pc:sldMkLst>
          <pc:docMk/>
          <pc:sldMk cId="1844643428" sldId="563"/>
        </pc:sldMkLst>
      </pc:sldChg>
      <pc:sldChg chg="ord">
        <pc:chgData name="Jason Belden" userId="1aa494b9-ba5d-4693-bb01-f31035d1f12a" providerId="ADAL" clId="{1487BB70-4167-45F8-A713-83CB84E58B9B}" dt="2023-05-23T15:31:07.037" v="31"/>
        <pc:sldMkLst>
          <pc:docMk/>
          <pc:sldMk cId="2711515949" sldId="564"/>
        </pc:sldMkLst>
      </pc:sldChg>
      <pc:sldChg chg="del">
        <pc:chgData name="Jason Belden" userId="1aa494b9-ba5d-4693-bb01-f31035d1f12a" providerId="ADAL" clId="{1487BB70-4167-45F8-A713-83CB84E58B9B}" dt="2023-05-23T15:33:47.712" v="39" actId="2696"/>
        <pc:sldMkLst>
          <pc:docMk/>
          <pc:sldMk cId="210873461" sldId="566"/>
        </pc:sldMkLst>
      </pc:sldChg>
      <pc:sldChg chg="del">
        <pc:chgData name="Jason Belden" userId="1aa494b9-ba5d-4693-bb01-f31035d1f12a" providerId="ADAL" clId="{1487BB70-4167-45F8-A713-83CB84E58B9B}" dt="2023-05-23T15:29:19.688" v="22" actId="2696"/>
        <pc:sldMkLst>
          <pc:docMk/>
          <pc:sldMk cId="3791850385" sldId="572"/>
        </pc:sldMkLst>
      </pc:sldChg>
      <pc:sldChg chg="del">
        <pc:chgData name="Jason Belden" userId="1aa494b9-ba5d-4693-bb01-f31035d1f12a" providerId="ADAL" clId="{1487BB70-4167-45F8-A713-83CB84E58B9B}" dt="2023-05-23T15:29:20.429" v="23" actId="2696"/>
        <pc:sldMkLst>
          <pc:docMk/>
          <pc:sldMk cId="2177565319" sldId="573"/>
        </pc:sldMkLst>
      </pc:sldChg>
      <pc:sldChg chg="del">
        <pc:chgData name="Jason Belden" userId="1aa494b9-ba5d-4693-bb01-f31035d1f12a" providerId="ADAL" clId="{1487BB70-4167-45F8-A713-83CB84E58B9B}" dt="2023-05-23T15:29:18.933" v="21" actId="2696"/>
        <pc:sldMkLst>
          <pc:docMk/>
          <pc:sldMk cId="857789399" sldId="574"/>
        </pc:sldMkLst>
      </pc:sldChg>
      <pc:sldChg chg="del">
        <pc:chgData name="Jason Belden" userId="1aa494b9-ba5d-4693-bb01-f31035d1f12a" providerId="ADAL" clId="{1487BB70-4167-45F8-A713-83CB84E58B9B}" dt="2023-05-23T15:29:21.105" v="24" actId="2696"/>
        <pc:sldMkLst>
          <pc:docMk/>
          <pc:sldMk cId="3764499199" sldId="575"/>
        </pc:sldMkLst>
      </pc:sldChg>
      <pc:sldChg chg="del">
        <pc:chgData name="Jason Belden" userId="1aa494b9-ba5d-4693-bb01-f31035d1f12a" providerId="ADAL" clId="{1487BB70-4167-45F8-A713-83CB84E58B9B}" dt="2023-05-23T15:29:25.582" v="26" actId="2696"/>
        <pc:sldMkLst>
          <pc:docMk/>
          <pc:sldMk cId="2885550963" sldId="579"/>
        </pc:sldMkLst>
      </pc:sldChg>
      <pc:sldChg chg="del">
        <pc:chgData name="Jason Belden" userId="1aa494b9-ba5d-4693-bb01-f31035d1f12a" providerId="ADAL" clId="{1487BB70-4167-45F8-A713-83CB84E58B9B}" dt="2023-05-23T15:29:26.291" v="27" actId="2696"/>
        <pc:sldMkLst>
          <pc:docMk/>
          <pc:sldMk cId="3223153507" sldId="580"/>
        </pc:sldMkLst>
      </pc:sldChg>
      <pc:sldChg chg="del">
        <pc:chgData name="Jason Belden" userId="1aa494b9-ba5d-4693-bb01-f31035d1f12a" providerId="ADAL" clId="{1487BB70-4167-45F8-A713-83CB84E58B9B}" dt="2023-05-23T15:29:15.271" v="16" actId="2696"/>
        <pc:sldMkLst>
          <pc:docMk/>
          <pc:sldMk cId="1865939541" sldId="587"/>
        </pc:sldMkLst>
      </pc:sldChg>
      <pc:sldChg chg="del">
        <pc:chgData name="Jason Belden" userId="1aa494b9-ba5d-4693-bb01-f31035d1f12a" providerId="ADAL" clId="{1487BB70-4167-45F8-A713-83CB84E58B9B}" dt="2023-05-23T15:29:15.961" v="17" actId="2696"/>
        <pc:sldMkLst>
          <pc:docMk/>
          <pc:sldMk cId="3970698882" sldId="588"/>
        </pc:sldMkLst>
      </pc:sldChg>
      <pc:sldChg chg="del">
        <pc:chgData name="Jason Belden" userId="1aa494b9-ba5d-4693-bb01-f31035d1f12a" providerId="ADAL" clId="{1487BB70-4167-45F8-A713-83CB84E58B9B}" dt="2023-05-23T15:29:16.734" v="19" actId="2696"/>
        <pc:sldMkLst>
          <pc:docMk/>
          <pc:sldMk cId="2610563305" sldId="589"/>
        </pc:sldMkLst>
      </pc:sldChg>
      <pc:sldChg chg="del">
        <pc:chgData name="Jason Belden" userId="1aa494b9-ba5d-4693-bb01-f31035d1f12a" providerId="ADAL" clId="{1487BB70-4167-45F8-A713-83CB84E58B9B}" dt="2023-05-23T15:29:18.204" v="20" actId="2696"/>
        <pc:sldMkLst>
          <pc:docMk/>
          <pc:sldMk cId="448524442" sldId="592"/>
        </pc:sldMkLst>
      </pc:sldChg>
      <pc:sldChg chg="del">
        <pc:chgData name="Jason Belden" userId="1aa494b9-ba5d-4693-bb01-f31035d1f12a" providerId="ADAL" clId="{1487BB70-4167-45F8-A713-83CB84E58B9B}" dt="2023-05-23T15:35:23.699" v="68" actId="2696"/>
        <pc:sldMkLst>
          <pc:docMk/>
          <pc:sldMk cId="3192404772" sldId="599"/>
        </pc:sldMkLst>
      </pc:sldChg>
      <pc:sldChg chg="del">
        <pc:chgData name="Jason Belden" userId="1aa494b9-ba5d-4693-bb01-f31035d1f12a" providerId="ADAL" clId="{1487BB70-4167-45F8-A713-83CB84E58B9B}" dt="2023-05-23T15:35:25.979" v="71" actId="2696"/>
        <pc:sldMkLst>
          <pc:docMk/>
          <pc:sldMk cId="2676259453" sldId="600"/>
        </pc:sldMkLst>
      </pc:sldChg>
      <pc:sldChg chg="del">
        <pc:chgData name="Jason Belden" userId="1aa494b9-ba5d-4693-bb01-f31035d1f12a" providerId="ADAL" clId="{1487BB70-4167-45F8-A713-83CB84E58B9B}" dt="2023-05-23T15:34:15.019" v="41" actId="2696"/>
        <pc:sldMkLst>
          <pc:docMk/>
          <pc:sldMk cId="2383719046" sldId="602"/>
        </pc:sldMkLst>
      </pc:sldChg>
      <pc:sldChg chg="del">
        <pc:chgData name="Jason Belden" userId="1aa494b9-ba5d-4693-bb01-f31035d1f12a" providerId="ADAL" clId="{1487BB70-4167-45F8-A713-83CB84E58B9B}" dt="2023-05-23T15:49:29.669" v="246" actId="2696"/>
        <pc:sldMkLst>
          <pc:docMk/>
          <pc:sldMk cId="1060038039" sldId="603"/>
        </pc:sldMkLst>
      </pc:sldChg>
      <pc:sldChg chg="del">
        <pc:chgData name="Jason Belden" userId="1aa494b9-ba5d-4693-bb01-f31035d1f12a" providerId="ADAL" clId="{1487BB70-4167-45F8-A713-83CB84E58B9B}" dt="2023-05-23T15:34:50.823" v="55" actId="2696"/>
        <pc:sldMkLst>
          <pc:docMk/>
          <pc:sldMk cId="1794192090" sldId="608"/>
        </pc:sldMkLst>
      </pc:sldChg>
      <pc:sldChg chg="del">
        <pc:chgData name="Jason Belden" userId="1aa494b9-ba5d-4693-bb01-f31035d1f12a" providerId="ADAL" clId="{1487BB70-4167-45F8-A713-83CB84E58B9B}" dt="2023-05-23T15:34:51.833" v="56" actId="2696"/>
        <pc:sldMkLst>
          <pc:docMk/>
          <pc:sldMk cId="3953185741" sldId="609"/>
        </pc:sldMkLst>
      </pc:sldChg>
      <pc:sldChg chg="del">
        <pc:chgData name="Jason Belden" userId="1aa494b9-ba5d-4693-bb01-f31035d1f12a" providerId="ADAL" clId="{1487BB70-4167-45F8-A713-83CB84E58B9B}" dt="2023-05-23T15:35:05.172" v="58" actId="2696"/>
        <pc:sldMkLst>
          <pc:docMk/>
          <pc:sldMk cId="1339042336" sldId="610"/>
        </pc:sldMkLst>
      </pc:sldChg>
      <pc:sldChg chg="del">
        <pc:chgData name="Jason Belden" userId="1aa494b9-ba5d-4693-bb01-f31035d1f12a" providerId="ADAL" clId="{1487BB70-4167-45F8-A713-83CB84E58B9B}" dt="2023-05-23T15:35:07.774" v="59" actId="2696"/>
        <pc:sldMkLst>
          <pc:docMk/>
          <pc:sldMk cId="795442207" sldId="611"/>
        </pc:sldMkLst>
      </pc:sldChg>
      <pc:sldChg chg="del">
        <pc:chgData name="Jason Belden" userId="1aa494b9-ba5d-4693-bb01-f31035d1f12a" providerId="ADAL" clId="{1487BB70-4167-45F8-A713-83CB84E58B9B}" dt="2023-05-23T15:35:10.252" v="60" actId="2696"/>
        <pc:sldMkLst>
          <pc:docMk/>
          <pc:sldMk cId="1113319599" sldId="612"/>
        </pc:sldMkLst>
      </pc:sldChg>
      <pc:sldChg chg="del">
        <pc:chgData name="Jason Belden" userId="1aa494b9-ba5d-4693-bb01-f31035d1f12a" providerId="ADAL" clId="{1487BB70-4167-45F8-A713-83CB84E58B9B}" dt="2023-05-23T15:38:30.394" v="214" actId="2696"/>
        <pc:sldMkLst>
          <pc:docMk/>
          <pc:sldMk cId="3704314005" sldId="618"/>
        </pc:sldMkLst>
      </pc:sldChg>
      <pc:sldChg chg="del">
        <pc:chgData name="Jason Belden" userId="1aa494b9-ba5d-4693-bb01-f31035d1f12a" providerId="ADAL" clId="{1487BB70-4167-45F8-A713-83CB84E58B9B}" dt="2023-05-23T15:29:09.903" v="8" actId="2696"/>
        <pc:sldMkLst>
          <pc:docMk/>
          <pc:sldMk cId="3446691286" sldId="619"/>
        </pc:sldMkLst>
      </pc:sldChg>
      <pc:sldChg chg="del">
        <pc:chgData name="Jason Belden" userId="1aa494b9-ba5d-4693-bb01-f31035d1f12a" providerId="ADAL" clId="{1487BB70-4167-45F8-A713-83CB84E58B9B}" dt="2023-05-23T15:35:24.571" v="69" actId="2696"/>
        <pc:sldMkLst>
          <pc:docMk/>
          <pc:sldMk cId="2949908255" sldId="622"/>
        </pc:sldMkLst>
      </pc:sldChg>
      <pc:sldChg chg="del">
        <pc:chgData name="Jason Belden" userId="1aa494b9-ba5d-4693-bb01-f31035d1f12a" providerId="ADAL" clId="{1487BB70-4167-45F8-A713-83CB84E58B9B}" dt="2023-05-23T15:35:26.691" v="72" actId="2696"/>
        <pc:sldMkLst>
          <pc:docMk/>
          <pc:sldMk cId="927350724" sldId="623"/>
        </pc:sldMkLst>
      </pc:sldChg>
      <pc:sldChg chg="del">
        <pc:chgData name="Jason Belden" userId="1aa494b9-ba5d-4693-bb01-f31035d1f12a" providerId="ADAL" clId="{1487BB70-4167-45F8-A713-83CB84E58B9B}" dt="2023-05-23T15:35:27.353" v="73" actId="2696"/>
        <pc:sldMkLst>
          <pc:docMk/>
          <pc:sldMk cId="2676691299" sldId="624"/>
        </pc:sldMkLst>
      </pc:sldChg>
      <pc:sldChg chg="del">
        <pc:chgData name="Jason Belden" userId="1aa494b9-ba5d-4693-bb01-f31035d1f12a" providerId="ADAL" clId="{1487BB70-4167-45F8-A713-83CB84E58B9B}" dt="2023-05-23T15:35:33.319" v="76" actId="2696"/>
        <pc:sldMkLst>
          <pc:docMk/>
          <pc:sldMk cId="2632232396" sldId="625"/>
        </pc:sldMkLst>
      </pc:sldChg>
      <pc:sldChg chg="del">
        <pc:chgData name="Jason Belden" userId="1aa494b9-ba5d-4693-bb01-f31035d1f12a" providerId="ADAL" clId="{1487BB70-4167-45F8-A713-83CB84E58B9B}" dt="2023-05-23T15:35:29.454" v="75" actId="2696"/>
        <pc:sldMkLst>
          <pc:docMk/>
          <pc:sldMk cId="157925618" sldId="626"/>
        </pc:sldMkLst>
      </pc:sldChg>
      <pc:sldChg chg="delSp modSp">
        <pc:chgData name="Jason Belden" userId="1aa494b9-ba5d-4693-bb01-f31035d1f12a" providerId="ADAL" clId="{1487BB70-4167-45F8-A713-83CB84E58B9B}" dt="2023-05-23T15:37:15.242" v="210" actId="20577"/>
        <pc:sldMkLst>
          <pc:docMk/>
          <pc:sldMk cId="4089399219" sldId="629"/>
        </pc:sldMkLst>
        <pc:spChg chg="mod">
          <ac:chgData name="Jason Belden" userId="1aa494b9-ba5d-4693-bb01-f31035d1f12a" providerId="ADAL" clId="{1487BB70-4167-45F8-A713-83CB84E58B9B}" dt="2023-05-23T15:37:15.242" v="210" actId="20577"/>
          <ac:spMkLst>
            <pc:docMk/>
            <pc:sldMk cId="4089399219" sldId="629"/>
            <ac:spMk id="7" creationId="{00000000-0000-0000-0000-000000000000}"/>
          </ac:spMkLst>
        </pc:spChg>
        <pc:spChg chg="mod">
          <ac:chgData name="Jason Belden" userId="1aa494b9-ba5d-4693-bb01-f31035d1f12a" providerId="ADAL" clId="{1487BB70-4167-45F8-A713-83CB84E58B9B}" dt="2023-05-23T15:36:11.522" v="128" actId="20577"/>
          <ac:spMkLst>
            <pc:docMk/>
            <pc:sldMk cId="4089399219" sldId="629"/>
            <ac:spMk id="8" creationId="{00000000-0000-0000-0000-000000000000}"/>
          </ac:spMkLst>
        </pc:spChg>
        <pc:spChg chg="del mod">
          <ac:chgData name="Jason Belden" userId="1aa494b9-ba5d-4693-bb01-f31035d1f12a" providerId="ADAL" clId="{1487BB70-4167-45F8-A713-83CB84E58B9B}" dt="2023-05-23T15:36:31.899" v="130"/>
          <ac:spMkLst>
            <pc:docMk/>
            <pc:sldMk cId="4089399219" sldId="629"/>
            <ac:spMk id="9" creationId="{00000000-0000-0000-0000-000000000000}"/>
          </ac:spMkLst>
        </pc:spChg>
      </pc:sldChg>
      <pc:sldMasterChg chg="delSldLayout">
        <pc:chgData name="Jason Belden" userId="1aa494b9-ba5d-4693-bb01-f31035d1f12a" providerId="ADAL" clId="{1487BB70-4167-45F8-A713-83CB84E58B9B}" dt="2023-05-23T15:35:10.252" v="61" actId="2696"/>
        <pc:sldMasterMkLst>
          <pc:docMk/>
          <pc:sldMasterMk cId="7460942" sldId="2147483832"/>
        </pc:sldMasterMkLst>
        <pc:sldLayoutChg chg="del">
          <pc:chgData name="Jason Belden" userId="1aa494b9-ba5d-4693-bb01-f31035d1f12a" providerId="ADAL" clId="{1487BB70-4167-45F8-A713-83CB84E58B9B}" dt="2023-05-23T15:34:51.834" v="57" actId="2696"/>
          <pc:sldLayoutMkLst>
            <pc:docMk/>
            <pc:sldMasterMk cId="7460942" sldId="2147483832"/>
            <pc:sldLayoutMk cId="2099545060" sldId="2147483851"/>
          </pc:sldLayoutMkLst>
        </pc:sldLayoutChg>
        <pc:sldLayoutChg chg="del">
          <pc:chgData name="Jason Belden" userId="1aa494b9-ba5d-4693-bb01-f31035d1f12a" providerId="ADAL" clId="{1487BB70-4167-45F8-A713-83CB84E58B9B}" dt="2023-05-23T15:35:10.252" v="61" actId="2696"/>
          <pc:sldLayoutMkLst>
            <pc:docMk/>
            <pc:sldMasterMk cId="7460942" sldId="2147483832"/>
            <pc:sldLayoutMk cId="1049999903" sldId="2147483852"/>
          </pc:sldLayoutMkLst>
        </pc:sldLayoutChg>
        <pc:sldLayoutChg chg="del">
          <pc:chgData name="Jason Belden" userId="1aa494b9-ba5d-4693-bb01-f31035d1f12a" providerId="ADAL" clId="{1487BB70-4167-45F8-A713-83CB84E58B9B}" dt="2023-05-23T15:29:15.965" v="18" actId="2696"/>
          <pc:sldLayoutMkLst>
            <pc:docMk/>
            <pc:sldMasterMk cId="7460942" sldId="2147483832"/>
            <pc:sldLayoutMk cId="4017325947" sldId="214748385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BA2533-EC57-49F9-875E-055034EE2F03}"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455756A6-B9EF-4F7C-8B73-D680A6373F8B}">
      <dgm:prSet phldrT="[Text]"/>
      <dgm:spPr/>
      <dgm:t>
        <a:bodyPr/>
        <a:lstStyle/>
        <a:p>
          <a:r>
            <a:rPr lang="en-US" b="1" dirty="0">
              <a:effectLst>
                <a:outerShdw blurRad="38100" dist="38100" dir="2700000" algn="tl">
                  <a:srgbClr val="000000">
                    <a:alpha val="43137"/>
                  </a:srgbClr>
                </a:outerShdw>
              </a:effectLst>
            </a:rPr>
            <a:t>Your EOP must…</a:t>
          </a:r>
        </a:p>
      </dgm:t>
    </dgm:pt>
    <dgm:pt modelId="{95FD6A47-AAA8-4A9A-B362-D31BCE02604B}" type="parTrans" cxnId="{0416F40A-287F-4B8C-8119-DCC8F61BE910}">
      <dgm:prSet/>
      <dgm:spPr/>
      <dgm:t>
        <a:bodyPr/>
        <a:lstStyle/>
        <a:p>
          <a:endParaRPr lang="en-US"/>
        </a:p>
      </dgm:t>
    </dgm:pt>
    <dgm:pt modelId="{CE1AC417-69F6-4DDE-B68E-376CF9846412}" type="sibTrans" cxnId="{0416F40A-287F-4B8C-8119-DCC8F61BE910}">
      <dgm:prSet/>
      <dgm:spPr/>
      <dgm:t>
        <a:bodyPr/>
        <a:lstStyle/>
        <a:p>
          <a:endParaRPr lang="en-US"/>
        </a:p>
      </dgm:t>
    </dgm:pt>
    <dgm:pt modelId="{D8EFD419-2708-425B-ABD0-DD71F17AD622}">
      <dgm:prSet phldrT="[Text]"/>
      <dgm:spPr/>
      <dgm:t>
        <a:bodyPr/>
        <a:lstStyle/>
        <a:p>
          <a:r>
            <a:rPr lang="en-US" dirty="0"/>
            <a:t>Reference and use an all-hazards approach</a:t>
          </a:r>
        </a:p>
      </dgm:t>
    </dgm:pt>
    <dgm:pt modelId="{9077CF79-D5D8-4841-A1BF-6A8B24DC648C}" type="parTrans" cxnId="{96FF9202-BF0D-4CEF-AA45-9E07CC56DD86}">
      <dgm:prSet/>
      <dgm:spPr/>
      <dgm:t>
        <a:bodyPr/>
        <a:lstStyle/>
        <a:p>
          <a:endParaRPr lang="en-US"/>
        </a:p>
      </dgm:t>
    </dgm:pt>
    <dgm:pt modelId="{95BFCB5D-7C2D-46CE-90CD-6CBAB7BF9672}" type="sibTrans" cxnId="{96FF9202-BF0D-4CEF-AA45-9E07CC56DD86}">
      <dgm:prSet/>
      <dgm:spPr/>
      <dgm:t>
        <a:bodyPr/>
        <a:lstStyle/>
        <a:p>
          <a:endParaRPr lang="en-US"/>
        </a:p>
      </dgm:t>
    </dgm:pt>
    <dgm:pt modelId="{710B79A3-D38A-41F6-80CC-B5822F118989}">
      <dgm:prSet phldrT="[Text]"/>
      <dgm:spPr/>
      <dgm:t>
        <a:bodyPr/>
        <a:lstStyle/>
        <a:p>
          <a:r>
            <a:rPr lang="en-US" dirty="0"/>
            <a:t>Address facility population at risk because of their residents’ unique needs</a:t>
          </a:r>
        </a:p>
      </dgm:t>
    </dgm:pt>
    <dgm:pt modelId="{3BBDDA85-968E-4F45-8D0A-1A70BDB570DA}" type="parTrans" cxnId="{95DBC5CA-FE71-40F0-BD70-182809711063}">
      <dgm:prSet/>
      <dgm:spPr/>
      <dgm:t>
        <a:bodyPr/>
        <a:lstStyle/>
        <a:p>
          <a:endParaRPr lang="en-US"/>
        </a:p>
      </dgm:t>
    </dgm:pt>
    <dgm:pt modelId="{E38E1B03-E996-4F6F-89D9-5B1803ED7825}" type="sibTrans" cxnId="{95DBC5CA-FE71-40F0-BD70-182809711063}">
      <dgm:prSet/>
      <dgm:spPr/>
      <dgm:t>
        <a:bodyPr/>
        <a:lstStyle/>
        <a:p>
          <a:endParaRPr lang="en-US"/>
        </a:p>
      </dgm:t>
    </dgm:pt>
    <dgm:pt modelId="{3D5E0521-4FA0-42F9-B4F9-50DDEAE4FB61}">
      <dgm:prSet phldrT="[Text]"/>
      <dgm:spPr/>
      <dgm:t>
        <a:bodyPr/>
        <a:lstStyle/>
        <a:p>
          <a:r>
            <a:rPr lang="en-US" dirty="0"/>
            <a:t>Be based on the facility‘s and community‘s  Hazard Vulnerability  Assessment</a:t>
          </a:r>
        </a:p>
      </dgm:t>
    </dgm:pt>
    <dgm:pt modelId="{2372FE9B-AEA7-4021-A9CD-740BACD8B3E2}" type="parTrans" cxnId="{1B514ED4-1FC1-4A55-8BED-BA4A959598E1}">
      <dgm:prSet/>
      <dgm:spPr/>
      <dgm:t>
        <a:bodyPr/>
        <a:lstStyle/>
        <a:p>
          <a:endParaRPr lang="en-US"/>
        </a:p>
      </dgm:t>
    </dgm:pt>
    <dgm:pt modelId="{DB4920B6-7237-4316-B1B7-C2439F7445D9}" type="sibTrans" cxnId="{1B514ED4-1FC1-4A55-8BED-BA4A959598E1}">
      <dgm:prSet/>
      <dgm:spPr/>
      <dgm:t>
        <a:bodyPr/>
        <a:lstStyle/>
        <a:p>
          <a:endParaRPr lang="en-US"/>
        </a:p>
      </dgm:t>
    </dgm:pt>
    <dgm:pt modelId="{1A403AE3-152A-4E1C-A8BB-525B6EE3BC32}">
      <dgm:prSet phldrT="[Text]"/>
      <dgm:spPr/>
      <dgm:t>
        <a:bodyPr/>
        <a:lstStyle/>
        <a:p>
          <a:r>
            <a:rPr lang="en-US" dirty="0"/>
            <a:t>Identify services that must be provided in the  emergency</a:t>
          </a:r>
        </a:p>
      </dgm:t>
    </dgm:pt>
    <dgm:pt modelId="{23A6842F-6610-4ACC-9F26-2F00290F2C67}" type="parTrans" cxnId="{EA3FEA1D-580E-4F2A-AB39-06A61F868C6F}">
      <dgm:prSet/>
      <dgm:spPr/>
      <dgm:t>
        <a:bodyPr/>
        <a:lstStyle/>
        <a:p>
          <a:endParaRPr lang="en-US"/>
        </a:p>
      </dgm:t>
    </dgm:pt>
    <dgm:pt modelId="{F06212F6-9804-482F-AFCE-93913AB86F8B}" type="sibTrans" cxnId="{EA3FEA1D-580E-4F2A-AB39-06A61F868C6F}">
      <dgm:prSet/>
      <dgm:spPr/>
      <dgm:t>
        <a:bodyPr/>
        <a:lstStyle/>
        <a:p>
          <a:endParaRPr lang="en-US"/>
        </a:p>
      </dgm:t>
    </dgm:pt>
    <dgm:pt modelId="{C22738E2-2D54-44FE-880E-BC901EDDF24D}">
      <dgm:prSet phldrT="[Text]"/>
      <dgm:spPr/>
      <dgm:t>
        <a:bodyPr/>
        <a:lstStyle/>
        <a:p>
          <a:r>
            <a:rPr lang="en-US" dirty="0"/>
            <a:t>Consider continuity of operations</a:t>
          </a:r>
        </a:p>
      </dgm:t>
    </dgm:pt>
    <dgm:pt modelId="{D706F9F6-FB98-40AD-B022-7D70C05B7152}" type="parTrans" cxnId="{A79FBAF8-1059-460E-97F3-EABE5466AD2D}">
      <dgm:prSet/>
      <dgm:spPr/>
      <dgm:t>
        <a:bodyPr/>
        <a:lstStyle/>
        <a:p>
          <a:endParaRPr lang="en-US"/>
        </a:p>
      </dgm:t>
    </dgm:pt>
    <dgm:pt modelId="{363CFBA5-EE75-4286-AB03-1E55031CC562}" type="sibTrans" cxnId="{A79FBAF8-1059-460E-97F3-EABE5466AD2D}">
      <dgm:prSet/>
      <dgm:spPr/>
      <dgm:t>
        <a:bodyPr/>
        <a:lstStyle/>
        <a:p>
          <a:endParaRPr lang="en-US"/>
        </a:p>
      </dgm:t>
    </dgm:pt>
    <dgm:pt modelId="{A2ECE7BF-6D78-4AC2-A0E2-DCD062C6F0F7}">
      <dgm:prSet phldrT="[Text]"/>
      <dgm:spPr/>
      <dgm:t>
        <a:bodyPr/>
        <a:lstStyle/>
        <a:p>
          <a:r>
            <a:rPr lang="en-US" dirty="0"/>
            <a:t>Cooperate with community &amp; emergency responders</a:t>
          </a:r>
        </a:p>
      </dgm:t>
    </dgm:pt>
    <dgm:pt modelId="{61F532FA-4561-41C0-BDA9-0B6D803FF832}" type="parTrans" cxnId="{FADCED24-F18F-4B00-A79E-FD300019A421}">
      <dgm:prSet/>
      <dgm:spPr/>
      <dgm:t>
        <a:bodyPr/>
        <a:lstStyle/>
        <a:p>
          <a:endParaRPr lang="en-US"/>
        </a:p>
      </dgm:t>
    </dgm:pt>
    <dgm:pt modelId="{78208FB0-CAC8-43CB-9684-EFF24252AC36}" type="sibTrans" cxnId="{FADCED24-F18F-4B00-A79E-FD300019A421}">
      <dgm:prSet/>
      <dgm:spPr/>
      <dgm:t>
        <a:bodyPr/>
        <a:lstStyle/>
        <a:p>
          <a:endParaRPr lang="en-US"/>
        </a:p>
      </dgm:t>
    </dgm:pt>
    <dgm:pt modelId="{1AA8DA3A-B760-4EC0-ABFB-6F0483279847}">
      <dgm:prSet/>
      <dgm:spPr/>
      <dgm:t>
        <a:bodyPr/>
        <a:lstStyle/>
        <a:p>
          <a:endParaRPr lang="en-US" dirty="0"/>
        </a:p>
      </dgm:t>
    </dgm:pt>
    <dgm:pt modelId="{DCDF62FF-8032-4EE0-91AE-7FEDD00458D4}" type="parTrans" cxnId="{FA9A74F7-C60C-4D88-A785-C6B23AF87CB8}">
      <dgm:prSet/>
      <dgm:spPr/>
      <dgm:t>
        <a:bodyPr/>
        <a:lstStyle/>
        <a:p>
          <a:endParaRPr lang="en-US"/>
        </a:p>
      </dgm:t>
    </dgm:pt>
    <dgm:pt modelId="{3B6847A6-04E9-4533-8087-3EB57E12FBBC}" type="sibTrans" cxnId="{FA9A74F7-C60C-4D88-A785-C6B23AF87CB8}">
      <dgm:prSet/>
      <dgm:spPr/>
      <dgm:t>
        <a:bodyPr/>
        <a:lstStyle/>
        <a:p>
          <a:endParaRPr lang="en-US"/>
        </a:p>
      </dgm:t>
    </dgm:pt>
    <dgm:pt modelId="{21B77F79-9E60-42F1-9189-D739BBAFCF26}" type="pres">
      <dgm:prSet presAssocID="{37BA2533-EC57-49F9-875E-055034EE2F03}" presName="Name0" presStyleCnt="0">
        <dgm:presLayoutVars>
          <dgm:chMax val="1"/>
          <dgm:chPref val="1"/>
          <dgm:dir/>
          <dgm:animOne val="branch"/>
          <dgm:animLvl val="lvl"/>
        </dgm:presLayoutVars>
      </dgm:prSet>
      <dgm:spPr/>
    </dgm:pt>
    <dgm:pt modelId="{5CB3752D-EC10-4F5D-94AC-7DD47DD6483C}" type="pres">
      <dgm:prSet presAssocID="{455756A6-B9EF-4F7C-8B73-D680A6373F8B}" presName="singleCycle" presStyleCnt="0"/>
      <dgm:spPr/>
    </dgm:pt>
    <dgm:pt modelId="{7510B6F1-C111-4CA3-8AA4-CB0D0F7827C5}" type="pres">
      <dgm:prSet presAssocID="{455756A6-B9EF-4F7C-8B73-D680A6373F8B}" presName="singleCenter" presStyleLbl="node1" presStyleIdx="0" presStyleCnt="7" custLinFactNeighborX="4757" custLinFactNeighborY="4006">
        <dgm:presLayoutVars>
          <dgm:chMax val="7"/>
          <dgm:chPref val="7"/>
        </dgm:presLayoutVars>
      </dgm:prSet>
      <dgm:spPr/>
    </dgm:pt>
    <dgm:pt modelId="{4286F62E-B62B-4E47-B703-E7D69E931CC6}" type="pres">
      <dgm:prSet presAssocID="{9077CF79-D5D8-4841-A1BF-6A8B24DC648C}" presName="Name56" presStyleLbl="parChTrans1D2" presStyleIdx="0" presStyleCnt="6"/>
      <dgm:spPr/>
    </dgm:pt>
    <dgm:pt modelId="{E54745EA-19AC-4D9B-B7BC-12403696D529}" type="pres">
      <dgm:prSet presAssocID="{D8EFD419-2708-425B-ABD0-DD71F17AD622}" presName="text0" presStyleLbl="node1" presStyleIdx="1" presStyleCnt="7" custScaleX="150057" custScaleY="149284" custRadScaleRad="82244" custRadScaleInc="17466">
        <dgm:presLayoutVars>
          <dgm:bulletEnabled val="1"/>
        </dgm:presLayoutVars>
      </dgm:prSet>
      <dgm:spPr/>
    </dgm:pt>
    <dgm:pt modelId="{648AC39A-5BE0-4B28-9740-CCA79B6CB4CE}" type="pres">
      <dgm:prSet presAssocID="{3BBDDA85-968E-4F45-8D0A-1A70BDB570DA}" presName="Name56" presStyleLbl="parChTrans1D2" presStyleIdx="1" presStyleCnt="6"/>
      <dgm:spPr/>
    </dgm:pt>
    <dgm:pt modelId="{B973B694-32C1-4A51-8241-EA9EB970FC7C}" type="pres">
      <dgm:prSet presAssocID="{710B79A3-D38A-41F6-80CC-B5822F118989}" presName="text0" presStyleLbl="node1" presStyleIdx="2" presStyleCnt="7" custScaleX="174226" custScaleY="163348" custRadScaleRad="196972" custRadScaleInc="49978">
        <dgm:presLayoutVars>
          <dgm:bulletEnabled val="1"/>
        </dgm:presLayoutVars>
      </dgm:prSet>
      <dgm:spPr/>
    </dgm:pt>
    <dgm:pt modelId="{3CCC3F40-1848-4273-9D5E-F2749F5AF2B3}" type="pres">
      <dgm:prSet presAssocID="{2372FE9B-AEA7-4021-A9CD-740BACD8B3E2}" presName="Name56" presStyleLbl="parChTrans1D2" presStyleIdx="2" presStyleCnt="6"/>
      <dgm:spPr/>
    </dgm:pt>
    <dgm:pt modelId="{9BA5BF25-4D67-4CE2-8FE2-C789AC03A474}" type="pres">
      <dgm:prSet presAssocID="{3D5E0521-4FA0-42F9-B4F9-50DDEAE4FB61}" presName="text0" presStyleLbl="node1" presStyleIdx="3" presStyleCnt="7" custScaleX="183850" custScaleY="153981" custRadScaleRad="227169" custRadScaleInc="-31678">
        <dgm:presLayoutVars>
          <dgm:bulletEnabled val="1"/>
        </dgm:presLayoutVars>
      </dgm:prSet>
      <dgm:spPr/>
    </dgm:pt>
    <dgm:pt modelId="{D1190046-23D8-4C62-9268-2C2A9C0E5003}" type="pres">
      <dgm:prSet presAssocID="{23A6842F-6610-4ACC-9F26-2F00290F2C67}" presName="Name56" presStyleLbl="parChTrans1D2" presStyleIdx="3" presStyleCnt="6"/>
      <dgm:spPr/>
    </dgm:pt>
    <dgm:pt modelId="{33DE8D56-3D35-4E53-BFD4-5BFEFC98DBD0}" type="pres">
      <dgm:prSet presAssocID="{1A403AE3-152A-4E1C-A8BB-525B6EE3BC32}" presName="text0" presStyleLbl="node1" presStyleIdx="4" presStyleCnt="7" custScaleX="179773" custScaleY="152651" custRadScaleRad="101360" custRadScaleInc="-16058">
        <dgm:presLayoutVars>
          <dgm:bulletEnabled val="1"/>
        </dgm:presLayoutVars>
      </dgm:prSet>
      <dgm:spPr/>
    </dgm:pt>
    <dgm:pt modelId="{E6C6E5A8-4AFB-48B8-85BB-20A8E876F9C9}" type="pres">
      <dgm:prSet presAssocID="{D706F9F6-FB98-40AD-B022-7D70C05B7152}" presName="Name56" presStyleLbl="parChTrans1D2" presStyleIdx="4" presStyleCnt="6"/>
      <dgm:spPr/>
    </dgm:pt>
    <dgm:pt modelId="{955A5A44-39E7-48F6-951E-512653D0C635}" type="pres">
      <dgm:prSet presAssocID="{C22738E2-2D54-44FE-880E-BC901EDDF24D}" presName="text0" presStyleLbl="node1" presStyleIdx="5" presStyleCnt="7" custScaleX="176275" custScaleY="152942" custRadScaleRad="235436" custRadScaleInc="32450">
        <dgm:presLayoutVars>
          <dgm:bulletEnabled val="1"/>
        </dgm:presLayoutVars>
      </dgm:prSet>
      <dgm:spPr/>
    </dgm:pt>
    <dgm:pt modelId="{69FFD2AE-0913-419C-BC05-A56CEE9F5B30}" type="pres">
      <dgm:prSet presAssocID="{61F532FA-4561-41C0-BDA9-0B6D803FF832}" presName="Name56" presStyleLbl="parChTrans1D2" presStyleIdx="5" presStyleCnt="6"/>
      <dgm:spPr/>
    </dgm:pt>
    <dgm:pt modelId="{DBC3578E-E356-4061-BE47-097ABF168707}" type="pres">
      <dgm:prSet presAssocID="{A2ECE7BF-6D78-4AC2-A0E2-DCD062C6F0F7}" presName="text0" presStyleLbl="node1" presStyleIdx="6" presStyleCnt="7" custScaleX="172796" custScaleY="160675" custRadScaleRad="217263" custRadScaleInc="-38276">
        <dgm:presLayoutVars>
          <dgm:bulletEnabled val="1"/>
        </dgm:presLayoutVars>
      </dgm:prSet>
      <dgm:spPr/>
    </dgm:pt>
  </dgm:ptLst>
  <dgm:cxnLst>
    <dgm:cxn modelId="{96FF9202-BF0D-4CEF-AA45-9E07CC56DD86}" srcId="{455756A6-B9EF-4F7C-8B73-D680A6373F8B}" destId="{D8EFD419-2708-425B-ABD0-DD71F17AD622}" srcOrd="0" destOrd="0" parTransId="{9077CF79-D5D8-4841-A1BF-6A8B24DC648C}" sibTransId="{95BFCB5D-7C2D-46CE-90CD-6CBAB7BF9672}"/>
    <dgm:cxn modelId="{0416F40A-287F-4B8C-8119-DCC8F61BE910}" srcId="{37BA2533-EC57-49F9-875E-055034EE2F03}" destId="{455756A6-B9EF-4F7C-8B73-D680A6373F8B}" srcOrd="0" destOrd="0" parTransId="{95FD6A47-AAA8-4A9A-B362-D31BCE02604B}" sibTransId="{CE1AC417-69F6-4DDE-B68E-376CF9846412}"/>
    <dgm:cxn modelId="{EA3FEA1D-580E-4F2A-AB39-06A61F868C6F}" srcId="{455756A6-B9EF-4F7C-8B73-D680A6373F8B}" destId="{1A403AE3-152A-4E1C-A8BB-525B6EE3BC32}" srcOrd="3" destOrd="0" parTransId="{23A6842F-6610-4ACC-9F26-2F00290F2C67}" sibTransId="{F06212F6-9804-482F-AFCE-93913AB86F8B}"/>
    <dgm:cxn modelId="{FADCED24-F18F-4B00-A79E-FD300019A421}" srcId="{455756A6-B9EF-4F7C-8B73-D680A6373F8B}" destId="{A2ECE7BF-6D78-4AC2-A0E2-DCD062C6F0F7}" srcOrd="5" destOrd="0" parTransId="{61F532FA-4561-41C0-BDA9-0B6D803FF832}" sibTransId="{78208FB0-CAC8-43CB-9684-EFF24252AC36}"/>
    <dgm:cxn modelId="{FD330725-1EA4-481E-BF2E-A6934EA48326}" type="presOf" srcId="{D8EFD419-2708-425B-ABD0-DD71F17AD622}" destId="{E54745EA-19AC-4D9B-B7BC-12403696D529}" srcOrd="0" destOrd="0" presId="urn:microsoft.com/office/officeart/2008/layout/RadialCluster"/>
    <dgm:cxn modelId="{75ED6027-023F-4FE9-943F-0FDCF3B0073A}" type="presOf" srcId="{2372FE9B-AEA7-4021-A9CD-740BACD8B3E2}" destId="{3CCC3F40-1848-4273-9D5E-F2749F5AF2B3}" srcOrd="0" destOrd="0" presId="urn:microsoft.com/office/officeart/2008/layout/RadialCluster"/>
    <dgm:cxn modelId="{B029572F-58AC-431F-B4D6-4E7B77D96334}" type="presOf" srcId="{3BBDDA85-968E-4F45-8D0A-1A70BDB570DA}" destId="{648AC39A-5BE0-4B28-9740-CCA79B6CB4CE}" srcOrd="0" destOrd="0" presId="urn:microsoft.com/office/officeart/2008/layout/RadialCluster"/>
    <dgm:cxn modelId="{60D46039-6B35-4243-B396-E2C7044ED34B}" type="presOf" srcId="{3D5E0521-4FA0-42F9-B4F9-50DDEAE4FB61}" destId="{9BA5BF25-4D67-4CE2-8FE2-C789AC03A474}" srcOrd="0" destOrd="0" presId="urn:microsoft.com/office/officeart/2008/layout/RadialCluster"/>
    <dgm:cxn modelId="{04B75B40-DBFD-488B-951C-9D8D5DDF381E}" type="presOf" srcId="{1A403AE3-152A-4E1C-A8BB-525B6EE3BC32}" destId="{33DE8D56-3D35-4E53-BFD4-5BFEFC98DBD0}" srcOrd="0" destOrd="0" presId="urn:microsoft.com/office/officeart/2008/layout/RadialCluster"/>
    <dgm:cxn modelId="{83844463-76EC-4EED-A70F-5EA24762C086}" type="presOf" srcId="{23A6842F-6610-4ACC-9F26-2F00290F2C67}" destId="{D1190046-23D8-4C62-9268-2C2A9C0E5003}" srcOrd="0" destOrd="0" presId="urn:microsoft.com/office/officeart/2008/layout/RadialCluster"/>
    <dgm:cxn modelId="{AA225A47-8E59-480D-8844-32B621352B61}" type="presOf" srcId="{D706F9F6-FB98-40AD-B022-7D70C05B7152}" destId="{E6C6E5A8-4AFB-48B8-85BB-20A8E876F9C9}" srcOrd="0" destOrd="0" presId="urn:microsoft.com/office/officeart/2008/layout/RadialCluster"/>
    <dgm:cxn modelId="{C8335653-95F7-413E-BDC3-0657C020F1FC}" type="presOf" srcId="{37BA2533-EC57-49F9-875E-055034EE2F03}" destId="{21B77F79-9E60-42F1-9189-D739BBAFCF26}" srcOrd="0" destOrd="0" presId="urn:microsoft.com/office/officeart/2008/layout/RadialCluster"/>
    <dgm:cxn modelId="{64138982-82DF-4E25-A4FA-9E1B6486C1DE}" type="presOf" srcId="{455756A6-B9EF-4F7C-8B73-D680A6373F8B}" destId="{7510B6F1-C111-4CA3-8AA4-CB0D0F7827C5}" srcOrd="0" destOrd="0" presId="urn:microsoft.com/office/officeart/2008/layout/RadialCluster"/>
    <dgm:cxn modelId="{F52515A9-3675-4110-AD5B-7893424795A0}" type="presOf" srcId="{C22738E2-2D54-44FE-880E-BC901EDDF24D}" destId="{955A5A44-39E7-48F6-951E-512653D0C635}" srcOrd="0" destOrd="0" presId="urn:microsoft.com/office/officeart/2008/layout/RadialCluster"/>
    <dgm:cxn modelId="{8E2EE7A9-7014-4F10-A12A-0D7FC9F25E9B}" type="presOf" srcId="{61F532FA-4561-41C0-BDA9-0B6D803FF832}" destId="{69FFD2AE-0913-419C-BC05-A56CEE9F5B30}" srcOrd="0" destOrd="0" presId="urn:microsoft.com/office/officeart/2008/layout/RadialCluster"/>
    <dgm:cxn modelId="{DAF869BD-8325-4547-8929-B51C26393983}" type="presOf" srcId="{9077CF79-D5D8-4841-A1BF-6A8B24DC648C}" destId="{4286F62E-B62B-4E47-B703-E7D69E931CC6}" srcOrd="0" destOrd="0" presId="urn:microsoft.com/office/officeart/2008/layout/RadialCluster"/>
    <dgm:cxn modelId="{95DBC5CA-FE71-40F0-BD70-182809711063}" srcId="{455756A6-B9EF-4F7C-8B73-D680A6373F8B}" destId="{710B79A3-D38A-41F6-80CC-B5822F118989}" srcOrd="1" destOrd="0" parTransId="{3BBDDA85-968E-4F45-8D0A-1A70BDB570DA}" sibTransId="{E38E1B03-E996-4F6F-89D9-5B1803ED7825}"/>
    <dgm:cxn modelId="{1B514ED4-1FC1-4A55-8BED-BA4A959598E1}" srcId="{455756A6-B9EF-4F7C-8B73-D680A6373F8B}" destId="{3D5E0521-4FA0-42F9-B4F9-50DDEAE4FB61}" srcOrd="2" destOrd="0" parTransId="{2372FE9B-AEA7-4021-A9CD-740BACD8B3E2}" sibTransId="{DB4920B6-7237-4316-B1B7-C2439F7445D9}"/>
    <dgm:cxn modelId="{E1B980D5-053D-48FF-B75A-3701B1547920}" type="presOf" srcId="{710B79A3-D38A-41F6-80CC-B5822F118989}" destId="{B973B694-32C1-4A51-8241-EA9EB970FC7C}" srcOrd="0" destOrd="0" presId="urn:microsoft.com/office/officeart/2008/layout/RadialCluster"/>
    <dgm:cxn modelId="{FA9A74F7-C60C-4D88-A785-C6B23AF87CB8}" srcId="{37BA2533-EC57-49F9-875E-055034EE2F03}" destId="{1AA8DA3A-B760-4EC0-ABFB-6F0483279847}" srcOrd="1" destOrd="0" parTransId="{DCDF62FF-8032-4EE0-91AE-7FEDD00458D4}" sibTransId="{3B6847A6-04E9-4533-8087-3EB57E12FBBC}"/>
    <dgm:cxn modelId="{A79FBAF8-1059-460E-97F3-EABE5466AD2D}" srcId="{455756A6-B9EF-4F7C-8B73-D680A6373F8B}" destId="{C22738E2-2D54-44FE-880E-BC901EDDF24D}" srcOrd="4" destOrd="0" parTransId="{D706F9F6-FB98-40AD-B022-7D70C05B7152}" sibTransId="{363CFBA5-EE75-4286-AB03-1E55031CC562}"/>
    <dgm:cxn modelId="{5C8631FF-420E-465D-871C-8C2A2815D9E6}" type="presOf" srcId="{A2ECE7BF-6D78-4AC2-A0E2-DCD062C6F0F7}" destId="{DBC3578E-E356-4061-BE47-097ABF168707}" srcOrd="0" destOrd="0" presId="urn:microsoft.com/office/officeart/2008/layout/RadialCluster"/>
    <dgm:cxn modelId="{DB890427-B787-4D40-BAD5-6CACBEFE31BC}" type="presParOf" srcId="{21B77F79-9E60-42F1-9189-D739BBAFCF26}" destId="{5CB3752D-EC10-4F5D-94AC-7DD47DD6483C}" srcOrd="0" destOrd="0" presId="urn:microsoft.com/office/officeart/2008/layout/RadialCluster"/>
    <dgm:cxn modelId="{34BD05DF-CE25-40FD-AB43-8388C48D8481}" type="presParOf" srcId="{5CB3752D-EC10-4F5D-94AC-7DD47DD6483C}" destId="{7510B6F1-C111-4CA3-8AA4-CB0D0F7827C5}" srcOrd="0" destOrd="0" presId="urn:microsoft.com/office/officeart/2008/layout/RadialCluster"/>
    <dgm:cxn modelId="{8AB61C40-5CAC-437E-97CD-B0BD987D5F47}" type="presParOf" srcId="{5CB3752D-EC10-4F5D-94AC-7DD47DD6483C}" destId="{4286F62E-B62B-4E47-B703-E7D69E931CC6}" srcOrd="1" destOrd="0" presId="urn:microsoft.com/office/officeart/2008/layout/RadialCluster"/>
    <dgm:cxn modelId="{33C98470-2BEB-4088-9534-FB33B1572162}" type="presParOf" srcId="{5CB3752D-EC10-4F5D-94AC-7DD47DD6483C}" destId="{E54745EA-19AC-4D9B-B7BC-12403696D529}" srcOrd="2" destOrd="0" presId="urn:microsoft.com/office/officeart/2008/layout/RadialCluster"/>
    <dgm:cxn modelId="{D8DA7A5A-A2BC-4910-A1C9-9EC2086A765D}" type="presParOf" srcId="{5CB3752D-EC10-4F5D-94AC-7DD47DD6483C}" destId="{648AC39A-5BE0-4B28-9740-CCA79B6CB4CE}" srcOrd="3" destOrd="0" presId="urn:microsoft.com/office/officeart/2008/layout/RadialCluster"/>
    <dgm:cxn modelId="{1341D4B4-576F-474E-88DA-C2D7592F9306}" type="presParOf" srcId="{5CB3752D-EC10-4F5D-94AC-7DD47DD6483C}" destId="{B973B694-32C1-4A51-8241-EA9EB970FC7C}" srcOrd="4" destOrd="0" presId="urn:microsoft.com/office/officeart/2008/layout/RadialCluster"/>
    <dgm:cxn modelId="{77F9EA16-F97D-47BF-B474-EDBDA5681375}" type="presParOf" srcId="{5CB3752D-EC10-4F5D-94AC-7DD47DD6483C}" destId="{3CCC3F40-1848-4273-9D5E-F2749F5AF2B3}" srcOrd="5" destOrd="0" presId="urn:microsoft.com/office/officeart/2008/layout/RadialCluster"/>
    <dgm:cxn modelId="{52C490DB-B3CA-46A5-AD46-726FF34B427E}" type="presParOf" srcId="{5CB3752D-EC10-4F5D-94AC-7DD47DD6483C}" destId="{9BA5BF25-4D67-4CE2-8FE2-C789AC03A474}" srcOrd="6" destOrd="0" presId="urn:microsoft.com/office/officeart/2008/layout/RadialCluster"/>
    <dgm:cxn modelId="{8C7FB3F5-D7C0-45DB-AA3D-5932D2132229}" type="presParOf" srcId="{5CB3752D-EC10-4F5D-94AC-7DD47DD6483C}" destId="{D1190046-23D8-4C62-9268-2C2A9C0E5003}" srcOrd="7" destOrd="0" presId="urn:microsoft.com/office/officeart/2008/layout/RadialCluster"/>
    <dgm:cxn modelId="{5E127514-E13F-45F5-BB16-26AD9088F91D}" type="presParOf" srcId="{5CB3752D-EC10-4F5D-94AC-7DD47DD6483C}" destId="{33DE8D56-3D35-4E53-BFD4-5BFEFC98DBD0}" srcOrd="8" destOrd="0" presId="urn:microsoft.com/office/officeart/2008/layout/RadialCluster"/>
    <dgm:cxn modelId="{D5093FC1-66E4-46F6-B64F-D2469075E1AA}" type="presParOf" srcId="{5CB3752D-EC10-4F5D-94AC-7DD47DD6483C}" destId="{E6C6E5A8-4AFB-48B8-85BB-20A8E876F9C9}" srcOrd="9" destOrd="0" presId="urn:microsoft.com/office/officeart/2008/layout/RadialCluster"/>
    <dgm:cxn modelId="{98A8C583-46E3-4B03-8EB1-D3B3DAE0213C}" type="presParOf" srcId="{5CB3752D-EC10-4F5D-94AC-7DD47DD6483C}" destId="{955A5A44-39E7-48F6-951E-512653D0C635}" srcOrd="10" destOrd="0" presId="urn:microsoft.com/office/officeart/2008/layout/RadialCluster"/>
    <dgm:cxn modelId="{339B5FB7-4A82-4740-8A02-BAC146A6EFA6}" type="presParOf" srcId="{5CB3752D-EC10-4F5D-94AC-7DD47DD6483C}" destId="{69FFD2AE-0913-419C-BC05-A56CEE9F5B30}" srcOrd="11" destOrd="0" presId="urn:microsoft.com/office/officeart/2008/layout/RadialCluster"/>
    <dgm:cxn modelId="{1E27622C-26C1-4841-A7D4-67CC93C68E0D}" type="presParOf" srcId="{5CB3752D-EC10-4F5D-94AC-7DD47DD6483C}" destId="{DBC3578E-E356-4061-BE47-097ABF168707}"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0B6F1-C111-4CA3-8AA4-CB0D0F7827C5}">
      <dsp:nvSpPr>
        <dsp:cNvPr id="0" name=""/>
        <dsp:cNvSpPr/>
      </dsp:nvSpPr>
      <dsp:spPr>
        <a:xfrm>
          <a:off x="5193389" y="1774258"/>
          <a:ext cx="1399591" cy="139959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Your EOP must…</a:t>
          </a:r>
        </a:p>
      </dsp:txBody>
      <dsp:txXfrm>
        <a:off x="5261711" y="1842580"/>
        <a:ext cx="1262947" cy="1262947"/>
      </dsp:txXfrm>
    </dsp:sp>
    <dsp:sp modelId="{4286F62E-B62B-4E47-B703-E7D69E931CC6}">
      <dsp:nvSpPr>
        <dsp:cNvPr id="0" name=""/>
        <dsp:cNvSpPr/>
      </dsp:nvSpPr>
      <dsp:spPr>
        <a:xfrm rot="16123424">
          <a:off x="5736648" y="1636417"/>
          <a:ext cx="275750" cy="0"/>
        </a:xfrm>
        <a:custGeom>
          <a:avLst/>
          <a:gdLst/>
          <a:ahLst/>
          <a:cxnLst/>
          <a:rect l="0" t="0" r="0" b="0"/>
          <a:pathLst>
            <a:path>
              <a:moveTo>
                <a:pt x="0" y="0"/>
              </a:moveTo>
              <a:lnTo>
                <a:pt x="27575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4745EA-19AC-4D9B-B7BC-12403696D529}">
      <dsp:nvSpPr>
        <dsp:cNvPr id="0" name=""/>
        <dsp:cNvSpPr/>
      </dsp:nvSpPr>
      <dsp:spPr>
        <a:xfrm>
          <a:off x="5152297" y="98700"/>
          <a:ext cx="1407124" cy="139987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Reference and use an all-hazards approach</a:t>
          </a:r>
        </a:p>
      </dsp:txBody>
      <dsp:txXfrm>
        <a:off x="5220633" y="167036"/>
        <a:ext cx="1270452" cy="1263203"/>
      </dsp:txXfrm>
    </dsp:sp>
    <dsp:sp modelId="{648AC39A-5BE0-4B28-9740-CCA79B6CB4CE}">
      <dsp:nvSpPr>
        <dsp:cNvPr id="0" name=""/>
        <dsp:cNvSpPr/>
      </dsp:nvSpPr>
      <dsp:spPr>
        <a:xfrm rot="20515050">
          <a:off x="6544890" y="1943339"/>
          <a:ext cx="1947401" cy="0"/>
        </a:xfrm>
        <a:custGeom>
          <a:avLst/>
          <a:gdLst/>
          <a:ahLst/>
          <a:cxnLst/>
          <a:rect l="0" t="0" r="0" b="0"/>
          <a:pathLst>
            <a:path>
              <a:moveTo>
                <a:pt x="0" y="0"/>
              </a:moveTo>
              <a:lnTo>
                <a:pt x="194740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73B694-32C1-4A51-8241-EA9EB970FC7C}">
      <dsp:nvSpPr>
        <dsp:cNvPr id="0" name=""/>
        <dsp:cNvSpPr/>
      </dsp:nvSpPr>
      <dsp:spPr>
        <a:xfrm>
          <a:off x="8444201" y="608514"/>
          <a:ext cx="1633763" cy="153175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Address facility population at risk because of their residents’ unique needs</a:t>
          </a:r>
        </a:p>
      </dsp:txBody>
      <dsp:txXfrm>
        <a:off x="8518975" y="683288"/>
        <a:ext cx="1484215" cy="1382209"/>
      </dsp:txXfrm>
    </dsp:sp>
    <dsp:sp modelId="{3CCC3F40-1848-4273-9D5E-F2749F5AF2B3}">
      <dsp:nvSpPr>
        <dsp:cNvPr id="0" name=""/>
        <dsp:cNvSpPr/>
      </dsp:nvSpPr>
      <dsp:spPr>
        <a:xfrm rot="1163213">
          <a:off x="6526080" y="3111970"/>
          <a:ext cx="2359779" cy="0"/>
        </a:xfrm>
        <a:custGeom>
          <a:avLst/>
          <a:gdLst/>
          <a:ahLst/>
          <a:cxnLst/>
          <a:rect l="0" t="0" r="0" b="0"/>
          <a:pathLst>
            <a:path>
              <a:moveTo>
                <a:pt x="0" y="0"/>
              </a:moveTo>
              <a:lnTo>
                <a:pt x="235977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5BF25-4D67-4CE2-8FE2-C789AC03A474}">
      <dsp:nvSpPr>
        <dsp:cNvPr id="0" name=""/>
        <dsp:cNvSpPr/>
      </dsp:nvSpPr>
      <dsp:spPr>
        <a:xfrm>
          <a:off x="8818958" y="3085006"/>
          <a:ext cx="1724010" cy="14439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Be based on the facility‘s and community‘s  Hazard Vulnerability  Assessment</a:t>
          </a:r>
        </a:p>
      </dsp:txBody>
      <dsp:txXfrm>
        <a:off x="8889444" y="3155492"/>
        <a:ext cx="1583038" cy="1302948"/>
      </dsp:txXfrm>
    </dsp:sp>
    <dsp:sp modelId="{D1190046-23D8-4C62-9268-2C2A9C0E5003}">
      <dsp:nvSpPr>
        <dsp:cNvPr id="0" name=""/>
        <dsp:cNvSpPr/>
      </dsp:nvSpPr>
      <dsp:spPr>
        <a:xfrm rot="5437435">
          <a:off x="5734643" y="3323137"/>
          <a:ext cx="298591" cy="0"/>
        </a:xfrm>
        <a:custGeom>
          <a:avLst/>
          <a:gdLst/>
          <a:ahLst/>
          <a:cxnLst/>
          <a:rect l="0" t="0" r="0" b="0"/>
          <a:pathLst>
            <a:path>
              <a:moveTo>
                <a:pt x="0" y="0"/>
              </a:moveTo>
              <a:lnTo>
                <a:pt x="29859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E8D56-3D35-4E53-BFD4-5BFEFC98DBD0}">
      <dsp:nvSpPr>
        <dsp:cNvPr id="0" name=""/>
        <dsp:cNvSpPr/>
      </dsp:nvSpPr>
      <dsp:spPr>
        <a:xfrm>
          <a:off x="5031629" y="3472424"/>
          <a:ext cx="1685779" cy="14314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Identify services that must be provided in the  emergency</a:t>
          </a:r>
        </a:p>
      </dsp:txBody>
      <dsp:txXfrm>
        <a:off x="5101507" y="3542302"/>
        <a:ext cx="1546023" cy="1291692"/>
      </dsp:txXfrm>
    </dsp:sp>
    <dsp:sp modelId="{E6C6E5A8-4AFB-48B8-85BB-20A8E876F9C9}">
      <dsp:nvSpPr>
        <dsp:cNvPr id="0" name=""/>
        <dsp:cNvSpPr/>
      </dsp:nvSpPr>
      <dsp:spPr>
        <a:xfrm rot="9737842">
          <a:off x="2358104" y="3138949"/>
          <a:ext cx="2904042" cy="0"/>
        </a:xfrm>
        <a:custGeom>
          <a:avLst/>
          <a:gdLst/>
          <a:ahLst/>
          <a:cxnLst/>
          <a:rect l="0" t="0" r="0" b="0"/>
          <a:pathLst>
            <a:path>
              <a:moveTo>
                <a:pt x="0" y="0"/>
              </a:moveTo>
              <a:lnTo>
                <a:pt x="2904042"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5A5A44-39E7-48F6-951E-512653D0C635}">
      <dsp:nvSpPr>
        <dsp:cNvPr id="0" name=""/>
        <dsp:cNvSpPr/>
      </dsp:nvSpPr>
      <dsp:spPr>
        <a:xfrm>
          <a:off x="773883" y="3127194"/>
          <a:ext cx="1652977" cy="14341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kern="1200" dirty="0"/>
            <a:t>Consider continuity of operations</a:t>
          </a:r>
        </a:p>
      </dsp:txBody>
      <dsp:txXfrm>
        <a:off x="843894" y="3197205"/>
        <a:ext cx="1512955" cy="1294155"/>
      </dsp:txXfrm>
    </dsp:sp>
    <dsp:sp modelId="{69FFD2AE-0913-419C-BC05-A56CEE9F5B30}">
      <dsp:nvSpPr>
        <dsp:cNvPr id="0" name=""/>
        <dsp:cNvSpPr/>
      </dsp:nvSpPr>
      <dsp:spPr>
        <a:xfrm rot="11979764">
          <a:off x="2609628" y="1776254"/>
          <a:ext cx="2661353" cy="0"/>
        </a:xfrm>
        <a:custGeom>
          <a:avLst/>
          <a:gdLst/>
          <a:ahLst/>
          <a:cxnLst/>
          <a:rect l="0" t="0" r="0" b="0"/>
          <a:pathLst>
            <a:path>
              <a:moveTo>
                <a:pt x="0" y="0"/>
              </a:moveTo>
              <a:lnTo>
                <a:pt x="266135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C3578E-E356-4061-BE47-097ABF168707}">
      <dsp:nvSpPr>
        <dsp:cNvPr id="0" name=""/>
        <dsp:cNvSpPr/>
      </dsp:nvSpPr>
      <dsp:spPr>
        <a:xfrm>
          <a:off x="1066866" y="285667"/>
          <a:ext cx="1620353" cy="150669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Cooperate with community &amp; emergency responders</a:t>
          </a:r>
        </a:p>
      </dsp:txBody>
      <dsp:txXfrm>
        <a:off x="1140417" y="359218"/>
        <a:ext cx="1473251" cy="135959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85C703A3-C792-46F5-B097-2FEE0B87560C}" type="datetimeFigureOut">
              <a:rPr lang="en-US" smtClean="0"/>
              <a:t>5/23/2023</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D60C7913-37FD-4C51-A212-3DFAC31F7622}" type="slidenum">
              <a:rPr lang="en-US" smtClean="0"/>
              <a:t>‹#›</a:t>
            </a:fld>
            <a:endParaRPr lang="en-US"/>
          </a:p>
        </p:txBody>
      </p:sp>
    </p:spTree>
    <p:extLst>
      <p:ext uri="{BB962C8B-B14F-4D97-AF65-F5344CB8AC3E}">
        <p14:creationId xmlns:p14="http://schemas.microsoft.com/office/powerpoint/2010/main" val="4070017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DA92E563-67E0-4FD1-BBA4-943CEAA7E5A2}" type="datetimeFigureOut">
              <a:rPr lang="en-US" smtClean="0"/>
              <a:t>5/23/2023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3F901391-52B3-400F-A8DB-EDE933A3D61F}" type="slidenum">
              <a:rPr lang="en-US" smtClean="0"/>
              <a:t>‹#›</a:t>
            </a:fld>
            <a:endParaRPr lang="en-US"/>
          </a:p>
        </p:txBody>
      </p:sp>
    </p:spTree>
    <p:extLst>
      <p:ext uri="{BB962C8B-B14F-4D97-AF65-F5344CB8AC3E}">
        <p14:creationId xmlns:p14="http://schemas.microsoft.com/office/powerpoint/2010/main" val="167264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01391-52B3-400F-A8DB-EDE933A3D61F}" type="slidenum">
              <a:rPr lang="en-US" smtClean="0"/>
              <a:t>1</a:t>
            </a:fld>
            <a:endParaRPr lang="en-US"/>
          </a:p>
        </p:txBody>
      </p:sp>
    </p:spTree>
    <p:extLst>
      <p:ext uri="{BB962C8B-B14F-4D97-AF65-F5344CB8AC3E}">
        <p14:creationId xmlns:p14="http://schemas.microsoft.com/office/powerpoint/2010/main" val="144530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This first-of-its-kind study evaluates the effects of Hurricane Katrina on long-stay NF residents living in facilities located in highly affected areas of Louisiana and Mississippi. In all of the cases, the 30- and 90-day mortality and hospitalization rates for residents living in NFs exposed to the storm were considerably higher than for residents living at the same facilities during the same period of time in 2003 and 2004. Even among survivors, there was also a statistically significant decline in functional status.</a:t>
            </a:r>
          </a:p>
          <a:p>
            <a:r>
              <a:rPr lang="en-US" dirty="0"/>
              <a:t>Perhaps most striking in the data are the significant increase in loss of life at 30 and 90 days. The data for 2005 suggest that 148 additional residents died in the exposed area compared with the mean number of deaths at the same facilities in the 2 preceding years. This translates to a rate of nearly 16 extra deaths per 1000 residents. At 90 days, a total of 230 additional lives (an additional 25 deaths per 1000 residents) had been lost. This excess in the death rate is statistically significant and suggests that greater attention needs to be paid to this high-risk population by emergency preparedness officials to prevent future repetition of this calamity. Among the survivors, the rates of additional hospitalizations were also significant, with 204 extra hospitalizations (22 additional hospitalizations per 1000 residents) at 30 days and 132 extra hospitalizations (14/1000 residents) at 90 days. In addition, 86 extra residents experienced significant functional decline (10/1000 residents) as a result of the storm.</a:t>
            </a:r>
          </a:p>
          <a:p>
            <a:endParaRPr lang="en-US" dirty="0"/>
          </a:p>
        </p:txBody>
      </p:sp>
      <p:sp>
        <p:nvSpPr>
          <p:cNvPr id="4" name="Slide Number Placeholder 3"/>
          <p:cNvSpPr>
            <a:spLocks noGrp="1"/>
          </p:cNvSpPr>
          <p:nvPr>
            <p:ph type="sldNum" sz="quarter" idx="10"/>
          </p:nvPr>
        </p:nvSpPr>
        <p:spPr/>
        <p:txBody>
          <a:bodyPr/>
          <a:lstStyle/>
          <a:p>
            <a:fld id="{69E0B260-8D0D-4A89-910D-8DECCD77FDEC}" type="slidenum">
              <a:rPr lang="en-US" smtClean="0"/>
              <a:t>14</a:t>
            </a:fld>
            <a:endParaRPr lang="en-US"/>
          </a:p>
        </p:txBody>
      </p:sp>
    </p:spTree>
    <p:extLst>
      <p:ext uri="{BB962C8B-B14F-4D97-AF65-F5344CB8AC3E}">
        <p14:creationId xmlns:p14="http://schemas.microsoft.com/office/powerpoint/2010/main" val="417494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1CFD67-4A74-46A4-8B98-19CE7541ABD7}" type="slidenum">
              <a:rPr lang="en-US" smtClean="0"/>
              <a:pPr fontAlgn="base">
                <a:spcBef>
                  <a:spcPct val="0"/>
                </a:spcBef>
                <a:spcAft>
                  <a:spcPct val="0"/>
                </a:spcAft>
                <a:defRPr/>
              </a:pPr>
              <a:t>15</a:t>
            </a:fld>
            <a:endParaRPr lang="en-US"/>
          </a:p>
        </p:txBody>
      </p:sp>
    </p:spTree>
    <p:extLst>
      <p:ext uri="{BB962C8B-B14F-4D97-AF65-F5344CB8AC3E}">
        <p14:creationId xmlns:p14="http://schemas.microsoft.com/office/powerpoint/2010/main" val="115241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16</a:t>
            </a:fld>
            <a:endParaRPr lang="en-US"/>
          </a:p>
        </p:txBody>
      </p:sp>
    </p:spTree>
    <p:extLst>
      <p:ext uri="{BB962C8B-B14F-4D97-AF65-F5344CB8AC3E}">
        <p14:creationId xmlns:p14="http://schemas.microsoft.com/office/powerpoint/2010/main" val="42555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E70D33-1195-461C-AA72-45CB1B452532}" type="slidenum">
              <a:rPr lang="en-US" smtClean="0"/>
              <a:pPr>
                <a:defRPr/>
              </a:pPr>
              <a:t>18</a:t>
            </a:fld>
            <a:endParaRPr lang="en-US"/>
          </a:p>
        </p:txBody>
      </p:sp>
    </p:spTree>
    <p:extLst>
      <p:ext uri="{BB962C8B-B14F-4D97-AF65-F5344CB8AC3E}">
        <p14:creationId xmlns:p14="http://schemas.microsoft.com/office/powerpoint/2010/main" val="34544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E70D33-1195-461C-AA72-45CB1B452532}" type="slidenum">
              <a:rPr lang="en-US" smtClean="0"/>
              <a:pPr>
                <a:defRPr/>
              </a:pPr>
              <a:t>19</a:t>
            </a:fld>
            <a:endParaRPr lang="en-US"/>
          </a:p>
        </p:txBody>
      </p:sp>
    </p:spTree>
    <p:extLst>
      <p:ext uri="{BB962C8B-B14F-4D97-AF65-F5344CB8AC3E}">
        <p14:creationId xmlns:p14="http://schemas.microsoft.com/office/powerpoint/2010/main" val="2798184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a:lstStyle/>
          <a:p>
            <a:pPr marL="241245" indent="-241245">
              <a:buFontTx/>
              <a:buAutoNum type="arabicPeriod"/>
            </a:pPr>
            <a:r>
              <a:rPr lang="en-US" dirty="0">
                <a:ea typeface="ＭＳ Ｐゴシック" pitchFamily="34" charset="-128"/>
              </a:rPr>
              <a:t>What you practice you will do. Drill until you fail </a:t>
            </a:r>
          </a:p>
          <a:p>
            <a:pPr marL="241245" indent="-241245">
              <a:buFontTx/>
              <a:buAutoNum type="arabicPeriod"/>
            </a:pPr>
            <a:r>
              <a:rPr lang="en-US" dirty="0">
                <a:ea typeface="ＭＳ Ｐゴシック" pitchFamily="34" charset="-128"/>
              </a:rPr>
              <a:t>Not only were landlines down and cell service disrupted –  internal systems non functional due to structure damage, power outage. No paging</a:t>
            </a:r>
          </a:p>
          <a:p>
            <a:pPr marL="241245" indent="-241245">
              <a:buFontTx/>
              <a:buAutoNum type="arabicPeriod"/>
            </a:pPr>
            <a:r>
              <a:rPr lang="en-US" dirty="0">
                <a:ea typeface="ＭＳ Ｐゴシック" pitchFamily="34" charset="-128"/>
              </a:rPr>
              <a:t>Supply demands were intense. First aide, dry clothing, medications, food water, equipment. These needed to be in multiple locations</a:t>
            </a:r>
          </a:p>
          <a:p>
            <a:pPr marL="241245" indent="-241245">
              <a:buFontTx/>
              <a:buAutoNum type="arabicPeriod"/>
            </a:pPr>
            <a:r>
              <a:rPr lang="en-US" dirty="0">
                <a:ea typeface="ＭＳ Ｐゴシック" pitchFamily="34" charset="-128"/>
              </a:rPr>
              <a:t>Checklists, logs for resident tracking, logs for injury, communication. Place in various locations. Charts began to mold within days. </a:t>
            </a:r>
          </a:p>
          <a:p>
            <a:pPr marL="241245" indent="-241245">
              <a:buFontTx/>
              <a:buAutoNum type="arabicPeriod"/>
            </a:pPr>
            <a:r>
              <a:rPr lang="en-US" dirty="0">
                <a:ea typeface="ＭＳ Ｐゴシック" pitchFamily="34" charset="-128"/>
              </a:rPr>
              <a:t>Injured showed up, even to facilities that were impacted. Looters showed up. Tried to take cars from parking lots, E kit disappeared first night.</a:t>
            </a:r>
          </a:p>
          <a:p>
            <a:pPr marL="241245" indent="-241245">
              <a:buFontTx/>
              <a:buAutoNum type="arabicPeriod"/>
            </a:pPr>
            <a:r>
              <a:rPr lang="en-US" dirty="0">
                <a:ea typeface="ＭＳ Ｐゴシック" pitchFamily="34" charset="-128"/>
              </a:rPr>
              <a:t>6 hours after </a:t>
            </a:r>
            <a:r>
              <a:rPr lang="en-US">
                <a:ea typeface="ＭＳ Ｐゴシック" pitchFamily="34" charset="-128"/>
              </a:rPr>
              <a:t>the it </a:t>
            </a:r>
            <a:r>
              <a:rPr lang="en-US" dirty="0">
                <a:ea typeface="ＭＳ Ｐゴシック" pitchFamily="34" charset="-128"/>
              </a:rPr>
              <a:t>hit, the first rescue EMS arrived at one of the nursing homes waiting to be evacuated. In the meantime, their sprinklers were continually going. No one was able to shut off.</a:t>
            </a:r>
          </a:p>
          <a:p>
            <a:pPr marL="241245" indent="-241245">
              <a:buFontTx/>
              <a:buAutoNum type="arabicPeriod"/>
            </a:pPr>
            <a:r>
              <a:rPr lang="en-US" dirty="0">
                <a:ea typeface="ＭＳ Ｐゴシック" pitchFamily="34" charset="-128"/>
              </a:rPr>
              <a:t>7000 homes were lost. Many of the staff lost everything. ALMOST ALL STAYED. Those that needed to check on families came back. Many tried to get back to facility but were most only able to with facility ID. One lesson learned from St John’s Medical Shelter is that staff need wallet cards, not just the ID their wear because they may not have that with them. </a:t>
            </a:r>
          </a:p>
          <a:p>
            <a:pPr marL="241245" indent="-241245">
              <a:buFontTx/>
              <a:buAutoNum type="arabicPeriod"/>
            </a:pPr>
            <a:r>
              <a:rPr lang="en-US" dirty="0">
                <a:ea typeface="ＭＳ Ｐゴシック" pitchFamily="34" charset="-128"/>
              </a:rPr>
              <a:t>The need to have staff personally prepared is tantamount. The need to spell them, feed them, and support them psychologically must be part of the plan</a:t>
            </a:r>
          </a:p>
        </p:txBody>
      </p:sp>
      <p:sp>
        <p:nvSpPr>
          <p:cNvPr id="104452" name="Slide Number Placeholder 3"/>
          <p:cNvSpPr>
            <a:spLocks noGrp="1"/>
          </p:cNvSpPr>
          <p:nvPr>
            <p:ph type="sldNum" sz="quarter" idx="4294967295"/>
          </p:nvPr>
        </p:nvSpPr>
        <p:spPr bwMode="auto">
          <a:xfrm>
            <a:off x="4143376" y="9120189"/>
            <a:ext cx="3170238" cy="479425"/>
          </a:xfrm>
          <a:prstGeom prst="rect">
            <a:avLst/>
          </a:prstGeom>
          <a:noFill/>
          <a:ln>
            <a:miter lim="800000"/>
            <a:headEnd/>
            <a:tailEnd/>
          </a:ln>
        </p:spPr>
        <p:txBody>
          <a:bodyPr lIns="96639" tIns="48321" rIns="96639" bIns="48321"/>
          <a:lstStyle/>
          <a:p>
            <a:fld id="{BEF5F428-CA84-4A9C-9E3F-3EC4FE5C2818}" type="slidenum">
              <a:rPr lang="en-US"/>
              <a:pPr/>
              <a:t>20</a:t>
            </a:fld>
            <a:endParaRPr lang="en-US"/>
          </a:p>
        </p:txBody>
      </p:sp>
    </p:spTree>
    <p:extLst>
      <p:ext uri="{BB962C8B-B14F-4D97-AF65-F5344CB8AC3E}">
        <p14:creationId xmlns:p14="http://schemas.microsoft.com/office/powerpoint/2010/main" val="2092376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22</a:t>
            </a:fld>
            <a:endParaRPr lang="en-US"/>
          </a:p>
        </p:txBody>
      </p:sp>
    </p:spTree>
    <p:extLst>
      <p:ext uri="{BB962C8B-B14F-4D97-AF65-F5344CB8AC3E}">
        <p14:creationId xmlns:p14="http://schemas.microsoft.com/office/powerpoint/2010/main" val="992097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23</a:t>
            </a:fld>
            <a:endParaRPr lang="en-US"/>
          </a:p>
        </p:txBody>
      </p:sp>
    </p:spTree>
    <p:extLst>
      <p:ext uri="{BB962C8B-B14F-4D97-AF65-F5344CB8AC3E}">
        <p14:creationId xmlns:p14="http://schemas.microsoft.com/office/powerpoint/2010/main" val="3231328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30</a:t>
            </a:fld>
            <a:endParaRPr lang="en-US"/>
          </a:p>
        </p:txBody>
      </p:sp>
    </p:spTree>
    <p:extLst>
      <p:ext uri="{BB962C8B-B14F-4D97-AF65-F5344CB8AC3E}">
        <p14:creationId xmlns:p14="http://schemas.microsoft.com/office/powerpoint/2010/main" val="3649546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31</a:t>
            </a:fld>
            <a:endParaRPr lang="en-US"/>
          </a:p>
        </p:txBody>
      </p:sp>
    </p:spTree>
    <p:extLst>
      <p:ext uri="{BB962C8B-B14F-4D97-AF65-F5344CB8AC3E}">
        <p14:creationId xmlns:p14="http://schemas.microsoft.com/office/powerpoint/2010/main" val="162741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Based on</a:t>
            </a:r>
            <a:r>
              <a:rPr lang="en-US" baseline="0" dirty="0"/>
              <a:t> your risk assessment and specific to your resident/client needs you will need to plan for the needs of the residents/clients during and post </a:t>
            </a:r>
            <a:r>
              <a:rPr lang="en-US" baseline="0" dirty="0" err="1"/>
              <a:t>evac</a:t>
            </a:r>
            <a:r>
              <a:rPr lang="en-US" baseline="0" dirty="0"/>
              <a:t> at least until they are settled into their relocation sites. We wont know how detailed this will have to be in terms of staff responsibilities until IG come out, but I believe it is a good plan to institute the use of incident command which spells out the functions that need </a:t>
            </a:r>
            <a:r>
              <a:rPr lang="en-US" baseline="0" dirty="0" err="1"/>
              <a:t>need</a:t>
            </a:r>
            <a:r>
              <a:rPr lang="en-US" baseline="0" dirty="0"/>
              <a:t> to be preformed and organizes the assignment of staff into that function based on who is available and trained for the tasks. NHICS is imbedded into the EOP template that I have mentioned before and the complete system is available on the CAHF website. NHICS resources include an incident specific guide for evacuation and many relevant forms.</a:t>
            </a:r>
            <a:endParaRPr lang="en-US" dirty="0"/>
          </a:p>
        </p:txBody>
      </p:sp>
      <p:sp>
        <p:nvSpPr>
          <p:cNvPr id="4" name="Slide Number Placeholder 3"/>
          <p:cNvSpPr>
            <a:spLocks noGrp="1"/>
          </p:cNvSpPr>
          <p:nvPr>
            <p:ph type="sldNum" sz="quarter" idx="10"/>
          </p:nvPr>
        </p:nvSpPr>
        <p:spPr/>
        <p:txBody>
          <a:bodyPr/>
          <a:lstStyle/>
          <a:p>
            <a:fld id="{69E0B260-8D0D-4A89-910D-8DECCD77FDE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20610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we would expect facilities to track </a:t>
            </a:r>
          </a:p>
          <a:p>
            <a:r>
              <a:rPr lang="en-US" dirty="0"/>
              <a:t>their on-duty staff and sheltered patients during an emergency and document the specific </a:t>
            </a:r>
          </a:p>
          <a:p>
            <a:r>
              <a:rPr lang="en-US" dirty="0"/>
              <a:t>location and name of where a patient is relocated to during an emergency (that is, to another </a:t>
            </a:r>
          </a:p>
          <a:p>
            <a:r>
              <a:rPr lang="en-US" dirty="0"/>
              <a:t>facility, home, or alternate means of shelter, etc.). We would </a:t>
            </a:r>
          </a:p>
          <a:p>
            <a:r>
              <a:rPr lang="en-US" dirty="0"/>
              <a:t>expect that the information would be readily available, accurate, and shareable among officials </a:t>
            </a:r>
          </a:p>
          <a:p>
            <a:r>
              <a:rPr lang="en-US" dirty="0"/>
              <a:t>within and across the emergency response system, as needed, in the interest of the patient.   </a:t>
            </a:r>
          </a:p>
          <a:p>
            <a:r>
              <a:rPr lang="en-US" dirty="0"/>
              <a:t> </a:t>
            </a:r>
          </a:p>
        </p:txBody>
      </p:sp>
      <p:sp>
        <p:nvSpPr>
          <p:cNvPr id="4" name="Slide Number Placeholder 3"/>
          <p:cNvSpPr>
            <a:spLocks noGrp="1"/>
          </p:cNvSpPr>
          <p:nvPr>
            <p:ph type="sldNum" sz="quarter" idx="10"/>
          </p:nvPr>
        </p:nvSpPr>
        <p:spPr/>
        <p:txBody>
          <a:bodyPr/>
          <a:lstStyle/>
          <a:p>
            <a:fld id="{69E0B260-8D0D-4A89-910D-8DECCD77FDEC}" type="slidenum">
              <a:rPr lang="en-US" smtClean="0"/>
              <a:t>32</a:t>
            </a:fld>
            <a:endParaRPr lang="en-US"/>
          </a:p>
        </p:txBody>
      </p:sp>
    </p:spTree>
    <p:extLst>
      <p:ext uri="{BB962C8B-B14F-4D97-AF65-F5344CB8AC3E}">
        <p14:creationId xmlns:p14="http://schemas.microsoft.com/office/powerpoint/2010/main" val="942297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33</a:t>
            </a:fld>
            <a:endParaRPr lang="en-US"/>
          </a:p>
        </p:txBody>
      </p:sp>
    </p:spTree>
    <p:extLst>
      <p:ext uri="{BB962C8B-B14F-4D97-AF65-F5344CB8AC3E}">
        <p14:creationId xmlns:p14="http://schemas.microsoft.com/office/powerpoint/2010/main" val="290518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34</a:t>
            </a:fld>
            <a:endParaRPr lang="en-US"/>
          </a:p>
        </p:txBody>
      </p:sp>
    </p:spTree>
    <p:extLst>
      <p:ext uri="{BB962C8B-B14F-4D97-AF65-F5344CB8AC3E}">
        <p14:creationId xmlns:p14="http://schemas.microsoft.com/office/powerpoint/2010/main" val="22496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35</a:t>
            </a:fld>
            <a:endParaRPr lang="en-US"/>
          </a:p>
        </p:txBody>
      </p:sp>
    </p:spTree>
    <p:extLst>
      <p:ext uri="{BB962C8B-B14F-4D97-AF65-F5344CB8AC3E}">
        <p14:creationId xmlns:p14="http://schemas.microsoft.com/office/powerpoint/2010/main" val="2196939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6064CA-5F0B-46DB-9DAE-A4C5321D677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4/4/2019</a:t>
            </a:r>
          </a:p>
        </p:txBody>
      </p:sp>
    </p:spTree>
    <p:extLst>
      <p:ext uri="{BB962C8B-B14F-4D97-AF65-F5344CB8AC3E}">
        <p14:creationId xmlns:p14="http://schemas.microsoft.com/office/powerpoint/2010/main" val="2861989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19200"/>
            <a:ext cx="5854700" cy="3294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6653" tIns="48327" rIns="96653" bIns="48327"/>
          <a:lstStyle/>
          <a:p>
            <a:fld id="{3F901391-52B3-400F-A8DB-EDE933A3D61F}" type="slidenum">
              <a:rPr lang="en-US" smtClean="0"/>
              <a:t>38</a:t>
            </a:fld>
            <a:endParaRPr lang="en-US"/>
          </a:p>
        </p:txBody>
      </p:sp>
    </p:spTree>
    <p:extLst>
      <p:ext uri="{BB962C8B-B14F-4D97-AF65-F5344CB8AC3E}">
        <p14:creationId xmlns:p14="http://schemas.microsoft.com/office/powerpoint/2010/main" val="90973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14240">
              <a:defRPr/>
            </a:pPr>
            <a:r>
              <a:rPr lang="en-US" sz="1100" i="1" dirty="0"/>
              <a:t>This final rule establishes national emergency preparedness requirements for Medicare- and Medicaid-participating providers and suppliers to plan adequately for both natural and man-made disasters, and coordinate with federal, state, tribal, regional, and local emergency preparedness systems. </a:t>
            </a:r>
          </a:p>
          <a:p>
            <a:endParaRPr lang="en-US" dirty="0"/>
          </a:p>
          <a:p>
            <a:r>
              <a:rPr lang="en-US" dirty="0"/>
              <a:t>17 Medicare/Medicaid beneficiaries </a:t>
            </a:r>
          </a:p>
          <a:p>
            <a:r>
              <a:rPr lang="en-US" dirty="0"/>
              <a:t>An estimated 75,000 providers</a:t>
            </a:r>
          </a:p>
          <a:p>
            <a:r>
              <a:rPr lang="en-US" dirty="0"/>
              <a:t>Hospitals,</a:t>
            </a:r>
            <a:r>
              <a:rPr lang="en-US" baseline="0" dirty="0"/>
              <a:t> Dialysis, Transplant centers, hospice, home health and yes ….SNFs and IID centers</a:t>
            </a:r>
            <a:endParaRPr lang="en-US" dirty="0"/>
          </a:p>
        </p:txBody>
      </p:sp>
      <p:sp>
        <p:nvSpPr>
          <p:cNvPr id="4" name="Slide Number Placeholder 3"/>
          <p:cNvSpPr>
            <a:spLocks noGrp="1"/>
          </p:cNvSpPr>
          <p:nvPr>
            <p:ph type="sldNum" sz="quarter" idx="10"/>
          </p:nvPr>
        </p:nvSpPr>
        <p:spPr/>
        <p:txBody>
          <a:bodyPr/>
          <a:lstStyle/>
          <a:p>
            <a:fld id="{69E0B260-8D0D-4A89-910D-8DECCD77FDEC}" type="slidenum">
              <a:rPr lang="en-US" smtClean="0"/>
              <a:t>5</a:t>
            </a:fld>
            <a:endParaRPr lang="en-US"/>
          </a:p>
        </p:txBody>
      </p:sp>
    </p:spTree>
    <p:extLst>
      <p:ext uri="{BB962C8B-B14F-4D97-AF65-F5344CB8AC3E}">
        <p14:creationId xmlns:p14="http://schemas.microsoft.com/office/powerpoint/2010/main" val="226079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6</a:t>
            </a:fld>
            <a:endParaRPr lang="en-US"/>
          </a:p>
        </p:txBody>
      </p:sp>
    </p:spTree>
    <p:extLst>
      <p:ext uri="{BB962C8B-B14F-4D97-AF65-F5344CB8AC3E}">
        <p14:creationId xmlns:p14="http://schemas.microsoft.com/office/powerpoint/2010/main" val="418361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8489" tIns="49245" rIns="98489" bIns="49245">
            <a:normAutofit/>
          </a:bodyPr>
          <a:lstStyle/>
          <a:p>
            <a:r>
              <a:rPr lang="en-US" dirty="0"/>
              <a:t>Reviewed and updated annually</a:t>
            </a:r>
          </a:p>
          <a:p>
            <a:endParaRPr lang="en-US" dirty="0"/>
          </a:p>
          <a:p>
            <a:r>
              <a:rPr lang="en-US" dirty="0"/>
              <a:t>Reference an all-hazards approach</a:t>
            </a:r>
          </a:p>
          <a:p>
            <a:endParaRPr lang="en-US" dirty="0"/>
          </a:p>
          <a:p>
            <a:endParaRPr dirty="0"/>
          </a:p>
        </p:txBody>
      </p:sp>
    </p:spTree>
    <p:extLst>
      <p:ext uri="{BB962C8B-B14F-4D97-AF65-F5344CB8AC3E}">
        <p14:creationId xmlns:p14="http://schemas.microsoft.com/office/powerpoint/2010/main" val="66253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10</a:t>
            </a:fld>
            <a:endParaRPr lang="en-US"/>
          </a:p>
        </p:txBody>
      </p:sp>
    </p:spTree>
    <p:extLst>
      <p:ext uri="{BB962C8B-B14F-4D97-AF65-F5344CB8AC3E}">
        <p14:creationId xmlns:p14="http://schemas.microsoft.com/office/powerpoint/2010/main" val="2485688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11</a:t>
            </a:fld>
            <a:endParaRPr lang="en-US"/>
          </a:p>
        </p:txBody>
      </p:sp>
    </p:spTree>
    <p:extLst>
      <p:ext uri="{BB962C8B-B14F-4D97-AF65-F5344CB8AC3E}">
        <p14:creationId xmlns:p14="http://schemas.microsoft.com/office/powerpoint/2010/main" val="72806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01391-52B3-400F-A8DB-EDE933A3D61F}" type="slidenum">
              <a:rPr lang="en-US" smtClean="0"/>
              <a:t>12</a:t>
            </a:fld>
            <a:endParaRPr lang="en-US"/>
          </a:p>
        </p:txBody>
      </p:sp>
    </p:spTree>
    <p:extLst>
      <p:ext uri="{BB962C8B-B14F-4D97-AF65-F5344CB8AC3E}">
        <p14:creationId xmlns:p14="http://schemas.microsoft.com/office/powerpoint/2010/main" val="315034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Lower numbers</a:t>
            </a:r>
            <a:r>
              <a:rPr lang="en-US" baseline="0" dirty="0"/>
              <a:t> are 2003 and 2004 for same cohort (pre storm)</a:t>
            </a:r>
            <a:endParaRPr lang="en-US" dirty="0"/>
          </a:p>
        </p:txBody>
      </p:sp>
      <p:sp>
        <p:nvSpPr>
          <p:cNvPr id="4" name="Slide Number Placeholder 3"/>
          <p:cNvSpPr>
            <a:spLocks noGrp="1"/>
          </p:cNvSpPr>
          <p:nvPr>
            <p:ph type="sldNum" sz="quarter" idx="10"/>
          </p:nvPr>
        </p:nvSpPr>
        <p:spPr/>
        <p:txBody>
          <a:bodyPr/>
          <a:lstStyle/>
          <a:p>
            <a:fld id="{69E0B260-8D0D-4A89-910D-8DECCD77FDEC}" type="slidenum">
              <a:rPr lang="en-US" smtClean="0"/>
              <a:t>13</a:t>
            </a:fld>
            <a:endParaRPr lang="en-US"/>
          </a:p>
        </p:txBody>
      </p:sp>
    </p:spTree>
    <p:extLst>
      <p:ext uri="{BB962C8B-B14F-4D97-AF65-F5344CB8AC3E}">
        <p14:creationId xmlns:p14="http://schemas.microsoft.com/office/powerpoint/2010/main" val="275553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3618DC-52DC-4415-96AF-69D470795D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323696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3656822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40807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73620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408397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3618DC-52DC-4415-96AF-69D470795D3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3394338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3618DC-52DC-4415-96AF-69D470795D3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1430214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3618DC-52DC-4415-96AF-69D470795D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907574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3618DC-52DC-4415-96AF-69D470795D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379625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4"/>
          <p:cNvSpPr>
            <a:spLocks noChangeArrowheads="1"/>
          </p:cNvSpPr>
          <p:nvPr/>
        </p:nvSpPr>
        <p:spPr bwMode="white">
          <a:xfrm>
            <a:off x="0" y="2971800"/>
            <a:ext cx="12192000" cy="3886200"/>
          </a:xfrm>
          <a:prstGeom prst="rect">
            <a:avLst/>
          </a:prstGeom>
          <a:solidFill>
            <a:srgbClr val="FFFFFF"/>
          </a:solidFill>
          <a:ln w="9525" algn="ctr">
            <a:noFill/>
            <a:miter lim="800000"/>
            <a:headEnd/>
            <a:tailEnd/>
          </a:ln>
        </p:spPr>
        <p:txBody>
          <a:bodyPr wrap="none" anchor="ctr"/>
          <a:lstStyle/>
          <a:p>
            <a:endParaRPr lang="en-US" sz="1800">
              <a:solidFill>
                <a:srgbClr val="000000"/>
              </a:solidFill>
            </a:endParaRPr>
          </a:p>
        </p:txBody>
      </p:sp>
      <p:sp>
        <p:nvSpPr>
          <p:cNvPr id="3" name="Rectangle 15"/>
          <p:cNvSpPr>
            <a:spLocks noChangeArrowheads="1"/>
          </p:cNvSpPr>
          <p:nvPr/>
        </p:nvSpPr>
        <p:spPr bwMode="white">
          <a:xfrm>
            <a:off x="0" y="0"/>
            <a:ext cx="12192000" cy="1752600"/>
          </a:xfrm>
          <a:prstGeom prst="rect">
            <a:avLst/>
          </a:prstGeom>
          <a:solidFill>
            <a:srgbClr val="FFFFFF"/>
          </a:solidFill>
          <a:ln w="9525" algn="ctr">
            <a:noFill/>
            <a:miter lim="800000"/>
            <a:headEnd/>
            <a:tailEnd/>
          </a:ln>
        </p:spPr>
        <p:txBody>
          <a:bodyPr wrap="none" anchor="ctr"/>
          <a:lstStyle/>
          <a:p>
            <a:endParaRPr lang="en-US" sz="1800">
              <a:solidFill>
                <a:srgbClr val="000000"/>
              </a:solidFill>
            </a:endParaRPr>
          </a:p>
        </p:txBody>
      </p:sp>
      <p:sp>
        <p:nvSpPr>
          <p:cNvPr id="4" name="Rectangle 21"/>
          <p:cNvSpPr>
            <a:spLocks noChangeArrowheads="1"/>
          </p:cNvSpPr>
          <p:nvPr/>
        </p:nvSpPr>
        <p:spPr bwMode="white">
          <a:xfrm>
            <a:off x="0" y="1371600"/>
            <a:ext cx="1422400" cy="5486400"/>
          </a:xfrm>
          <a:prstGeom prst="rect">
            <a:avLst/>
          </a:prstGeom>
          <a:solidFill>
            <a:srgbClr val="FFFFFF"/>
          </a:solidFill>
          <a:ln w="9525" algn="ctr">
            <a:noFill/>
            <a:miter lim="800000"/>
            <a:headEnd/>
            <a:tailEnd/>
          </a:ln>
        </p:spPr>
        <p:txBody>
          <a:bodyPr wrap="none" anchor="ctr"/>
          <a:lstStyle/>
          <a:p>
            <a:endParaRPr lang="en-US" sz="1800">
              <a:solidFill>
                <a:srgbClr val="000000"/>
              </a:solidFill>
            </a:endParaRPr>
          </a:p>
        </p:txBody>
      </p:sp>
      <p:sp>
        <p:nvSpPr>
          <p:cNvPr id="5" name="Rectangle 22"/>
          <p:cNvSpPr>
            <a:spLocks noChangeArrowheads="1"/>
          </p:cNvSpPr>
          <p:nvPr/>
        </p:nvSpPr>
        <p:spPr bwMode="white">
          <a:xfrm>
            <a:off x="10769600" y="1524000"/>
            <a:ext cx="1422400" cy="5334000"/>
          </a:xfrm>
          <a:prstGeom prst="rect">
            <a:avLst/>
          </a:prstGeom>
          <a:solidFill>
            <a:srgbClr val="FFFFFF"/>
          </a:solidFill>
          <a:ln w="9525" algn="ctr">
            <a:noFill/>
            <a:miter lim="800000"/>
            <a:headEnd/>
            <a:tailEnd/>
          </a:ln>
        </p:spPr>
        <p:txBody>
          <a:bodyPr wrap="none" anchor="ctr"/>
          <a:lstStyle/>
          <a:p>
            <a:endParaRPr lang="en-US" sz="1800">
              <a:solidFill>
                <a:srgbClr val="000000"/>
              </a:solidFill>
            </a:endParaRPr>
          </a:p>
        </p:txBody>
      </p:sp>
      <p:sp>
        <p:nvSpPr>
          <p:cNvPr id="6" name="Rectangle 23"/>
          <p:cNvSpPr>
            <a:spLocks noChangeArrowheads="1"/>
          </p:cNvSpPr>
          <p:nvPr/>
        </p:nvSpPr>
        <p:spPr bwMode="white">
          <a:xfrm>
            <a:off x="0" y="6781800"/>
            <a:ext cx="12192000" cy="76200"/>
          </a:xfrm>
          <a:prstGeom prst="rect">
            <a:avLst/>
          </a:prstGeom>
          <a:solidFill>
            <a:srgbClr val="FFFFFF"/>
          </a:solidFill>
          <a:ln w="9525" algn="ctr">
            <a:noFill/>
            <a:miter lim="800000"/>
            <a:headEnd/>
            <a:tailEnd/>
          </a:ln>
        </p:spPr>
        <p:txBody>
          <a:bodyPr wrap="none" anchor="ctr"/>
          <a:lstStyle/>
          <a:p>
            <a:endParaRPr lang="en-US" sz="1800">
              <a:solidFill>
                <a:srgbClr val="000000"/>
              </a:solidFill>
            </a:endParaRPr>
          </a:p>
        </p:txBody>
      </p:sp>
      <p:sp>
        <p:nvSpPr>
          <p:cNvPr id="7" name="Rectangle 24"/>
          <p:cNvSpPr>
            <a:spLocks noChangeArrowheads="1"/>
          </p:cNvSpPr>
          <p:nvPr/>
        </p:nvSpPr>
        <p:spPr bwMode="white">
          <a:xfrm>
            <a:off x="0" y="0"/>
            <a:ext cx="12192000" cy="3124200"/>
          </a:xfrm>
          <a:prstGeom prst="rect">
            <a:avLst/>
          </a:prstGeom>
          <a:solidFill>
            <a:srgbClr val="FFFFFF"/>
          </a:solidFill>
          <a:ln w="9525" algn="ctr">
            <a:noFill/>
            <a:miter lim="800000"/>
            <a:headEnd/>
            <a:tailEnd/>
          </a:ln>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165273827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2" name="Rounded Rectangle 1"/>
          <p:cNvSpPr/>
          <p:nvPr/>
        </p:nvSpPr>
        <p:spPr>
          <a:xfrm>
            <a:off x="304802" y="228603"/>
            <a:ext cx="11595100" cy="1427163"/>
          </a:xfrm>
          <a:prstGeom prst="roundRect">
            <a:avLst>
              <a:gd name="adj" fmla="val 71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 name="Group 23"/>
          <p:cNvGrpSpPr>
            <a:grpSpLocks noChangeAspect="1"/>
          </p:cNvGrpSpPr>
          <p:nvPr/>
        </p:nvGrpSpPr>
        <p:grpSpPr bwMode="auto">
          <a:xfrm>
            <a:off x="281517" y="714378"/>
            <a:ext cx="11631083" cy="1331913"/>
            <a:chOff x="-3905250" y="4294188"/>
            <a:chExt cx="13011150" cy="1892300"/>
          </a:xfrm>
        </p:grpSpPr>
        <p:sp>
          <p:nvSpPr>
            <p:cNvPr id="4" name="Freeform 14"/>
            <p:cNvSpPr>
              <a:spLocks/>
            </p:cNvSpPr>
            <p:nvPr/>
          </p:nvSpPr>
          <p:spPr bwMode="hidden">
            <a:xfrm>
              <a:off x="4810681" y="4501687"/>
              <a:ext cx="4295219" cy="101494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18"/>
            <p:cNvSpPr>
              <a:spLocks/>
            </p:cNvSpPr>
            <p:nvPr/>
          </p:nvSpPr>
          <p:spPr bwMode="hidden">
            <a:xfrm>
              <a:off x="-308538" y="4318998"/>
              <a:ext cx="8280254" cy="1208906"/>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22"/>
            <p:cNvSpPr>
              <a:spLocks/>
            </p:cNvSpPr>
            <p:nvPr/>
          </p:nvSpPr>
          <p:spPr bwMode="hidden">
            <a:xfrm>
              <a:off x="4014" y="4334786"/>
              <a:ext cx="8164231" cy="1102902"/>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7" name="Freeform 26"/>
            <p:cNvSpPr>
              <a:spLocks/>
            </p:cNvSpPr>
            <p:nvPr/>
          </p:nvSpPr>
          <p:spPr bwMode="hidden">
            <a:xfrm>
              <a:off x="4157164" y="4316742"/>
              <a:ext cx="4939265" cy="926979"/>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8"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Tree>
    <p:extLst>
      <p:ext uri="{BB962C8B-B14F-4D97-AF65-F5344CB8AC3E}">
        <p14:creationId xmlns:p14="http://schemas.microsoft.com/office/powerpoint/2010/main" val="363053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3618DC-52DC-4415-96AF-69D470795D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131222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4"/>
          <p:cNvSpPr>
            <a:spLocks noChangeArrowheads="1"/>
          </p:cNvSpPr>
          <p:nvPr/>
        </p:nvSpPr>
        <p:spPr bwMode="white">
          <a:xfrm>
            <a:off x="0" y="0"/>
            <a:ext cx="12192000" cy="533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Candara" panose="020E0502030303020204" pitchFamily="34" charset="0"/>
              </a:defRPr>
            </a:lvl1pPr>
            <a:lvl2pPr marL="742950" indent="-285750" eaLnBrk="0" hangingPunct="0">
              <a:defRPr>
                <a:solidFill>
                  <a:schemeClr val="tx1"/>
                </a:solidFill>
                <a:latin typeface="Candara" panose="020E0502030303020204" pitchFamily="34" charset="0"/>
              </a:defRPr>
            </a:lvl2pPr>
            <a:lvl3pPr marL="1143000" indent="-228600" eaLnBrk="0" hangingPunct="0">
              <a:defRPr>
                <a:solidFill>
                  <a:schemeClr val="tx1"/>
                </a:solidFill>
                <a:latin typeface="Candara" panose="020E0502030303020204" pitchFamily="34" charset="0"/>
              </a:defRPr>
            </a:lvl3pPr>
            <a:lvl4pPr marL="1600200" indent="-228600" eaLnBrk="0" hangingPunct="0">
              <a:defRPr>
                <a:solidFill>
                  <a:schemeClr val="tx1"/>
                </a:solidFill>
                <a:latin typeface="Candara" panose="020E0502030303020204" pitchFamily="34" charset="0"/>
              </a:defRPr>
            </a:lvl4pPr>
            <a:lvl5pPr marL="2057400" indent="-228600" eaLnBrk="0" hangingPunct="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eaLnBrk="1" hangingPunct="1"/>
            <a:endParaRPr lang="en-US" altLang="en-US" sz="1800">
              <a:solidFill>
                <a:srgbClr val="000000"/>
              </a:solidFill>
              <a:latin typeface="Arial" panose="020B0604020202020204" pitchFamily="34" charset="0"/>
              <a:cs typeface="Arial" panose="020B0604020202020204" pitchFamily="34" charset="0"/>
            </a:endParaRPr>
          </a:p>
        </p:txBody>
      </p:sp>
      <p:sp>
        <p:nvSpPr>
          <p:cNvPr id="3" name="Rectangle 15"/>
          <p:cNvSpPr>
            <a:spLocks noChangeArrowheads="1"/>
          </p:cNvSpPr>
          <p:nvPr/>
        </p:nvSpPr>
        <p:spPr bwMode="white">
          <a:xfrm>
            <a:off x="0" y="1676400"/>
            <a:ext cx="12192000" cy="42672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Candara" panose="020E0502030303020204" pitchFamily="34" charset="0"/>
              </a:defRPr>
            </a:lvl1pPr>
            <a:lvl2pPr marL="742950" indent="-285750" eaLnBrk="0" hangingPunct="0">
              <a:defRPr>
                <a:solidFill>
                  <a:schemeClr val="tx1"/>
                </a:solidFill>
                <a:latin typeface="Candara" panose="020E0502030303020204" pitchFamily="34" charset="0"/>
              </a:defRPr>
            </a:lvl2pPr>
            <a:lvl3pPr marL="1143000" indent="-228600" eaLnBrk="0" hangingPunct="0">
              <a:defRPr>
                <a:solidFill>
                  <a:schemeClr val="tx1"/>
                </a:solidFill>
                <a:latin typeface="Candara" panose="020E0502030303020204" pitchFamily="34" charset="0"/>
              </a:defRPr>
            </a:lvl3pPr>
            <a:lvl4pPr marL="1600200" indent="-228600" eaLnBrk="0" hangingPunct="0">
              <a:defRPr>
                <a:solidFill>
                  <a:schemeClr val="tx1"/>
                </a:solidFill>
                <a:latin typeface="Candara" panose="020E0502030303020204" pitchFamily="34" charset="0"/>
              </a:defRPr>
            </a:lvl4pPr>
            <a:lvl5pPr marL="2057400" indent="-228600" eaLnBrk="0" hangingPunct="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eaLnBrk="1" hangingPunct="1"/>
            <a:endParaRPr lang="en-US" alt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85045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6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2" name="Rounded Rectangle 1"/>
          <p:cNvSpPr/>
          <p:nvPr/>
        </p:nvSpPr>
        <p:spPr>
          <a:xfrm>
            <a:off x="304802" y="228603"/>
            <a:ext cx="11595100" cy="1427163"/>
          </a:xfrm>
          <a:prstGeom prst="roundRect">
            <a:avLst>
              <a:gd name="adj" fmla="val 71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 name="Group 23"/>
          <p:cNvGrpSpPr>
            <a:grpSpLocks noChangeAspect="1"/>
          </p:cNvGrpSpPr>
          <p:nvPr/>
        </p:nvGrpSpPr>
        <p:grpSpPr bwMode="auto">
          <a:xfrm>
            <a:off x="281517" y="714378"/>
            <a:ext cx="11631083" cy="1331913"/>
            <a:chOff x="-3905250" y="4294188"/>
            <a:chExt cx="13011150" cy="1892300"/>
          </a:xfrm>
        </p:grpSpPr>
        <p:sp>
          <p:nvSpPr>
            <p:cNvPr id="4" name="Freeform 14"/>
            <p:cNvSpPr>
              <a:spLocks/>
            </p:cNvSpPr>
            <p:nvPr/>
          </p:nvSpPr>
          <p:spPr bwMode="hidden">
            <a:xfrm>
              <a:off x="4810681" y="4501687"/>
              <a:ext cx="4295219" cy="101494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18"/>
            <p:cNvSpPr>
              <a:spLocks/>
            </p:cNvSpPr>
            <p:nvPr/>
          </p:nvSpPr>
          <p:spPr bwMode="hidden">
            <a:xfrm>
              <a:off x="-308538" y="4318998"/>
              <a:ext cx="8280254" cy="1208906"/>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22"/>
            <p:cNvSpPr>
              <a:spLocks/>
            </p:cNvSpPr>
            <p:nvPr/>
          </p:nvSpPr>
          <p:spPr bwMode="hidden">
            <a:xfrm>
              <a:off x="4014" y="4334786"/>
              <a:ext cx="8164231" cy="1102902"/>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7" name="Freeform 26"/>
            <p:cNvSpPr>
              <a:spLocks/>
            </p:cNvSpPr>
            <p:nvPr/>
          </p:nvSpPr>
          <p:spPr bwMode="hidden">
            <a:xfrm>
              <a:off x="4157164" y="4316742"/>
              <a:ext cx="4939265" cy="926979"/>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8"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Tree>
    <p:extLst>
      <p:ext uri="{BB962C8B-B14F-4D97-AF65-F5344CB8AC3E}">
        <p14:creationId xmlns:p14="http://schemas.microsoft.com/office/powerpoint/2010/main" val="346313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sp>
        <p:nvSpPr>
          <p:cNvPr id="2" name="Rounded Rectangle 1"/>
          <p:cNvSpPr/>
          <p:nvPr/>
        </p:nvSpPr>
        <p:spPr>
          <a:xfrm>
            <a:off x="304802" y="228603"/>
            <a:ext cx="11595100" cy="1427163"/>
          </a:xfrm>
          <a:prstGeom prst="roundRect">
            <a:avLst>
              <a:gd name="adj" fmla="val 71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 name="Group 23"/>
          <p:cNvGrpSpPr>
            <a:grpSpLocks noChangeAspect="1"/>
          </p:cNvGrpSpPr>
          <p:nvPr/>
        </p:nvGrpSpPr>
        <p:grpSpPr bwMode="auto">
          <a:xfrm>
            <a:off x="281517" y="714378"/>
            <a:ext cx="11631083" cy="1331913"/>
            <a:chOff x="-3905250" y="4294188"/>
            <a:chExt cx="13011150" cy="1892300"/>
          </a:xfrm>
        </p:grpSpPr>
        <p:sp>
          <p:nvSpPr>
            <p:cNvPr id="4" name="Freeform 14"/>
            <p:cNvSpPr>
              <a:spLocks/>
            </p:cNvSpPr>
            <p:nvPr/>
          </p:nvSpPr>
          <p:spPr bwMode="hidden">
            <a:xfrm>
              <a:off x="4810681" y="4501687"/>
              <a:ext cx="4295219" cy="101494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18"/>
            <p:cNvSpPr>
              <a:spLocks/>
            </p:cNvSpPr>
            <p:nvPr/>
          </p:nvSpPr>
          <p:spPr bwMode="hidden">
            <a:xfrm>
              <a:off x="-308538" y="4318998"/>
              <a:ext cx="8280254" cy="1208906"/>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22"/>
            <p:cNvSpPr>
              <a:spLocks/>
            </p:cNvSpPr>
            <p:nvPr/>
          </p:nvSpPr>
          <p:spPr bwMode="hidden">
            <a:xfrm>
              <a:off x="4014" y="4334786"/>
              <a:ext cx="8164231" cy="1102902"/>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7" name="Freeform 26"/>
            <p:cNvSpPr>
              <a:spLocks/>
            </p:cNvSpPr>
            <p:nvPr/>
          </p:nvSpPr>
          <p:spPr bwMode="hidden">
            <a:xfrm>
              <a:off x="4157164" y="4316742"/>
              <a:ext cx="4939265" cy="926979"/>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8"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Tree>
    <p:extLst>
      <p:ext uri="{BB962C8B-B14F-4D97-AF65-F5344CB8AC3E}">
        <p14:creationId xmlns:p14="http://schemas.microsoft.com/office/powerpoint/2010/main" val="584619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sp>
        <p:nvSpPr>
          <p:cNvPr id="2" name="Rounded Rectangle 1"/>
          <p:cNvSpPr/>
          <p:nvPr/>
        </p:nvSpPr>
        <p:spPr>
          <a:xfrm>
            <a:off x="304802" y="228603"/>
            <a:ext cx="11595100" cy="1427163"/>
          </a:xfrm>
          <a:prstGeom prst="roundRect">
            <a:avLst>
              <a:gd name="adj" fmla="val 71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 name="Group 23"/>
          <p:cNvGrpSpPr>
            <a:grpSpLocks noChangeAspect="1"/>
          </p:cNvGrpSpPr>
          <p:nvPr/>
        </p:nvGrpSpPr>
        <p:grpSpPr bwMode="auto">
          <a:xfrm>
            <a:off x="281517" y="714378"/>
            <a:ext cx="11631083" cy="1331913"/>
            <a:chOff x="-3905250" y="4294188"/>
            <a:chExt cx="13011150" cy="1892300"/>
          </a:xfrm>
        </p:grpSpPr>
        <p:sp>
          <p:nvSpPr>
            <p:cNvPr id="4" name="Freeform 14"/>
            <p:cNvSpPr>
              <a:spLocks/>
            </p:cNvSpPr>
            <p:nvPr/>
          </p:nvSpPr>
          <p:spPr bwMode="hidden">
            <a:xfrm>
              <a:off x="4810681" y="4501687"/>
              <a:ext cx="4295219" cy="101494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18"/>
            <p:cNvSpPr>
              <a:spLocks/>
            </p:cNvSpPr>
            <p:nvPr/>
          </p:nvSpPr>
          <p:spPr bwMode="hidden">
            <a:xfrm>
              <a:off x="-308538" y="4318998"/>
              <a:ext cx="8280254" cy="1208906"/>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22"/>
            <p:cNvSpPr>
              <a:spLocks/>
            </p:cNvSpPr>
            <p:nvPr/>
          </p:nvSpPr>
          <p:spPr bwMode="hidden">
            <a:xfrm>
              <a:off x="4014" y="4334786"/>
              <a:ext cx="8164231" cy="1102902"/>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7" name="Freeform 26"/>
            <p:cNvSpPr>
              <a:spLocks/>
            </p:cNvSpPr>
            <p:nvPr/>
          </p:nvSpPr>
          <p:spPr bwMode="hidden">
            <a:xfrm>
              <a:off x="4157164" y="4316742"/>
              <a:ext cx="4939265" cy="926979"/>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8"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Tree>
    <p:extLst>
      <p:ext uri="{BB962C8B-B14F-4D97-AF65-F5344CB8AC3E}">
        <p14:creationId xmlns:p14="http://schemas.microsoft.com/office/powerpoint/2010/main" val="1841520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209842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59547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3618DC-52DC-4415-96AF-69D470795D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160321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3039513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3618DC-52DC-4415-96AF-69D470795D33}"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191344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3618DC-52DC-4415-96AF-69D470795D3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353359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618DC-52DC-4415-96AF-69D470795D33}"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59247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251035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3618DC-52DC-4415-96AF-69D470795D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C88A8-A1A3-4890-9E09-5FFC77FAB08D}" type="slidenum">
              <a:rPr lang="en-US" smtClean="0"/>
              <a:t>‹#›</a:t>
            </a:fld>
            <a:endParaRPr lang="en-US"/>
          </a:p>
        </p:txBody>
      </p:sp>
    </p:spTree>
    <p:extLst>
      <p:ext uri="{BB962C8B-B14F-4D97-AF65-F5344CB8AC3E}">
        <p14:creationId xmlns:p14="http://schemas.microsoft.com/office/powerpoint/2010/main" val="57893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3618DC-52DC-4415-96AF-69D470795D33}" type="datetimeFigureOut">
              <a:rPr lang="en-US" smtClean="0"/>
              <a:t>5/23/2023</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EBC88A8-A1A3-4890-9E09-5FFC77FAB08D}" type="slidenum">
              <a:rPr lang="en-US" smtClean="0"/>
              <a:t>‹#›</a:t>
            </a:fld>
            <a:endParaRPr lang="en-US"/>
          </a:p>
        </p:txBody>
      </p:sp>
    </p:spTree>
    <p:extLst>
      <p:ext uri="{BB962C8B-B14F-4D97-AF65-F5344CB8AC3E}">
        <p14:creationId xmlns:p14="http://schemas.microsoft.com/office/powerpoint/2010/main" val="7460942"/>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696" r:id="rId19"/>
    <p:sldLayoutId id="2147483664" r:id="rId20"/>
    <p:sldLayoutId id="2147483665" r:id="rId21"/>
    <p:sldLayoutId id="2147483676" r:id="rId22"/>
    <p:sldLayoutId id="2147483677" r:id="rId23"/>
    <p:sldLayoutId id="2147483681" r:id="rId24"/>
    <p:sldLayoutId id="2147483682" r:id="rId25"/>
    <p:sldLayoutId id="2147483854" r:id="rId26"/>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www.ncbi.nlm.nih.gov/pubmed/?term=Mor%20V%5bauth%5d" TargetMode="External"/><Relationship Id="rId3" Type="http://schemas.openxmlformats.org/officeDocument/2006/relationships/hyperlink" Target="http://www.ncbi.nlm.nih.gov/pubmed/?term=Dosa%20D%5bauth%5d" TargetMode="External"/><Relationship Id="rId7" Type="http://schemas.openxmlformats.org/officeDocument/2006/relationships/hyperlink" Target="http://www.ncbi.nlm.nih.gov/pubmed/?term=Thomas%20K%5bauth%5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ncbi.nlm.nih.gov/pubmed/?term=Brown%20LM%5bauth%5d" TargetMode="External"/><Relationship Id="rId5" Type="http://schemas.openxmlformats.org/officeDocument/2006/relationships/hyperlink" Target="http://www.ncbi.nlm.nih.gov/pubmed/?term=Hyer%20K%5bauth%5d" TargetMode="External"/><Relationship Id="rId10" Type="http://schemas.openxmlformats.org/officeDocument/2006/relationships/image" Target="../media/image14.jpeg"/><Relationship Id="rId4" Type="http://schemas.openxmlformats.org/officeDocument/2006/relationships/hyperlink" Target="http://www.ncbi.nlm.nih.gov/pubmed/?term=Feng%20Z%5bauth%5d" TargetMode="External"/><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www.cahfdisasterprep.com/mou"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hyperlink" Target="http://www.cahfdisasterprep.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tmp"/></Relationships>
</file>

<file path=ppt/slides/_rels/slide3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tmp"/></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Image result for kaiser santa rosa hospital evacu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oftEdge rad="6477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38540" y="4378380"/>
            <a:ext cx="11707237" cy="2387600"/>
          </a:xfrm>
          <a:effectLst>
            <a:outerShdw blurRad="50800" dist="38100" dir="5400000" algn="t" rotWithShape="0">
              <a:prstClr val="black">
                <a:alpha val="40000"/>
              </a:prstClr>
            </a:outerShdw>
          </a:effectLst>
        </p:spPr>
        <p:txBody>
          <a:bodyPr>
            <a:normAutofit/>
          </a:bodyPr>
          <a:lstStyle/>
          <a:p>
            <a:r>
              <a:rPr lang="en-US" b="1" dirty="0">
                <a:solidFill>
                  <a:schemeClr val="tx1"/>
                </a:solidFill>
                <a:effectLst>
                  <a:outerShdw blurRad="38100" dist="38100" dir="2700000" algn="tl">
                    <a:srgbClr val="000000">
                      <a:alpha val="43137"/>
                    </a:srgbClr>
                  </a:outerShdw>
                </a:effectLst>
                <a:latin typeface="+mn-lt"/>
              </a:rPr>
              <a:t>SAFE EVACUATION </a:t>
            </a:r>
            <a:r>
              <a:rPr lang="en-US" sz="4000" i="1" dirty="0">
                <a:solidFill>
                  <a:schemeClr val="tx1"/>
                </a:solidFill>
                <a:effectLst>
                  <a:outerShdw blurRad="38100" dist="38100" dir="2700000" algn="tl">
                    <a:srgbClr val="000000">
                      <a:alpha val="43137"/>
                    </a:srgbClr>
                  </a:outerShdw>
                </a:effectLst>
                <a:latin typeface="+mn-lt"/>
              </a:rPr>
              <a:t>for</a:t>
            </a:r>
            <a:r>
              <a:rPr lang="en-US" b="1" dirty="0">
                <a:solidFill>
                  <a:schemeClr val="tx1"/>
                </a:solidFill>
                <a:effectLst>
                  <a:outerShdw blurRad="38100" dist="38100" dir="2700000" algn="tl">
                    <a:srgbClr val="000000">
                      <a:alpha val="43137"/>
                    </a:srgbClr>
                  </a:outerShdw>
                </a:effectLst>
                <a:latin typeface="+mn-lt"/>
              </a:rPr>
              <a:t> LONG TERM CARE</a:t>
            </a:r>
            <a:br>
              <a:rPr lang="en-US" b="1" dirty="0">
                <a:latin typeface="+mn-lt"/>
              </a:rPr>
            </a:br>
            <a:endParaRPr lang="en-US" b="1" dirty="0">
              <a:latin typeface="+mn-lt"/>
            </a:endParaRPr>
          </a:p>
        </p:txBody>
      </p:sp>
      <p:sp>
        <p:nvSpPr>
          <p:cNvPr id="5" name="TextBox 4"/>
          <p:cNvSpPr txBox="1"/>
          <p:nvPr/>
        </p:nvSpPr>
        <p:spPr>
          <a:xfrm>
            <a:off x="566532" y="5867790"/>
            <a:ext cx="11234071" cy="400110"/>
          </a:xfrm>
          <a:prstGeom prst="rect">
            <a:avLst/>
          </a:prstGeom>
          <a:noFill/>
        </p:spPr>
        <p:txBody>
          <a:bodyPr wrap="square" rtlCol="0">
            <a:spAutoFit/>
          </a:bodyPr>
          <a:lstStyle/>
          <a:p>
            <a:r>
              <a:rPr lang="en-US" sz="2000" dirty="0"/>
              <a:t>Presented by CAHF’s Disaster Preparedness Program</a:t>
            </a:r>
          </a:p>
        </p:txBody>
      </p:sp>
      <p:sp>
        <p:nvSpPr>
          <p:cNvPr id="6" name="TextBox 5"/>
          <p:cNvSpPr txBox="1"/>
          <p:nvPr/>
        </p:nvSpPr>
        <p:spPr>
          <a:xfrm>
            <a:off x="576470" y="6261652"/>
            <a:ext cx="8236790" cy="400110"/>
          </a:xfrm>
          <a:prstGeom prst="rect">
            <a:avLst/>
          </a:prstGeom>
          <a:noFill/>
        </p:spPr>
        <p:txBody>
          <a:bodyPr wrap="square" rtlCol="0">
            <a:spAutoFit/>
          </a:bodyPr>
          <a:lstStyle/>
          <a:p>
            <a:r>
              <a:rPr lang="en-US" sz="2000" dirty="0"/>
              <a:t>May 31, 2023  | 12:45 – 14:00  |  </a:t>
            </a:r>
            <a:r>
              <a:rPr lang="en-US" dirty="0"/>
              <a:t>Brooklyn Center, MN</a:t>
            </a:r>
            <a:endParaRPr lang="en-US" sz="2000" dirty="0"/>
          </a:p>
        </p:txBody>
      </p:sp>
    </p:spTree>
    <p:extLst>
      <p:ext uri="{BB962C8B-B14F-4D97-AF65-F5344CB8AC3E}">
        <p14:creationId xmlns:p14="http://schemas.microsoft.com/office/powerpoint/2010/main" val="115187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4109" y="1960006"/>
            <a:ext cx="5394960" cy="4556760"/>
          </a:xfrm>
        </p:spPr>
      </p:pic>
      <p:sp>
        <p:nvSpPr>
          <p:cNvPr id="2" name="TextBox 1"/>
          <p:cNvSpPr txBox="1"/>
          <p:nvPr/>
        </p:nvSpPr>
        <p:spPr>
          <a:xfrm>
            <a:off x="1417908" y="202263"/>
            <a:ext cx="9527361" cy="1446550"/>
          </a:xfrm>
          <a:prstGeom prst="rect">
            <a:avLst/>
          </a:prstGeom>
          <a:noFill/>
        </p:spPr>
        <p:txBody>
          <a:bodyPr wrap="square" rtlCol="0">
            <a:spAutoFit/>
          </a:bodyPr>
          <a:lstStyle/>
          <a:p>
            <a:pPr algn="ctr"/>
            <a:r>
              <a:rPr lang="en-US" sz="4400" b="1" dirty="0"/>
              <a:t>QUESTION – WHAT TRIGGERS COULD MAKE YOU EVACUATE YOUR FACILITY?</a:t>
            </a:r>
          </a:p>
        </p:txBody>
      </p:sp>
    </p:spTree>
    <p:extLst>
      <p:ext uri="{BB962C8B-B14F-4D97-AF65-F5344CB8AC3E}">
        <p14:creationId xmlns:p14="http://schemas.microsoft.com/office/powerpoint/2010/main" val="282260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09600" y="128795"/>
            <a:ext cx="11241156" cy="533400"/>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000" b="1" dirty="0">
                <a:latin typeface="+mn-lt"/>
                <a:ea typeface="ＭＳ Ｐゴシック" pitchFamily="34" charset="-128"/>
              </a:rPr>
              <a:t>EVACUATION</a:t>
            </a:r>
            <a:r>
              <a:rPr lang="en-US" sz="3600" b="1" dirty="0">
                <a:latin typeface="+mn-lt"/>
                <a:ea typeface="ＭＳ Ｐゴシック" pitchFamily="34" charset="-128"/>
              </a:rPr>
              <a:t> </a:t>
            </a:r>
            <a:r>
              <a:rPr lang="en-US" sz="2400" b="1" dirty="0">
                <a:latin typeface="+mn-lt"/>
                <a:ea typeface="ＭＳ Ｐゴシック" pitchFamily="34" charset="-128"/>
              </a:rPr>
              <a:t>VS. </a:t>
            </a:r>
            <a:r>
              <a:rPr lang="en-US" sz="4000" b="1" dirty="0">
                <a:latin typeface="+mn-lt"/>
                <a:ea typeface="ＭＳ Ｐゴシック" pitchFamily="34" charset="-128"/>
              </a:rPr>
              <a:t>SHELTER IN PLACE</a:t>
            </a:r>
            <a:br>
              <a:rPr lang="en-US" sz="4400" b="1" dirty="0">
                <a:latin typeface="+mn-lt"/>
                <a:ea typeface="ＭＳ Ｐゴシック" pitchFamily="34" charset="-128"/>
              </a:rPr>
            </a:br>
            <a:r>
              <a:rPr lang="en-US" sz="2800" b="1" dirty="0">
                <a:latin typeface="+mn-lt"/>
                <a:ea typeface="ＭＳ Ｐゴシック" pitchFamily="34" charset="-128"/>
              </a:rPr>
              <a:t>IS EVACUATION ALWAYS THE BEST CHOICE?</a:t>
            </a:r>
          </a:p>
        </p:txBody>
      </p:sp>
      <p:sp>
        <p:nvSpPr>
          <p:cNvPr id="3" name="Content Placeholder 2"/>
          <p:cNvSpPr txBox="1">
            <a:spLocks/>
          </p:cNvSpPr>
          <p:nvPr/>
        </p:nvSpPr>
        <p:spPr>
          <a:xfrm>
            <a:off x="609600" y="1710361"/>
            <a:ext cx="10972800" cy="3482355"/>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800" dirty="0">
                <a:solidFill>
                  <a:schemeClr val="tx1"/>
                </a:solidFill>
              </a:rPr>
              <a:t>…preliminary data suggests that evacuation has </a:t>
            </a:r>
            <a:br>
              <a:rPr lang="en-US" sz="2800" dirty="0">
                <a:solidFill>
                  <a:schemeClr val="tx1"/>
                </a:solidFill>
              </a:rPr>
            </a:br>
            <a:r>
              <a:rPr lang="en-US" sz="2800" dirty="0">
                <a:solidFill>
                  <a:schemeClr val="tx1"/>
                </a:solidFill>
              </a:rPr>
              <a:t>unintended consequences in terms of mortality, </a:t>
            </a:r>
            <a:br>
              <a:rPr lang="en-US" sz="2800" dirty="0">
                <a:solidFill>
                  <a:schemeClr val="tx1"/>
                </a:solidFill>
              </a:rPr>
            </a:br>
            <a:r>
              <a:rPr lang="en-US" sz="2800" dirty="0">
                <a:solidFill>
                  <a:schemeClr val="tx1"/>
                </a:solidFill>
              </a:rPr>
              <a:t>hospitalization, and functional decline. </a:t>
            </a:r>
          </a:p>
          <a:p>
            <a:pPr marL="0" indent="0" algn="ctr">
              <a:buNone/>
            </a:pPr>
            <a:endParaRPr lang="en-US" sz="2800" dirty="0">
              <a:solidFill>
                <a:schemeClr val="tx1"/>
              </a:solidFill>
            </a:endParaRPr>
          </a:p>
          <a:p>
            <a:pPr marL="0" indent="0" algn="ctr">
              <a:buNone/>
            </a:pPr>
            <a:r>
              <a:rPr lang="en-US" sz="2800" i="1" dirty="0">
                <a:solidFill>
                  <a:schemeClr val="tx1"/>
                </a:solidFill>
              </a:rPr>
              <a:t>Vincent </a:t>
            </a:r>
            <a:r>
              <a:rPr lang="en-US" sz="2800" i="1" dirty="0" err="1">
                <a:solidFill>
                  <a:schemeClr val="tx1"/>
                </a:solidFill>
              </a:rPr>
              <a:t>Mor</a:t>
            </a:r>
            <a:r>
              <a:rPr lang="en-US" sz="2800" i="1" dirty="0">
                <a:solidFill>
                  <a:schemeClr val="tx1"/>
                </a:solidFill>
              </a:rPr>
              <a:t>, PhD</a:t>
            </a:r>
            <a:br>
              <a:rPr lang="en-US" sz="2800" i="1" dirty="0">
                <a:solidFill>
                  <a:schemeClr val="tx1"/>
                </a:solidFill>
              </a:rPr>
            </a:br>
            <a:r>
              <a:rPr lang="en-US" sz="2800" i="1" dirty="0">
                <a:solidFill>
                  <a:schemeClr val="tx1"/>
                </a:solidFill>
              </a:rPr>
              <a:t>Center for Gerontology and Healthcare Research, Brown University, Providence, RI, USA </a:t>
            </a:r>
          </a:p>
          <a:p>
            <a:endParaRPr lang="en-US" dirty="0"/>
          </a:p>
        </p:txBody>
      </p:sp>
    </p:spTree>
    <p:extLst>
      <p:ext uri="{BB962C8B-B14F-4D97-AF65-F5344CB8AC3E}">
        <p14:creationId xmlns:p14="http://schemas.microsoft.com/office/powerpoint/2010/main" val="6004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5" y="774348"/>
            <a:ext cx="4781550" cy="4553818"/>
          </a:xfrm>
        </p:spPr>
        <p:txBody>
          <a:bodyPr>
            <a:normAutofit fontScale="90000"/>
          </a:bodyPr>
          <a:lstStyle/>
          <a:p>
            <a:r>
              <a:rPr lang="en-US" b="1" dirty="0">
                <a:latin typeface="+mn-lt"/>
              </a:rPr>
              <a:t>Effects of Hurricane Katrina on Nursing Facility Resident Mortality, Hospitalization, and Functional Decline</a:t>
            </a:r>
            <a:br>
              <a:rPr lang="en-US" b="1" dirty="0">
                <a:latin typeface="+mn-lt"/>
              </a:rPr>
            </a:br>
            <a:br>
              <a:rPr lang="en-US" sz="1100" b="1" dirty="0"/>
            </a:br>
            <a:r>
              <a:rPr lang="en-US" sz="1300" dirty="0">
                <a:hlinkClick r:id="rId3"/>
              </a:rPr>
              <a:t>David </a:t>
            </a:r>
            <a:r>
              <a:rPr lang="en-US" sz="1300" dirty="0" err="1">
                <a:hlinkClick r:id="rId3"/>
              </a:rPr>
              <a:t>Dosa</a:t>
            </a:r>
            <a:r>
              <a:rPr lang="en-US" sz="1300" dirty="0"/>
              <a:t>, MD, MPH, </a:t>
            </a:r>
            <a:r>
              <a:rPr lang="en-US" sz="1300" dirty="0" err="1">
                <a:hlinkClick r:id="rId4"/>
              </a:rPr>
              <a:t>Zhanlian</a:t>
            </a:r>
            <a:r>
              <a:rPr lang="en-US" sz="1300" dirty="0">
                <a:hlinkClick r:id="rId4"/>
              </a:rPr>
              <a:t> Feng</a:t>
            </a:r>
            <a:r>
              <a:rPr lang="en-US" sz="1300" dirty="0"/>
              <a:t>, PhD, </a:t>
            </a:r>
            <a:r>
              <a:rPr lang="en-US" sz="1300" dirty="0">
                <a:hlinkClick r:id="rId5"/>
              </a:rPr>
              <a:t>Kathy </a:t>
            </a:r>
            <a:r>
              <a:rPr lang="en-US" sz="1300" dirty="0" err="1">
                <a:hlinkClick r:id="rId5"/>
              </a:rPr>
              <a:t>Hyer</a:t>
            </a:r>
            <a:r>
              <a:rPr lang="en-US" sz="1300" dirty="0"/>
              <a:t>, PhD, MPP, </a:t>
            </a:r>
            <a:r>
              <a:rPr lang="en-US" sz="1300" dirty="0">
                <a:hlinkClick r:id="rId6"/>
              </a:rPr>
              <a:t>Lisa M. Brown</a:t>
            </a:r>
            <a:r>
              <a:rPr lang="en-US" sz="1300" dirty="0"/>
              <a:t>, PhD, </a:t>
            </a:r>
            <a:r>
              <a:rPr lang="en-US" sz="1300" dirty="0">
                <a:hlinkClick r:id="rId7"/>
              </a:rPr>
              <a:t>Kali Thomas</a:t>
            </a:r>
            <a:r>
              <a:rPr lang="en-US" sz="1300" dirty="0"/>
              <a:t>, MA, and </a:t>
            </a:r>
            <a:r>
              <a:rPr lang="en-US" sz="1300" dirty="0">
                <a:hlinkClick r:id="rId8"/>
              </a:rPr>
              <a:t>Vincent </a:t>
            </a:r>
            <a:r>
              <a:rPr lang="en-US" sz="1300" dirty="0" err="1">
                <a:hlinkClick r:id="rId8"/>
              </a:rPr>
              <a:t>Mor</a:t>
            </a:r>
            <a:r>
              <a:rPr lang="en-US" sz="1300" dirty="0"/>
              <a:t>, PhD</a:t>
            </a:r>
            <a:br>
              <a:rPr lang="en-US" sz="1300" dirty="0"/>
            </a:br>
            <a:endParaRPr lang="en-US" dirty="0">
              <a:solidFill>
                <a:schemeClr val="tx1"/>
              </a:solidFill>
            </a:endParaRPr>
          </a:p>
        </p:txBody>
      </p:sp>
      <p:sp>
        <p:nvSpPr>
          <p:cNvPr id="5" name="TextBox 4"/>
          <p:cNvSpPr txBox="1"/>
          <p:nvPr/>
        </p:nvSpPr>
        <p:spPr>
          <a:xfrm>
            <a:off x="1949383" y="5814549"/>
            <a:ext cx="8153400" cy="369332"/>
          </a:xfrm>
          <a:prstGeom prst="rect">
            <a:avLst/>
          </a:prstGeom>
          <a:noFill/>
        </p:spPr>
        <p:txBody>
          <a:bodyPr wrap="square" rtlCol="0">
            <a:spAutoFit/>
          </a:bodyPr>
          <a:lstStyle/>
          <a:p>
            <a:pPr algn="ctr"/>
            <a:r>
              <a:rPr lang="en-US" dirty="0"/>
              <a:t>Disaster Med Public Health Prep. Sep 2010; 4(0 1): S28–S32</a:t>
            </a:r>
          </a:p>
        </p:txBody>
      </p:sp>
      <p:pic>
        <p:nvPicPr>
          <p:cNvPr id="8194" name="Picture 2" descr="Image result for hurricane katrina nursing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6575" y="449779"/>
            <a:ext cx="4744156" cy="26685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urricane katrina nursing ho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5700" y="2918341"/>
            <a:ext cx="3612931"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12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017" y="78061"/>
            <a:ext cx="10515600" cy="1325563"/>
          </a:xfrm>
        </p:spPr>
        <p:txBody>
          <a:bodyPr/>
          <a:lstStyle/>
          <a:p>
            <a:r>
              <a:rPr lang="en-US" b="1" dirty="0">
                <a:latin typeface="+mn-lt"/>
              </a:rPr>
              <a:t>Results - Katrina</a:t>
            </a:r>
          </a:p>
        </p:txBody>
      </p:sp>
      <p:sp>
        <p:nvSpPr>
          <p:cNvPr id="3" name="Content Placeholder 2"/>
          <p:cNvSpPr>
            <a:spLocks noGrp="1"/>
          </p:cNvSpPr>
          <p:nvPr>
            <p:ph idx="1"/>
          </p:nvPr>
        </p:nvSpPr>
        <p:spPr>
          <a:xfrm>
            <a:off x="721469" y="1590971"/>
            <a:ext cx="10515600" cy="4351338"/>
          </a:xfrm>
        </p:spPr>
        <p:txBody>
          <a:bodyPr>
            <a:noAutofit/>
          </a:bodyPr>
          <a:lstStyle/>
          <a:p>
            <a:r>
              <a:rPr lang="en-US" sz="2400" b="1" dirty="0"/>
              <a:t>Excess Mortality and hospitalizations at 30 and 90 days</a:t>
            </a:r>
          </a:p>
          <a:p>
            <a:r>
              <a:rPr lang="en-US" sz="2400" dirty="0"/>
              <a:t>additional 148 deaths at 30 days and 230 deaths at 90 days.</a:t>
            </a:r>
          </a:p>
          <a:p>
            <a:r>
              <a:rPr lang="en-US" sz="2400" dirty="0"/>
              <a:t>The 30-day hospitalization rate was 9.87% compared with 7.21% and 7.53%, respectively. </a:t>
            </a:r>
          </a:p>
          <a:p>
            <a:r>
              <a:rPr lang="en-US" sz="2400" dirty="0"/>
              <a:t>The 90-day hospitalization rate was 20.39% compared with 18.61% and 17.82%, respectively.</a:t>
            </a:r>
            <a:endParaRPr lang="en-US" sz="2400" b="1" dirty="0"/>
          </a:p>
          <a:p>
            <a:endParaRPr lang="en-US" sz="2400" b="1" dirty="0"/>
          </a:p>
          <a:p>
            <a:pPr marL="0" indent="0">
              <a:buNone/>
            </a:pPr>
            <a:r>
              <a:rPr lang="en-US" sz="2400" b="1" dirty="0"/>
              <a:t>Conclusions:</a:t>
            </a:r>
          </a:p>
          <a:p>
            <a:r>
              <a:rPr lang="en-US" sz="2400" b="1" i="1" dirty="0"/>
              <a:t>SNF residents experienced a significant increase in mortality, hospitalization, and functional decline during Hurricane Katrina</a:t>
            </a:r>
          </a:p>
          <a:p>
            <a:endParaRPr lang="en-US" sz="2400" dirty="0"/>
          </a:p>
        </p:txBody>
      </p:sp>
    </p:spTree>
    <p:extLst>
      <p:ext uri="{BB962C8B-B14F-4D97-AF65-F5344CB8AC3E}">
        <p14:creationId xmlns:p14="http://schemas.microsoft.com/office/powerpoint/2010/main" val="188751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630" y="580417"/>
            <a:ext cx="7458075" cy="5469255"/>
          </a:xfrm>
          <a:prstGeom prst="rect">
            <a:avLst/>
          </a:prstGeom>
        </p:spPr>
      </p:pic>
    </p:spTree>
    <p:extLst>
      <p:ext uri="{BB962C8B-B14F-4D97-AF65-F5344CB8AC3E}">
        <p14:creationId xmlns:p14="http://schemas.microsoft.com/office/powerpoint/2010/main" val="3385683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33767" y="0"/>
            <a:ext cx="11782425" cy="1325563"/>
          </a:xfrm>
        </p:spPr>
        <p:txBody>
          <a:bodyPr>
            <a:normAutofit/>
          </a:bodyPr>
          <a:lstStyle/>
          <a:p>
            <a:pPr eaLnBrk="1" hangingPunct="1"/>
            <a:r>
              <a:rPr lang="en-US" sz="2400" b="1" dirty="0">
                <a:latin typeface="+mn-lt"/>
              </a:rPr>
              <a:t>Fraction of “excess” deaths/hospitalizations “attributable” to evacuation before storm:</a:t>
            </a:r>
            <a:endParaRPr lang="en-US" sz="36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3460506"/>
              </p:ext>
            </p:extLst>
          </p:nvPr>
        </p:nvGraphicFramePr>
        <p:xfrm>
          <a:off x="2010180" y="1457123"/>
          <a:ext cx="8229600" cy="448056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20396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pPr marL="0" marR="0">
                        <a:spcBef>
                          <a:spcPts val="0"/>
                        </a:spcBef>
                        <a:spcAft>
                          <a:spcPts val="0"/>
                        </a:spcAft>
                      </a:pPr>
                      <a:endParaRPr lang="en-US" sz="3200" dirty="0">
                        <a:latin typeface="Times New Roman"/>
                        <a:ea typeface="Times New Roman"/>
                      </a:endParaRPr>
                    </a:p>
                  </a:txBody>
                  <a:tcPr marL="68580" marR="68580" marT="0" marB="0"/>
                </a:tc>
                <a:tc>
                  <a:txBody>
                    <a:bodyPr/>
                    <a:lstStyle/>
                    <a:p>
                      <a:pPr marL="0" marR="0" algn="ctr">
                        <a:spcBef>
                          <a:spcPts val="0"/>
                        </a:spcBef>
                        <a:spcAft>
                          <a:spcPts val="0"/>
                        </a:spcAft>
                      </a:pPr>
                      <a:r>
                        <a:rPr lang="en-US" sz="2000" dirty="0">
                          <a:latin typeface="+mn-lt"/>
                          <a:ea typeface="Times New Roman"/>
                        </a:rPr>
                        <a:t>Hospital</a:t>
                      </a:r>
                    </a:p>
                    <a:p>
                      <a:pPr marL="0" marR="0" algn="ctr">
                        <a:spcBef>
                          <a:spcPts val="0"/>
                        </a:spcBef>
                        <a:spcAft>
                          <a:spcPts val="0"/>
                        </a:spcAft>
                      </a:pPr>
                      <a:r>
                        <a:rPr lang="en-US" sz="2000" dirty="0">
                          <a:latin typeface="+mn-lt"/>
                          <a:ea typeface="Times New Roman"/>
                        </a:rPr>
                        <a:t>30 Days</a:t>
                      </a:r>
                    </a:p>
                  </a:txBody>
                  <a:tcPr marL="68580" marR="68580" marT="0" marB="0"/>
                </a:tc>
                <a:tc>
                  <a:txBody>
                    <a:bodyPr/>
                    <a:lstStyle/>
                    <a:p>
                      <a:pPr marL="0" marR="0" algn="ctr">
                        <a:spcBef>
                          <a:spcPts val="0"/>
                        </a:spcBef>
                        <a:spcAft>
                          <a:spcPts val="0"/>
                        </a:spcAft>
                      </a:pPr>
                      <a:r>
                        <a:rPr lang="en-US" sz="2000" dirty="0">
                          <a:latin typeface="+mn-lt"/>
                          <a:ea typeface="Times New Roman"/>
                        </a:rPr>
                        <a:t>Death</a:t>
                      </a:r>
                    </a:p>
                    <a:p>
                      <a:pPr marL="0" marR="0" algn="ctr">
                        <a:spcBef>
                          <a:spcPts val="0"/>
                        </a:spcBef>
                        <a:spcAft>
                          <a:spcPts val="0"/>
                        </a:spcAft>
                      </a:pPr>
                      <a:r>
                        <a:rPr lang="en-US" sz="2000" dirty="0">
                          <a:latin typeface="+mn-lt"/>
                          <a:ea typeface="Times New Roman"/>
                        </a:rPr>
                        <a:t>30 Days</a:t>
                      </a:r>
                    </a:p>
                  </a:txBody>
                  <a:tcPr marL="68580" marR="68580" marT="0" marB="0"/>
                </a:tc>
                <a:tc>
                  <a:txBody>
                    <a:bodyPr/>
                    <a:lstStyle/>
                    <a:p>
                      <a:pPr marL="0" marR="0" algn="ctr">
                        <a:spcBef>
                          <a:spcPts val="0"/>
                        </a:spcBef>
                        <a:spcAft>
                          <a:spcPts val="0"/>
                        </a:spcAft>
                      </a:pPr>
                      <a:r>
                        <a:rPr lang="en-US" sz="2000" dirty="0">
                          <a:latin typeface="+mn-lt"/>
                          <a:ea typeface="Times New Roman"/>
                        </a:rPr>
                        <a:t>Hospital</a:t>
                      </a:r>
                    </a:p>
                    <a:p>
                      <a:pPr marL="0" marR="0" algn="ctr">
                        <a:spcBef>
                          <a:spcPts val="0"/>
                        </a:spcBef>
                        <a:spcAft>
                          <a:spcPts val="0"/>
                        </a:spcAft>
                      </a:pPr>
                      <a:r>
                        <a:rPr lang="en-US" sz="2000" dirty="0">
                          <a:latin typeface="+mn-lt"/>
                          <a:ea typeface="Times New Roman"/>
                        </a:rPr>
                        <a:t>90 Days</a:t>
                      </a: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ea typeface="Times New Roman"/>
                        </a:rPr>
                        <a:t>Death</a:t>
                      </a:r>
                      <a:r>
                        <a:rPr lang="en-US" sz="2000" baseline="0" dirty="0">
                          <a:latin typeface="+mn-lt"/>
                          <a:ea typeface="Times New Roman"/>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mn-lt"/>
                          <a:ea typeface="Times New Roman"/>
                        </a:rPr>
                        <a:t>90</a:t>
                      </a:r>
                      <a:r>
                        <a:rPr lang="en-US" sz="2000" dirty="0">
                          <a:latin typeface="+mn-lt"/>
                          <a:ea typeface="Times New Roman"/>
                        </a:rPr>
                        <a:t> Days</a:t>
                      </a:r>
                    </a:p>
                  </a:txBody>
                  <a:tcPr marL="68580" marR="68580" marT="0" marB="0"/>
                </a:tc>
                <a:extLst>
                  <a:ext uri="{0D108BD9-81ED-4DB2-BD59-A6C34878D82A}">
                    <a16:rowId xmlns:a16="http://schemas.microsoft.com/office/drawing/2014/main" val="10000"/>
                  </a:ext>
                </a:extLst>
              </a:tr>
              <a:tr h="370840">
                <a:tc>
                  <a:txBody>
                    <a:bodyPr/>
                    <a:lstStyle/>
                    <a:p>
                      <a:pPr marL="0" marR="0">
                        <a:spcBef>
                          <a:spcPts val="0"/>
                        </a:spcBef>
                        <a:spcAft>
                          <a:spcPts val="0"/>
                        </a:spcAft>
                      </a:pPr>
                      <a:r>
                        <a:rPr lang="en-US" sz="3200" dirty="0">
                          <a:latin typeface="+mn-lt"/>
                          <a:ea typeface="Times New Roman"/>
                        </a:rPr>
                        <a:t>Katrina (%)</a:t>
                      </a:r>
                    </a:p>
                  </a:txBody>
                  <a:tcPr marL="68580" marR="68580" marT="0" marB="0"/>
                </a:tc>
                <a:tc>
                  <a:txBody>
                    <a:bodyPr/>
                    <a:lstStyle/>
                    <a:p>
                      <a:pPr marL="0" marR="0" algn="ctr">
                        <a:spcBef>
                          <a:spcPts val="0"/>
                        </a:spcBef>
                        <a:spcAft>
                          <a:spcPts val="0"/>
                        </a:spcAft>
                      </a:pPr>
                      <a:r>
                        <a:rPr lang="en-US" sz="3200" dirty="0">
                          <a:latin typeface="+mn-lt"/>
                          <a:ea typeface="Times New Roman"/>
                        </a:rPr>
                        <a:t>14%</a:t>
                      </a:r>
                    </a:p>
                  </a:txBody>
                  <a:tcPr marL="68580" marR="68580" marT="0" marB="0" anchor="ctr"/>
                </a:tc>
                <a:tc>
                  <a:txBody>
                    <a:bodyPr/>
                    <a:lstStyle/>
                    <a:p>
                      <a:pPr marL="0" marR="0" algn="ctr">
                        <a:spcBef>
                          <a:spcPts val="0"/>
                        </a:spcBef>
                        <a:spcAft>
                          <a:spcPts val="0"/>
                        </a:spcAft>
                      </a:pPr>
                      <a:r>
                        <a:rPr lang="en-US" sz="3200" dirty="0">
                          <a:latin typeface="+mn-lt"/>
                          <a:ea typeface="Times New Roman"/>
                        </a:rPr>
                        <a:t>5%</a:t>
                      </a:r>
                    </a:p>
                  </a:txBody>
                  <a:tcPr marL="68580" marR="68580" marT="0" marB="0" anchor="ctr"/>
                </a:tc>
                <a:tc>
                  <a:txBody>
                    <a:bodyPr/>
                    <a:lstStyle/>
                    <a:p>
                      <a:pPr marL="0" marR="0" algn="ctr">
                        <a:spcBef>
                          <a:spcPts val="0"/>
                        </a:spcBef>
                        <a:spcAft>
                          <a:spcPts val="0"/>
                        </a:spcAft>
                      </a:pPr>
                      <a:r>
                        <a:rPr lang="en-US" sz="3200" dirty="0">
                          <a:latin typeface="+mn-lt"/>
                          <a:ea typeface="Times New Roman"/>
                        </a:rPr>
                        <a:t>15%</a:t>
                      </a:r>
                    </a:p>
                  </a:txBody>
                  <a:tcPr marL="68580" marR="68580" marT="0" marB="0" anchor="ctr"/>
                </a:tc>
                <a:tc>
                  <a:txBody>
                    <a:bodyPr/>
                    <a:lstStyle/>
                    <a:p>
                      <a:pPr marL="0" marR="0" algn="ctr">
                        <a:spcBef>
                          <a:spcPts val="0"/>
                        </a:spcBef>
                        <a:spcAft>
                          <a:spcPts val="0"/>
                        </a:spcAft>
                      </a:pPr>
                      <a:r>
                        <a:rPr lang="en-US" sz="3200" dirty="0">
                          <a:latin typeface="+mn-lt"/>
                          <a:ea typeface="Times New Roman"/>
                        </a:rPr>
                        <a:t>10%</a:t>
                      </a:r>
                    </a:p>
                  </a:txBody>
                  <a:tcPr marL="68580" marR="68580" marT="0" marB="0" anchor="ctr"/>
                </a:tc>
                <a:extLst>
                  <a:ext uri="{0D108BD9-81ED-4DB2-BD59-A6C34878D82A}">
                    <a16:rowId xmlns:a16="http://schemas.microsoft.com/office/drawing/2014/main" val="10001"/>
                  </a:ext>
                </a:extLst>
              </a:tr>
              <a:tr h="370840">
                <a:tc>
                  <a:txBody>
                    <a:bodyPr/>
                    <a:lstStyle/>
                    <a:p>
                      <a:pPr marL="0" marR="0">
                        <a:spcBef>
                          <a:spcPts val="0"/>
                        </a:spcBef>
                        <a:spcAft>
                          <a:spcPts val="0"/>
                        </a:spcAft>
                      </a:pPr>
                      <a:r>
                        <a:rPr lang="en-US" sz="3200">
                          <a:latin typeface="+mn-lt"/>
                          <a:ea typeface="Times New Roman"/>
                        </a:rPr>
                        <a:t>Rita(%)</a:t>
                      </a:r>
                    </a:p>
                  </a:txBody>
                  <a:tcPr marL="68580" marR="68580" marT="0" marB="0"/>
                </a:tc>
                <a:tc>
                  <a:txBody>
                    <a:bodyPr/>
                    <a:lstStyle/>
                    <a:p>
                      <a:pPr marL="0" marR="0" algn="ctr">
                        <a:spcBef>
                          <a:spcPts val="0"/>
                        </a:spcBef>
                        <a:spcAft>
                          <a:spcPts val="0"/>
                        </a:spcAft>
                      </a:pPr>
                      <a:r>
                        <a:rPr lang="en-US" sz="3200" dirty="0">
                          <a:latin typeface="+mn-lt"/>
                          <a:ea typeface="Times New Roman"/>
                        </a:rPr>
                        <a:t>92%</a:t>
                      </a:r>
                    </a:p>
                  </a:txBody>
                  <a:tcPr marL="68580" marR="68580" marT="0" marB="0" anchor="ctr"/>
                </a:tc>
                <a:tc>
                  <a:txBody>
                    <a:bodyPr/>
                    <a:lstStyle/>
                    <a:p>
                      <a:pPr marL="0" marR="0" algn="ctr">
                        <a:spcBef>
                          <a:spcPts val="0"/>
                        </a:spcBef>
                        <a:spcAft>
                          <a:spcPts val="0"/>
                        </a:spcAft>
                      </a:pPr>
                      <a:r>
                        <a:rPr lang="en-US" sz="3200">
                          <a:latin typeface="+mn-lt"/>
                          <a:ea typeface="Times New Roman"/>
                        </a:rPr>
                        <a:t>x</a:t>
                      </a:r>
                    </a:p>
                  </a:txBody>
                  <a:tcPr marL="68580" marR="68580" marT="0" marB="0" anchor="ctr"/>
                </a:tc>
                <a:tc>
                  <a:txBody>
                    <a:bodyPr/>
                    <a:lstStyle/>
                    <a:p>
                      <a:pPr marL="0" marR="0" algn="ctr">
                        <a:spcBef>
                          <a:spcPts val="0"/>
                        </a:spcBef>
                        <a:spcAft>
                          <a:spcPts val="0"/>
                        </a:spcAft>
                      </a:pPr>
                      <a:r>
                        <a:rPr lang="en-US" sz="3200" dirty="0">
                          <a:latin typeface="+mn-lt"/>
                          <a:ea typeface="Times New Roman"/>
                        </a:rPr>
                        <a:t>95%</a:t>
                      </a:r>
                    </a:p>
                  </a:txBody>
                  <a:tcPr marL="68580" marR="68580" marT="0" marB="0" anchor="ctr"/>
                </a:tc>
                <a:tc>
                  <a:txBody>
                    <a:bodyPr/>
                    <a:lstStyle/>
                    <a:p>
                      <a:pPr marL="0" marR="0" algn="ctr">
                        <a:spcBef>
                          <a:spcPts val="0"/>
                        </a:spcBef>
                        <a:spcAft>
                          <a:spcPts val="0"/>
                        </a:spcAft>
                      </a:pPr>
                      <a:r>
                        <a:rPr lang="en-US" sz="3200" dirty="0">
                          <a:latin typeface="+mn-lt"/>
                          <a:ea typeface="Times New Roman"/>
                        </a:rPr>
                        <a:t>21%</a:t>
                      </a:r>
                    </a:p>
                  </a:txBody>
                  <a:tcPr marL="68580" marR="68580" marT="0" marB="0" anchor="ctr"/>
                </a:tc>
                <a:extLst>
                  <a:ext uri="{0D108BD9-81ED-4DB2-BD59-A6C34878D82A}">
                    <a16:rowId xmlns:a16="http://schemas.microsoft.com/office/drawing/2014/main" val="10002"/>
                  </a:ext>
                </a:extLst>
              </a:tr>
              <a:tr h="370840">
                <a:tc>
                  <a:txBody>
                    <a:bodyPr/>
                    <a:lstStyle/>
                    <a:p>
                      <a:pPr marL="0" marR="0">
                        <a:spcBef>
                          <a:spcPts val="0"/>
                        </a:spcBef>
                        <a:spcAft>
                          <a:spcPts val="0"/>
                        </a:spcAft>
                      </a:pPr>
                      <a:r>
                        <a:rPr lang="en-US" sz="3200">
                          <a:latin typeface="+mn-lt"/>
                          <a:ea typeface="Times New Roman"/>
                        </a:rPr>
                        <a:t>Gustav(%)</a:t>
                      </a:r>
                    </a:p>
                  </a:txBody>
                  <a:tcPr marL="68580" marR="68580" marT="0" marB="0"/>
                </a:tc>
                <a:tc>
                  <a:txBody>
                    <a:bodyPr/>
                    <a:lstStyle/>
                    <a:p>
                      <a:pPr marL="0" marR="0" algn="ctr">
                        <a:spcBef>
                          <a:spcPts val="0"/>
                        </a:spcBef>
                        <a:spcAft>
                          <a:spcPts val="0"/>
                        </a:spcAft>
                      </a:pPr>
                      <a:r>
                        <a:rPr lang="en-US" sz="3200" dirty="0">
                          <a:latin typeface="+mn-lt"/>
                          <a:ea typeface="Times New Roman"/>
                        </a:rPr>
                        <a:t>95%</a:t>
                      </a:r>
                    </a:p>
                  </a:txBody>
                  <a:tcPr marL="68580" marR="68580" marT="0" marB="0" anchor="ctr"/>
                </a:tc>
                <a:tc>
                  <a:txBody>
                    <a:bodyPr/>
                    <a:lstStyle/>
                    <a:p>
                      <a:pPr marL="0" marR="0" algn="ctr">
                        <a:spcBef>
                          <a:spcPts val="0"/>
                        </a:spcBef>
                        <a:spcAft>
                          <a:spcPts val="0"/>
                        </a:spcAft>
                      </a:pPr>
                      <a:r>
                        <a:rPr lang="en-US" sz="3200">
                          <a:latin typeface="+mn-lt"/>
                          <a:ea typeface="Times New Roman"/>
                        </a:rPr>
                        <a:t>x</a:t>
                      </a:r>
                    </a:p>
                  </a:txBody>
                  <a:tcPr marL="68580" marR="68580" marT="0" marB="0" anchor="ctr"/>
                </a:tc>
                <a:tc>
                  <a:txBody>
                    <a:bodyPr/>
                    <a:lstStyle/>
                    <a:p>
                      <a:pPr marL="0" marR="0" algn="ctr">
                        <a:spcBef>
                          <a:spcPts val="0"/>
                        </a:spcBef>
                        <a:spcAft>
                          <a:spcPts val="0"/>
                        </a:spcAft>
                      </a:pPr>
                      <a:r>
                        <a:rPr lang="en-US" sz="3200" dirty="0">
                          <a:latin typeface="+mn-lt"/>
                          <a:ea typeface="Times New Roman"/>
                        </a:rPr>
                        <a:t>95%</a:t>
                      </a:r>
                    </a:p>
                  </a:txBody>
                  <a:tcPr marL="68580" marR="68580" marT="0" marB="0" anchor="ctr"/>
                </a:tc>
                <a:tc>
                  <a:txBody>
                    <a:bodyPr/>
                    <a:lstStyle/>
                    <a:p>
                      <a:pPr marL="0" marR="0" algn="ctr">
                        <a:spcBef>
                          <a:spcPts val="0"/>
                        </a:spcBef>
                        <a:spcAft>
                          <a:spcPts val="0"/>
                        </a:spcAft>
                      </a:pPr>
                      <a:r>
                        <a:rPr lang="en-US" sz="3200" dirty="0">
                          <a:latin typeface="+mn-lt"/>
                          <a:ea typeface="Times New Roman"/>
                        </a:rPr>
                        <a:t>31%</a:t>
                      </a:r>
                    </a:p>
                  </a:txBody>
                  <a:tcPr marL="68580" marR="68580" marT="0" marB="0" anchor="ctr"/>
                </a:tc>
                <a:extLst>
                  <a:ext uri="{0D108BD9-81ED-4DB2-BD59-A6C34878D82A}">
                    <a16:rowId xmlns:a16="http://schemas.microsoft.com/office/drawing/2014/main" val="10003"/>
                  </a:ext>
                </a:extLst>
              </a:tr>
              <a:tr h="370840">
                <a:tc>
                  <a:txBody>
                    <a:bodyPr/>
                    <a:lstStyle/>
                    <a:p>
                      <a:pPr marL="0" marR="0">
                        <a:spcBef>
                          <a:spcPts val="0"/>
                        </a:spcBef>
                        <a:spcAft>
                          <a:spcPts val="0"/>
                        </a:spcAft>
                      </a:pPr>
                      <a:r>
                        <a:rPr lang="en-US" sz="3200">
                          <a:latin typeface="+mn-lt"/>
                          <a:ea typeface="Times New Roman"/>
                        </a:rPr>
                        <a:t>Ike(%)</a:t>
                      </a:r>
                    </a:p>
                  </a:txBody>
                  <a:tcPr marL="68580" marR="68580" marT="0" marB="0"/>
                </a:tc>
                <a:tc>
                  <a:txBody>
                    <a:bodyPr/>
                    <a:lstStyle/>
                    <a:p>
                      <a:pPr marL="0" marR="0" algn="ctr">
                        <a:spcBef>
                          <a:spcPts val="0"/>
                        </a:spcBef>
                        <a:spcAft>
                          <a:spcPts val="0"/>
                        </a:spcAft>
                      </a:pPr>
                      <a:r>
                        <a:rPr lang="en-US" sz="3200" dirty="0">
                          <a:latin typeface="+mn-lt"/>
                          <a:ea typeface="Times New Roman"/>
                        </a:rPr>
                        <a:t>x</a:t>
                      </a:r>
                    </a:p>
                  </a:txBody>
                  <a:tcPr marL="68580" marR="68580" marT="0" marB="0" anchor="ctr"/>
                </a:tc>
                <a:tc>
                  <a:txBody>
                    <a:bodyPr/>
                    <a:lstStyle/>
                    <a:p>
                      <a:pPr marL="0" marR="0" algn="ctr">
                        <a:spcBef>
                          <a:spcPts val="0"/>
                        </a:spcBef>
                        <a:spcAft>
                          <a:spcPts val="0"/>
                        </a:spcAft>
                      </a:pPr>
                      <a:r>
                        <a:rPr lang="en-US" sz="3200">
                          <a:latin typeface="+mn-lt"/>
                          <a:ea typeface="Times New Roman"/>
                        </a:rPr>
                        <a:t>x</a:t>
                      </a:r>
                    </a:p>
                  </a:txBody>
                  <a:tcPr marL="68580" marR="68580" marT="0" marB="0" anchor="ctr"/>
                </a:tc>
                <a:tc>
                  <a:txBody>
                    <a:bodyPr/>
                    <a:lstStyle/>
                    <a:p>
                      <a:pPr marL="0" marR="0" algn="ctr">
                        <a:spcBef>
                          <a:spcPts val="0"/>
                        </a:spcBef>
                        <a:spcAft>
                          <a:spcPts val="0"/>
                        </a:spcAft>
                      </a:pPr>
                      <a:r>
                        <a:rPr lang="en-US" sz="3200">
                          <a:latin typeface="+mn-lt"/>
                          <a:ea typeface="Times New Roman"/>
                        </a:rPr>
                        <a:t>x</a:t>
                      </a:r>
                    </a:p>
                  </a:txBody>
                  <a:tcPr marL="68580" marR="68580" marT="0" marB="0" anchor="ctr"/>
                </a:tc>
                <a:tc>
                  <a:txBody>
                    <a:bodyPr/>
                    <a:lstStyle/>
                    <a:p>
                      <a:pPr marL="0" marR="0" algn="ctr">
                        <a:spcBef>
                          <a:spcPts val="0"/>
                        </a:spcBef>
                        <a:spcAft>
                          <a:spcPts val="0"/>
                        </a:spcAft>
                      </a:pPr>
                      <a:r>
                        <a:rPr lang="en-US" sz="3200" dirty="0">
                          <a:latin typeface="+mn-lt"/>
                          <a:ea typeface="Times New Roman"/>
                        </a:rPr>
                        <a:t>x</a:t>
                      </a:r>
                    </a:p>
                  </a:txBody>
                  <a:tcPr marL="68580" marR="68580" marT="0" marB="0" anchor="ctr"/>
                </a:tc>
                <a:extLst>
                  <a:ext uri="{0D108BD9-81ED-4DB2-BD59-A6C34878D82A}">
                    <a16:rowId xmlns:a16="http://schemas.microsoft.com/office/drawing/2014/main" val="10004"/>
                  </a:ext>
                </a:extLst>
              </a:tr>
              <a:tr h="370840">
                <a:tc gridSpan="5">
                  <a:txBody>
                    <a:bodyPr/>
                    <a:lstStyle/>
                    <a:p>
                      <a:r>
                        <a:rPr lang="en-US" sz="2400" kern="1200" dirty="0">
                          <a:solidFill>
                            <a:schemeClr val="dk1"/>
                          </a:solidFill>
                          <a:latin typeface="+mn-lt"/>
                          <a:ea typeface="+mn-ea"/>
                          <a:cs typeface="+mn-cs"/>
                        </a:rPr>
                        <a:t>Notes: All fractions are significant at the 10 percent level. </a:t>
                      </a:r>
                    </a:p>
                    <a:p>
                      <a:endParaRPr lang="en-US" sz="2400" kern="1200" dirty="0">
                        <a:solidFill>
                          <a:schemeClr val="dk1"/>
                        </a:solidFill>
                        <a:latin typeface="+mn-lt"/>
                        <a:ea typeface="+mn-ea"/>
                        <a:cs typeface="+mn-cs"/>
                      </a:endParaRPr>
                    </a:p>
                    <a:p>
                      <a:r>
                        <a:rPr lang="en-US" sz="2400" kern="1200" dirty="0">
                          <a:solidFill>
                            <a:schemeClr val="dk1"/>
                          </a:solidFill>
                          <a:latin typeface="+mn-lt"/>
                          <a:ea typeface="+mn-ea"/>
                          <a:cs typeface="+mn-cs"/>
                        </a:rPr>
                        <a:t>[x] cells are those where the “excess” deaths in storm year were not significantly different from zero.</a:t>
                      </a:r>
                    </a:p>
                    <a:p>
                      <a:endParaRPr lang="en-US" sz="2400" dirty="0">
                        <a:latin typeface="+mn-lt"/>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2003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991600" cy="1981200"/>
          </a:xfrm>
        </p:spPr>
        <p:txBody>
          <a:bodyPr>
            <a:normAutofit fontScale="90000"/>
          </a:bodyPr>
          <a:lstStyle/>
          <a:p>
            <a:pPr algn="ctr"/>
            <a:r>
              <a:rPr lang="en-US" b="1" dirty="0">
                <a:solidFill>
                  <a:srgbClr val="FF0000"/>
                </a:solidFill>
                <a:latin typeface="+mn-lt"/>
              </a:rPr>
              <a:t>The Effects of Evacuation on Nursing Home Residents With Dementia</a:t>
            </a:r>
            <a:br>
              <a:rPr lang="en-US" b="1" dirty="0">
                <a:solidFill>
                  <a:srgbClr val="FF0000"/>
                </a:solidFill>
                <a:latin typeface="+mn-lt"/>
              </a:rPr>
            </a:br>
            <a:br>
              <a:rPr lang="en-US" sz="2200" b="1" dirty="0"/>
            </a:br>
            <a:r>
              <a:rPr lang="en-US" sz="1800" b="1" i="1" dirty="0"/>
              <a:t>AM J ALZHEIMERS DIS OTHER DEMEN September 2012 vol. 27 no. 6 406-412 </a:t>
            </a:r>
            <a:br>
              <a:rPr lang="en-US" sz="1800" b="1" dirty="0"/>
            </a:br>
            <a:endParaRPr lang="en-US" sz="2000" b="1" dirty="0"/>
          </a:p>
        </p:txBody>
      </p:sp>
      <p:sp>
        <p:nvSpPr>
          <p:cNvPr id="3" name="Content Placeholder 2"/>
          <p:cNvSpPr>
            <a:spLocks noGrp="1"/>
          </p:cNvSpPr>
          <p:nvPr>
            <p:ph idx="1"/>
          </p:nvPr>
        </p:nvSpPr>
        <p:spPr>
          <a:xfrm>
            <a:off x="453850" y="2286000"/>
            <a:ext cx="7102510" cy="4191000"/>
          </a:xfrm>
        </p:spPr>
        <p:txBody>
          <a:bodyPr>
            <a:noAutofit/>
          </a:bodyPr>
          <a:lstStyle/>
          <a:p>
            <a:r>
              <a:rPr lang="en-US" sz="2400" dirty="0"/>
              <a:t>Included 21,255 residents living in 119 at risk nursing homes over three years of observation.</a:t>
            </a:r>
          </a:p>
          <a:p>
            <a:pPr marL="0" indent="0">
              <a:buNone/>
            </a:pPr>
            <a:r>
              <a:rPr lang="en-US" sz="2400" dirty="0"/>
              <a:t> </a:t>
            </a:r>
          </a:p>
          <a:p>
            <a:r>
              <a:rPr lang="en-US" sz="2400" dirty="0"/>
              <a:t>Compared to the 2 years before the storm, there was: </a:t>
            </a:r>
          </a:p>
          <a:p>
            <a:pPr lvl="1"/>
            <a:r>
              <a:rPr lang="en-US" sz="2400" dirty="0"/>
              <a:t> 2.8 percent  increase in death at 30 days  </a:t>
            </a:r>
          </a:p>
          <a:p>
            <a:pPr lvl="1"/>
            <a:r>
              <a:rPr lang="en-US" sz="2400" dirty="0"/>
              <a:t>3.9 percent increase in death at 90 days for residents with severe dementia who evacuated for Hurricane Gustav</a:t>
            </a:r>
          </a:p>
        </p:txBody>
      </p:sp>
      <p:pic>
        <p:nvPicPr>
          <p:cNvPr id="10242" name="Picture 2" descr="Image result for alzheimers evac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148" y="3135086"/>
            <a:ext cx="3528916" cy="264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0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2" descr="Image result for northridge earthquake rescue hospital"/>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99"/>
                    </a14:imgEffect>
                  </a14:imgLayer>
                </a14:imgProps>
              </a:ext>
              <a:ext uri="{28A0092B-C50C-407E-A947-70E740481C1C}">
                <a14:useLocalDpi xmlns:a14="http://schemas.microsoft.com/office/drawing/2010/main" val="0"/>
              </a:ext>
            </a:extLst>
          </a:blip>
          <a:srcRect/>
          <a:stretch>
            <a:fillRect/>
          </a:stretch>
        </p:blipFill>
        <p:spPr bwMode="auto">
          <a:xfrm>
            <a:off x="5161628" y="342005"/>
            <a:ext cx="6473435" cy="3646262"/>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Image result for northridge earthquake building collap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36" y="3107999"/>
            <a:ext cx="5106605" cy="35895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4936" y="257272"/>
            <a:ext cx="4913729" cy="2689198"/>
          </a:xfrm>
          <a:prstGeom prst="rect">
            <a:avLst/>
          </a:prstGeom>
          <a:noFill/>
        </p:spPr>
        <p:txBody>
          <a:bodyPr wrap="square" rtlCol="0">
            <a:spAutoFit/>
          </a:bodyPr>
          <a:lstStyle/>
          <a:p>
            <a:r>
              <a:rPr lang="en-US" sz="3375" b="1" u="sng" dirty="0"/>
              <a:t>Northridge Earthquake</a:t>
            </a:r>
          </a:p>
          <a:p>
            <a:pPr marL="321457" indent="-321457">
              <a:buFont typeface="Arial" panose="020B0604020202020204" pitchFamily="34" charset="0"/>
              <a:buChar char="•"/>
            </a:pPr>
            <a:r>
              <a:rPr lang="en-US" sz="2250" dirty="0"/>
              <a:t>January 19</a:t>
            </a:r>
            <a:r>
              <a:rPr lang="en-US" sz="2250" baseline="30000" dirty="0"/>
              <a:t>th</a:t>
            </a:r>
            <a:r>
              <a:rPr lang="en-US" sz="2250" dirty="0"/>
              <a:t>, 1994</a:t>
            </a:r>
          </a:p>
          <a:p>
            <a:endParaRPr lang="en-US" sz="2250" dirty="0"/>
          </a:p>
          <a:p>
            <a:pPr marL="321457" indent="-321457">
              <a:buFont typeface="Arial" panose="020B0604020202020204" pitchFamily="34" charset="0"/>
              <a:buChar char="•"/>
            </a:pPr>
            <a:r>
              <a:rPr lang="en-US" sz="2250" dirty="0"/>
              <a:t>6.7 magnitude</a:t>
            </a:r>
          </a:p>
          <a:p>
            <a:pPr marL="321457" indent="-321457">
              <a:buFont typeface="Arial" panose="020B0604020202020204" pitchFamily="34" charset="0"/>
              <a:buChar char="•"/>
            </a:pPr>
            <a:r>
              <a:rPr lang="en-US" sz="2250" dirty="0"/>
              <a:t>57 people died, an additional 15 people died from cardiac arrests </a:t>
            </a:r>
          </a:p>
          <a:p>
            <a:pPr marL="321457" indent="-321457">
              <a:buFont typeface="Arial" panose="020B0604020202020204" pitchFamily="34" charset="0"/>
              <a:buChar char="•"/>
            </a:pPr>
            <a:r>
              <a:rPr lang="en-US" sz="2250" dirty="0"/>
              <a:t>9,000 people injured</a:t>
            </a:r>
          </a:p>
        </p:txBody>
      </p:sp>
      <p:pic>
        <p:nvPicPr>
          <p:cNvPr id="15378" name="Picture 18" descr="Image result for northridge earthquake"/>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493"/>
                    </a14:imgEffect>
                  </a14:imgLayer>
                </a14:imgProps>
              </a:ext>
              <a:ext uri="{28A0092B-C50C-407E-A947-70E740481C1C}">
                <a14:useLocalDpi xmlns:a14="http://schemas.microsoft.com/office/drawing/2010/main" val="0"/>
              </a:ext>
            </a:extLst>
          </a:blip>
          <a:srcRect/>
          <a:stretch>
            <a:fillRect/>
          </a:stretch>
        </p:blipFill>
        <p:spPr bwMode="auto">
          <a:xfrm>
            <a:off x="7866556" y="3887443"/>
            <a:ext cx="4099068" cy="259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0747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571764" y="-476131"/>
            <a:ext cx="8991325" cy="1981140"/>
          </a:xfrm>
        </p:spPr>
        <p:txBody>
          <a:bodyPr>
            <a:normAutofit/>
          </a:bodyPr>
          <a:lstStyle/>
          <a:p>
            <a:pPr algn="ctr"/>
            <a:r>
              <a:rPr lang="en-US" b="1" dirty="0">
                <a:solidFill>
                  <a:schemeClr val="tx1"/>
                </a:solidFill>
                <a:latin typeface="+mn-lt"/>
              </a:rPr>
              <a:t>Post Northridge Nursing Homes Study </a:t>
            </a:r>
          </a:p>
        </p:txBody>
      </p:sp>
      <p:sp>
        <p:nvSpPr>
          <p:cNvPr id="4099" name="Content Placeholder 2"/>
          <p:cNvSpPr>
            <a:spLocks noGrp="1"/>
          </p:cNvSpPr>
          <p:nvPr>
            <p:ph idx="1"/>
          </p:nvPr>
        </p:nvSpPr>
        <p:spPr>
          <a:xfrm>
            <a:off x="1097433" y="990674"/>
            <a:ext cx="5561360" cy="4373431"/>
          </a:xfrm>
        </p:spPr>
        <p:txBody>
          <a:bodyPr>
            <a:normAutofit/>
          </a:bodyPr>
          <a:lstStyle/>
          <a:p>
            <a:r>
              <a:rPr lang="en-US" sz="2400" dirty="0"/>
              <a:t>113 widely dispersed nursing facilities interviewed after the Los Angeles Northridge earthquake. (11 365 beds), </a:t>
            </a:r>
          </a:p>
          <a:p>
            <a:r>
              <a:rPr lang="en-US" sz="2400" dirty="0"/>
              <a:t>23 sustained severe damage, </a:t>
            </a:r>
          </a:p>
          <a:p>
            <a:r>
              <a:rPr lang="en-US" sz="2400" dirty="0"/>
              <a:t>5 closed (625 beds), and</a:t>
            </a:r>
          </a:p>
          <a:p>
            <a:r>
              <a:rPr lang="en-US" sz="2400" dirty="0"/>
              <a:t> 72 lost vital services.</a:t>
            </a:r>
          </a:p>
          <a:p>
            <a:r>
              <a:rPr lang="en-US" sz="2400" dirty="0"/>
              <a:t>52% reported disaster-related admissions from hospitals, nursing facilities, and community residences. </a:t>
            </a:r>
          </a:p>
          <a:p>
            <a:endParaRPr lang="en-US" dirty="0"/>
          </a:p>
        </p:txBody>
      </p:sp>
      <p:sp>
        <p:nvSpPr>
          <p:cNvPr id="2" name="TextBox 1"/>
          <p:cNvSpPr txBox="1"/>
          <p:nvPr/>
        </p:nvSpPr>
        <p:spPr>
          <a:xfrm>
            <a:off x="1460931" y="5040949"/>
            <a:ext cx="9102158" cy="646331"/>
          </a:xfrm>
          <a:prstGeom prst="rect">
            <a:avLst/>
          </a:prstGeom>
          <a:noFill/>
        </p:spPr>
        <p:txBody>
          <a:bodyPr wrap="square" rtlCol="0">
            <a:spAutoFit/>
          </a:bodyPr>
          <a:lstStyle/>
          <a:p>
            <a:r>
              <a:rPr lang="en-US" dirty="0" err="1"/>
              <a:t>Saliba</a:t>
            </a:r>
            <a:r>
              <a:rPr lang="en-US" dirty="0"/>
              <a:t> D., J.B. Buchanan, and R.S. Kington. 2004. Function and response of nursing facilities</a:t>
            </a:r>
          </a:p>
          <a:p>
            <a:r>
              <a:rPr lang="en-US" dirty="0"/>
              <a:t>during community disaster. </a:t>
            </a:r>
            <a:r>
              <a:rPr lang="en-US" i="1" dirty="0"/>
              <a:t>American Journal of Public Health </a:t>
            </a:r>
            <a:r>
              <a:rPr lang="en-US" dirty="0"/>
              <a:t>94 (8): 1436-41.</a:t>
            </a:r>
          </a:p>
        </p:txBody>
      </p:sp>
      <p:pic>
        <p:nvPicPr>
          <p:cNvPr id="5" name="Picture 14" descr="Image result for northridge earthquake rescue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843" y="1340122"/>
            <a:ext cx="4876295" cy="31695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291108" y="847313"/>
            <a:ext cx="2543962" cy="454385"/>
          </a:xfrm>
          <a:prstGeom prst="rect">
            <a:avLst/>
          </a:prstGeom>
          <a:noFill/>
        </p:spPr>
        <p:txBody>
          <a:bodyPr wrap="none" lIns="64292" tIns="32146" rIns="64292" bIns="32146">
            <a:spAutoFit/>
          </a:bodyPr>
          <a:lstStyle/>
          <a:p>
            <a:pPr algn="ctr"/>
            <a:r>
              <a:rPr lang="en-US" sz="2531"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Northridge, 1994</a:t>
            </a:r>
          </a:p>
        </p:txBody>
      </p:sp>
    </p:spTree>
    <p:extLst>
      <p:ext uri="{BB962C8B-B14F-4D97-AF65-F5344CB8AC3E}">
        <p14:creationId xmlns:p14="http://schemas.microsoft.com/office/powerpoint/2010/main" val="278484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76592" y="104876"/>
            <a:ext cx="7924558" cy="808014"/>
          </a:xfrm>
        </p:spPr>
        <p:txBody>
          <a:bodyPr>
            <a:normAutofit/>
          </a:bodyPr>
          <a:lstStyle/>
          <a:p>
            <a:r>
              <a:rPr lang="en-US" b="1" dirty="0">
                <a:solidFill>
                  <a:schemeClr val="tx1"/>
                </a:solidFill>
                <a:latin typeface="+mn-lt"/>
              </a:rPr>
              <a:t>Lessons Learned from Northridge</a:t>
            </a:r>
          </a:p>
        </p:txBody>
      </p:sp>
      <p:sp>
        <p:nvSpPr>
          <p:cNvPr id="5123" name="Content Placeholder 2"/>
          <p:cNvSpPr>
            <a:spLocks noGrp="1"/>
          </p:cNvSpPr>
          <p:nvPr>
            <p:ph idx="1"/>
          </p:nvPr>
        </p:nvSpPr>
        <p:spPr>
          <a:xfrm>
            <a:off x="1023754" y="1267573"/>
            <a:ext cx="6287141" cy="4297233"/>
          </a:xfrm>
        </p:spPr>
        <p:txBody>
          <a:bodyPr>
            <a:normAutofit fontScale="92500" lnSpcReduction="10000"/>
          </a:bodyPr>
          <a:lstStyle/>
          <a:p>
            <a:r>
              <a:rPr lang="en-US" sz="3200" dirty="0"/>
              <a:t>All nursing facilities received limited post disaster assistance.</a:t>
            </a:r>
          </a:p>
          <a:p>
            <a:r>
              <a:rPr lang="en-US" sz="3200" dirty="0"/>
              <a:t>56/87 nursing facilities implementing disaster plans cited problems:</a:t>
            </a:r>
          </a:p>
          <a:p>
            <a:pPr>
              <a:buFont typeface="Arial" charset="0"/>
              <a:buNone/>
            </a:pPr>
            <a:r>
              <a:rPr lang="en-US" sz="3200" dirty="0"/>
              <a:t> 	plans did not adequately address </a:t>
            </a:r>
          </a:p>
          <a:p>
            <a:pPr lvl="1"/>
            <a:r>
              <a:rPr lang="en-US" sz="2800" dirty="0"/>
              <a:t>absent staff, </a:t>
            </a:r>
          </a:p>
          <a:p>
            <a:pPr lvl="1"/>
            <a:r>
              <a:rPr lang="en-US" sz="2800" dirty="0"/>
              <a:t>communication problems, and</a:t>
            </a:r>
          </a:p>
          <a:p>
            <a:pPr lvl="1"/>
            <a:r>
              <a:rPr lang="en-US" sz="2800" dirty="0"/>
              <a:t>insufficient water and generator fuel.</a:t>
            </a:r>
          </a:p>
        </p:txBody>
      </p:sp>
      <p:pic>
        <p:nvPicPr>
          <p:cNvPr id="4" name="Picture 2" descr="Image result for northridge earthquake"/>
          <p:cNvPicPr>
            <a:picLocks noChangeAspect="1" noChangeArrowheads="1"/>
          </p:cNvPicPr>
          <p:nvPr/>
        </p:nvPicPr>
        <p:blipFill rotWithShape="1">
          <a:blip r:embed="rId3">
            <a:extLst>
              <a:ext uri="{28A0092B-C50C-407E-A947-70E740481C1C}">
                <a14:useLocalDpi xmlns:a14="http://schemas.microsoft.com/office/drawing/2010/main" val="0"/>
              </a:ext>
            </a:extLst>
          </a:blip>
          <a:srcRect t="17492"/>
          <a:stretch/>
        </p:blipFill>
        <p:spPr bwMode="auto">
          <a:xfrm>
            <a:off x="7788491" y="1267572"/>
            <a:ext cx="4003447" cy="43122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82222" y="5579819"/>
            <a:ext cx="2418928" cy="454385"/>
          </a:xfrm>
          <a:prstGeom prst="rect">
            <a:avLst/>
          </a:prstGeom>
          <a:noFill/>
        </p:spPr>
        <p:txBody>
          <a:bodyPr wrap="none" lIns="64292" tIns="32146" rIns="64292" bIns="32146">
            <a:spAutoFit/>
          </a:bodyPr>
          <a:lstStyle/>
          <a:p>
            <a:pPr algn="ctr"/>
            <a:r>
              <a:rPr lang="en-US" sz="2531" dirty="0">
                <a:ln w="0"/>
                <a:effectLst>
                  <a:outerShdw blurRad="38100" dist="19050" dir="2700000" algn="tl" rotWithShape="0">
                    <a:schemeClr val="dk1">
                      <a:alpha val="40000"/>
                    </a:schemeClr>
                  </a:outerShdw>
                </a:effectLst>
              </a:rPr>
              <a:t>Northridge, 1994</a:t>
            </a:r>
          </a:p>
        </p:txBody>
      </p:sp>
    </p:spTree>
    <p:extLst>
      <p:ext uri="{BB962C8B-B14F-4D97-AF65-F5344CB8AC3E}">
        <p14:creationId xmlns:p14="http://schemas.microsoft.com/office/powerpoint/2010/main" val="236300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10515600" cy="1325563"/>
          </a:xfrm>
        </p:spPr>
        <p:txBody>
          <a:bodyPr/>
          <a:lstStyle/>
          <a:p>
            <a:r>
              <a:rPr lang="en-US" b="1" dirty="0">
                <a:latin typeface="+mn-lt"/>
              </a:rPr>
              <a:t>Today we will learn about...</a:t>
            </a:r>
          </a:p>
        </p:txBody>
      </p:sp>
      <p:sp>
        <p:nvSpPr>
          <p:cNvPr id="3" name="Content Placeholder 2"/>
          <p:cNvSpPr>
            <a:spLocks noGrp="1"/>
          </p:cNvSpPr>
          <p:nvPr>
            <p:ph idx="1"/>
          </p:nvPr>
        </p:nvSpPr>
        <p:spPr>
          <a:xfrm>
            <a:off x="723900" y="1230549"/>
            <a:ext cx="8207449" cy="5308474"/>
          </a:xfrm>
        </p:spPr>
        <p:txBody>
          <a:bodyPr vert="horz" lIns="91440" tIns="45720" rIns="91440" bIns="45720" rtlCol="0" anchor="t">
            <a:normAutofit/>
          </a:bodyPr>
          <a:lstStyle/>
          <a:p>
            <a:r>
              <a:rPr lang="en-US" sz="2800" dirty="0"/>
              <a:t>What to consider for a safe evacuation of residents</a:t>
            </a:r>
          </a:p>
          <a:p>
            <a:r>
              <a:rPr lang="en-US" sz="2800" dirty="0"/>
              <a:t>What the CMS EP Rule requires for a safe evacuation</a:t>
            </a:r>
          </a:p>
          <a:p>
            <a:r>
              <a:rPr lang="en-US" sz="2800" dirty="0"/>
              <a:t>The impacts of evacuation on elderly/vulnerable residents</a:t>
            </a:r>
          </a:p>
          <a:p>
            <a:r>
              <a:rPr lang="en-US" sz="2800" dirty="0"/>
              <a:t>Case Studies on Evacuations – Lessons Learned</a:t>
            </a:r>
          </a:p>
          <a:p>
            <a:endParaRPr lang="en-US" sz="2800" dirty="0"/>
          </a:p>
          <a:p>
            <a:endParaRPr lang="en-US" dirty="0"/>
          </a:p>
          <a:p>
            <a:endParaRPr lang="en-US" dirty="0"/>
          </a:p>
        </p:txBody>
      </p:sp>
      <p:pic>
        <p:nvPicPr>
          <p:cNvPr id="8" name="Picture 7"/>
          <p:cNvPicPr>
            <a:picLocks noChangeAspect="1"/>
          </p:cNvPicPr>
          <p:nvPr/>
        </p:nvPicPr>
        <p:blipFill>
          <a:blip r:embed="rId2"/>
          <a:stretch>
            <a:fillRect/>
          </a:stretch>
        </p:blipFill>
        <p:spPr>
          <a:xfrm>
            <a:off x="9216353" y="1043873"/>
            <a:ext cx="2353283" cy="2409852"/>
          </a:xfrm>
          <a:prstGeom prst="rect">
            <a:avLst/>
          </a:prstGeom>
        </p:spPr>
      </p:pic>
    </p:spTree>
    <p:extLst>
      <p:ext uri="{BB962C8B-B14F-4D97-AF65-F5344CB8AC3E}">
        <p14:creationId xmlns:p14="http://schemas.microsoft.com/office/powerpoint/2010/main" val="3717056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23125" y="1126347"/>
            <a:ext cx="6589592" cy="4630498"/>
          </a:xfrm>
          <a:prstGeom prst="rect">
            <a:avLst/>
          </a:prstGeom>
        </p:spPr>
        <p:txBody>
          <a:bodyPr wrap="square">
            <a:spAutoFit/>
          </a:bodyPr>
          <a:lstStyle/>
          <a:p>
            <a:pPr defTabSz="977900">
              <a:lnSpc>
                <a:spcPct val="90000"/>
              </a:lnSpc>
              <a:spcAft>
                <a:spcPct val="35000"/>
              </a:spcAft>
              <a:buFont typeface="Arial" pitchFamily="34" charset="0"/>
              <a:buChar char="•"/>
              <a:defRPr/>
            </a:pPr>
            <a:endParaRPr lang="en-US" sz="2800" dirty="0"/>
          </a:p>
          <a:p>
            <a:pPr defTabSz="977900">
              <a:lnSpc>
                <a:spcPct val="90000"/>
              </a:lnSpc>
              <a:spcAft>
                <a:spcPct val="35000"/>
              </a:spcAft>
              <a:buFont typeface="Arial" pitchFamily="34" charset="0"/>
              <a:buChar char="•"/>
              <a:defRPr/>
            </a:pPr>
            <a:r>
              <a:rPr lang="en-US" sz="2200" dirty="0"/>
              <a:t>Disaster planning and exercises are the key to survival  - not the written plan</a:t>
            </a:r>
          </a:p>
          <a:p>
            <a:pPr defTabSz="977900">
              <a:lnSpc>
                <a:spcPct val="90000"/>
              </a:lnSpc>
              <a:spcAft>
                <a:spcPct val="35000"/>
              </a:spcAft>
              <a:buFont typeface="Arial" pitchFamily="34" charset="0"/>
              <a:buChar char="•"/>
              <a:defRPr/>
            </a:pPr>
            <a:r>
              <a:rPr lang="en-US" sz="2200" dirty="0"/>
              <a:t>Phone service will go down – text may not</a:t>
            </a:r>
          </a:p>
          <a:p>
            <a:pPr defTabSz="977900">
              <a:lnSpc>
                <a:spcPct val="90000"/>
              </a:lnSpc>
              <a:spcAft>
                <a:spcPct val="35000"/>
              </a:spcAft>
              <a:buFont typeface="Arial" pitchFamily="34" charset="0"/>
              <a:buChar char="•"/>
              <a:defRPr/>
            </a:pPr>
            <a:r>
              <a:rPr lang="en-US" sz="2200" dirty="0"/>
              <a:t>96 hours of supplies are not enough</a:t>
            </a:r>
          </a:p>
          <a:p>
            <a:pPr defTabSz="977900">
              <a:lnSpc>
                <a:spcPct val="90000"/>
              </a:lnSpc>
              <a:spcAft>
                <a:spcPct val="35000"/>
              </a:spcAft>
              <a:buFont typeface="Arial" pitchFamily="34" charset="0"/>
              <a:buChar char="•"/>
              <a:defRPr/>
            </a:pPr>
            <a:r>
              <a:rPr lang="en-US" sz="2200" dirty="0"/>
              <a:t>EHRs helpful in long run – in short term have paper kits</a:t>
            </a:r>
          </a:p>
          <a:p>
            <a:pPr defTabSz="977900">
              <a:lnSpc>
                <a:spcPct val="90000"/>
              </a:lnSpc>
              <a:spcAft>
                <a:spcPct val="35000"/>
              </a:spcAft>
              <a:buFont typeface="Arial" pitchFamily="34" charset="0"/>
              <a:buChar char="•"/>
              <a:defRPr/>
            </a:pPr>
            <a:r>
              <a:rPr lang="en-US" sz="2200" dirty="0"/>
              <a:t>The desperate public will show up</a:t>
            </a:r>
          </a:p>
          <a:p>
            <a:pPr defTabSz="977900">
              <a:lnSpc>
                <a:spcPct val="90000"/>
              </a:lnSpc>
              <a:spcAft>
                <a:spcPct val="35000"/>
              </a:spcAft>
              <a:buFont typeface="Arial" pitchFamily="34" charset="0"/>
              <a:buChar char="•"/>
              <a:defRPr/>
            </a:pPr>
            <a:r>
              <a:rPr lang="en-US" sz="2200" dirty="0"/>
              <a:t>It could be hours to days before help arrives</a:t>
            </a:r>
          </a:p>
          <a:p>
            <a:pPr defTabSz="977900">
              <a:lnSpc>
                <a:spcPct val="90000"/>
              </a:lnSpc>
              <a:spcAft>
                <a:spcPct val="35000"/>
              </a:spcAft>
              <a:buFont typeface="Arial" pitchFamily="34" charset="0"/>
              <a:buChar char="•"/>
              <a:defRPr/>
            </a:pPr>
            <a:r>
              <a:rPr lang="en-US" sz="2200" dirty="0"/>
              <a:t>You and your staff will be profoundly impacted</a:t>
            </a:r>
          </a:p>
          <a:p>
            <a:pPr algn="ctr" defTabSz="977900">
              <a:lnSpc>
                <a:spcPct val="90000"/>
              </a:lnSpc>
              <a:spcAft>
                <a:spcPct val="35000"/>
              </a:spcAft>
              <a:defRPr/>
            </a:pPr>
            <a:endParaRPr lang="en-US" sz="1400" b="1" dirty="0"/>
          </a:p>
          <a:p>
            <a:pPr algn="ctr" defTabSz="977900">
              <a:lnSpc>
                <a:spcPct val="90000"/>
              </a:lnSpc>
              <a:spcAft>
                <a:spcPct val="35000"/>
              </a:spcAft>
              <a:defRPr/>
            </a:pPr>
            <a:endParaRPr lang="en-US" sz="1400" b="1" dirty="0"/>
          </a:p>
          <a:p>
            <a:pPr algn="ctr" defTabSz="977900">
              <a:lnSpc>
                <a:spcPct val="90000"/>
              </a:lnSpc>
              <a:spcAft>
                <a:spcPct val="35000"/>
              </a:spcAft>
              <a:defRPr/>
            </a:pPr>
            <a:endParaRPr lang="en-US" sz="1400" b="1" dirty="0"/>
          </a:p>
        </p:txBody>
      </p:sp>
      <p:sp>
        <p:nvSpPr>
          <p:cNvPr id="4" name="TextBox 3"/>
          <p:cNvSpPr txBox="1"/>
          <p:nvPr/>
        </p:nvSpPr>
        <p:spPr>
          <a:xfrm>
            <a:off x="2626823" y="147245"/>
            <a:ext cx="6539098" cy="707886"/>
          </a:xfrm>
          <a:prstGeom prst="rect">
            <a:avLst/>
          </a:prstGeom>
          <a:noFill/>
        </p:spPr>
        <p:txBody>
          <a:bodyPr wrap="none" rtlCol="0">
            <a:spAutoFit/>
          </a:bodyPr>
          <a:lstStyle/>
          <a:p>
            <a:r>
              <a:rPr lang="en-US" sz="4000" b="1" dirty="0"/>
              <a:t>Lessons Learned from Joplin…</a:t>
            </a:r>
          </a:p>
        </p:txBody>
      </p:sp>
      <p:pic>
        <p:nvPicPr>
          <p:cNvPr id="6" name="Picture 4" descr="Image result for joplin greenbriar nursing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61" y="1249942"/>
            <a:ext cx="4031193" cy="2611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joplin torn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217" y="2009045"/>
            <a:ext cx="1339248" cy="29452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joplin greenbriar nursing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78" y="4084832"/>
            <a:ext cx="4011163" cy="253733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12"/>
          <p:cNvPicPr>
            <a:picLocks noGrp="1" noChangeAspect="1"/>
          </p:cNvPicPr>
          <p:nvPr>
            <p:ph idx="4294967295"/>
          </p:nvPr>
        </p:nvPicPr>
        <p:blipFill>
          <a:blip r:embed="rId6" cstate="print"/>
          <a:srcRect/>
          <a:stretch>
            <a:fillRect/>
          </a:stretch>
        </p:blipFill>
        <p:spPr bwMode="auto">
          <a:xfrm>
            <a:off x="4206586" y="5225468"/>
            <a:ext cx="1995758" cy="1497507"/>
          </a:xfrm>
          <a:prstGeom prst="rect">
            <a:avLst/>
          </a:prstGeom>
          <a:noFill/>
          <a:ln>
            <a:miter lim="800000"/>
            <a:headEnd/>
            <a:tailEnd/>
          </a:ln>
        </p:spPr>
      </p:pic>
    </p:spTree>
    <p:extLst>
      <p:ext uri="{BB962C8B-B14F-4D97-AF65-F5344CB8AC3E}">
        <p14:creationId xmlns:p14="http://schemas.microsoft.com/office/powerpoint/2010/main" val="1209942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9B456-0154-4B71-8A47-D331DD7EE37F}"/>
              </a:ext>
            </a:extLst>
          </p:cNvPr>
          <p:cNvSpPr>
            <a:spLocks noGrp="1"/>
          </p:cNvSpPr>
          <p:nvPr>
            <p:ph type="title"/>
          </p:nvPr>
        </p:nvSpPr>
        <p:spPr>
          <a:xfrm>
            <a:off x="873601" y="0"/>
            <a:ext cx="10353762" cy="970450"/>
          </a:xfrm>
        </p:spPr>
        <p:txBody>
          <a:bodyPr/>
          <a:lstStyle/>
          <a:p>
            <a:r>
              <a:rPr lang="en-US" b="1" dirty="0"/>
              <a:t>The Rehabilitation Center at Hollywood Hills, FL</a:t>
            </a:r>
          </a:p>
        </p:txBody>
      </p:sp>
      <p:sp>
        <p:nvSpPr>
          <p:cNvPr id="6" name="Content Placeholder 5">
            <a:extLst>
              <a:ext uri="{FF2B5EF4-FFF2-40B4-BE49-F238E27FC236}">
                <a16:creationId xmlns:a16="http://schemas.microsoft.com/office/drawing/2014/main" id="{71BB53EE-8CF3-4DDD-BC6A-FD8B833EA325}"/>
              </a:ext>
            </a:extLst>
          </p:cNvPr>
          <p:cNvSpPr>
            <a:spLocks noGrp="1"/>
          </p:cNvSpPr>
          <p:nvPr>
            <p:ph idx="1"/>
          </p:nvPr>
        </p:nvSpPr>
        <p:spPr>
          <a:xfrm>
            <a:off x="220459" y="1086753"/>
            <a:ext cx="6421502" cy="5525062"/>
          </a:xfrm>
        </p:spPr>
        <p:txBody>
          <a:bodyPr>
            <a:normAutofit lnSpcReduction="10000"/>
          </a:bodyPr>
          <a:lstStyle/>
          <a:p>
            <a:pPr lvl="0"/>
            <a:r>
              <a:rPr lang="en-US" dirty="0"/>
              <a:t>Hurricane Irma: </a:t>
            </a:r>
            <a:r>
              <a:rPr lang="en-US" dirty="0">
                <a:solidFill>
                  <a:schemeClr val="tx1"/>
                </a:solidFill>
              </a:rPr>
              <a:t>The strongest Atlantic basin hurricane ever recorded outside the Gulf of Mexico and the Caribbean Sea. </a:t>
            </a:r>
            <a:endParaRPr lang="en-US" dirty="0"/>
          </a:p>
          <a:p>
            <a:pPr lvl="0"/>
            <a:r>
              <a:rPr lang="en-US" dirty="0"/>
              <a:t>Two-story skilled nursing facility, licensed for 152. </a:t>
            </a:r>
          </a:p>
          <a:p>
            <a:pPr lvl="0"/>
            <a:r>
              <a:rPr lang="en-US" dirty="0"/>
              <a:t>Decision of the facility to shelter in place due to the frail condition of the residents and the stress of moving them out of the projected path of storm impact.</a:t>
            </a:r>
          </a:p>
          <a:p>
            <a:pPr lvl="0"/>
            <a:r>
              <a:rPr lang="en-US" dirty="0"/>
              <a:t>Power knocked out on Sunday. AC not on generator.</a:t>
            </a:r>
          </a:p>
          <a:p>
            <a:pPr lvl="0"/>
            <a:r>
              <a:rPr lang="en-US" dirty="0"/>
              <a:t>Multiple calls to request power restoration, but no request for evacuation assistance. Portable AC brought in.</a:t>
            </a:r>
          </a:p>
          <a:p>
            <a:pPr lvl="0"/>
            <a:r>
              <a:rPr lang="en-US" dirty="0"/>
              <a:t>On the following Weds concerns led rescuers to facility and they found 40 residents suffering critical heat –related illness.</a:t>
            </a:r>
          </a:p>
          <a:p>
            <a:pPr lvl="0"/>
            <a:r>
              <a:rPr lang="en-US" dirty="0"/>
              <a:t>A total of 12 heat-related deaths. Homicide charges being considered.</a:t>
            </a:r>
          </a:p>
          <a:p>
            <a:pPr marL="36900" lvl="0" indent="0">
              <a:buNone/>
            </a:pPr>
            <a:endParaRPr lang="en-US" dirty="0"/>
          </a:p>
        </p:txBody>
      </p:sp>
      <p:pic>
        <p:nvPicPr>
          <p:cNvPr id="11266" name="Picture 2" descr="Image result for rehabilitation center at hollywood hills florida"/>
          <p:cNvPicPr>
            <a:picLocks noChangeAspect="1" noChangeArrowheads="1"/>
          </p:cNvPicPr>
          <p:nvPr/>
        </p:nvPicPr>
        <p:blipFill rotWithShape="1">
          <a:blip r:embed="rId2">
            <a:extLst>
              <a:ext uri="{28A0092B-C50C-407E-A947-70E740481C1C}">
                <a14:useLocalDpi xmlns:a14="http://schemas.microsoft.com/office/drawing/2010/main" val="0"/>
              </a:ext>
            </a:extLst>
          </a:blip>
          <a:srcRect l="5579" r="14234"/>
          <a:stretch/>
        </p:blipFill>
        <p:spPr bwMode="auto">
          <a:xfrm>
            <a:off x="6641961" y="3336055"/>
            <a:ext cx="4520309" cy="316971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C175CACE-94B0-48E7-A225-D61D109EC425}"/>
              </a:ext>
            </a:extLst>
          </p:cNvPr>
          <p:cNvPicPr>
            <a:picLocks noChangeAspect="1"/>
          </p:cNvPicPr>
          <p:nvPr/>
        </p:nvPicPr>
        <p:blipFill rotWithShape="1">
          <a:blip r:embed="rId3">
            <a:extLst>
              <a:ext uri="{28A0092B-C50C-407E-A947-70E740481C1C}">
                <a14:useLocalDpi xmlns:a14="http://schemas.microsoft.com/office/drawing/2010/main" val="0"/>
              </a:ext>
            </a:extLst>
          </a:blip>
          <a:srcRect l="3338"/>
          <a:stretch/>
        </p:blipFill>
        <p:spPr>
          <a:xfrm>
            <a:off x="7825066" y="1086753"/>
            <a:ext cx="4072496" cy="2369880"/>
          </a:xfrm>
          <a:prstGeom prst="rect">
            <a:avLst/>
          </a:prstGeom>
        </p:spPr>
      </p:pic>
    </p:spTree>
    <p:extLst>
      <p:ext uri="{BB962C8B-B14F-4D97-AF65-F5344CB8AC3E}">
        <p14:creationId xmlns:p14="http://schemas.microsoft.com/office/powerpoint/2010/main" val="160156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84451" y="530627"/>
            <a:ext cx="8534400" cy="1772683"/>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br>
              <a:rPr lang="en-US" sz="4400" dirty="0">
                <a:latin typeface="Candara" panose="020E0502030303020204" pitchFamily="34" charset="0"/>
              </a:rPr>
            </a:br>
            <a:r>
              <a:rPr lang="en-US" sz="2800" b="1" dirty="0">
                <a:latin typeface="+mj-lt"/>
              </a:rPr>
              <a:t>Long-term Care Evacuation </a:t>
            </a:r>
            <a:br>
              <a:rPr lang="en-US" sz="2800" b="1" dirty="0">
                <a:latin typeface="+mj-lt"/>
              </a:rPr>
            </a:br>
            <a:r>
              <a:rPr lang="en-US" sz="2800" b="1" dirty="0">
                <a:latin typeface="+mj-lt"/>
              </a:rPr>
              <a:t>Resident Assessment Form For</a:t>
            </a:r>
            <a:br>
              <a:rPr lang="en-US" sz="2800" b="1" dirty="0">
                <a:latin typeface="+mj-lt"/>
              </a:rPr>
            </a:br>
            <a:r>
              <a:rPr lang="en-US" sz="2800" b="1" dirty="0">
                <a:latin typeface="+mj-lt"/>
              </a:rPr>
              <a:t>Transport And Destination</a:t>
            </a:r>
            <a:endParaRPr lang="en-US" sz="4000" b="1" dirty="0">
              <a:latin typeface="+mj-lt"/>
              <a:ea typeface="ＭＳ Ｐゴシック"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36029" y="616227"/>
            <a:ext cx="5403107" cy="5993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76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98349" y="365760"/>
            <a:ext cx="9001785" cy="1251286"/>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br>
              <a:rPr lang="en-US" sz="4400" b="1" dirty="0">
                <a:latin typeface="+mn-lt"/>
              </a:rPr>
            </a:br>
            <a:r>
              <a:rPr lang="en-US" sz="3200" b="1" dirty="0">
                <a:latin typeface="+mn-lt"/>
              </a:rPr>
              <a:t>FACILITY EVACUATION AND MAPS</a:t>
            </a:r>
            <a:endParaRPr lang="en-US" sz="3200" b="1" dirty="0">
              <a:latin typeface="+mn-lt"/>
              <a:ea typeface="ＭＳ Ｐゴシック" pitchFamily="34" charset="-128"/>
            </a:endParaRPr>
          </a:p>
        </p:txBody>
      </p:sp>
      <p:sp>
        <p:nvSpPr>
          <p:cNvPr id="3" name="Content Placeholder 2"/>
          <p:cNvSpPr txBox="1">
            <a:spLocks/>
          </p:cNvSpPr>
          <p:nvPr/>
        </p:nvSpPr>
        <p:spPr>
          <a:xfrm>
            <a:off x="414267" y="1617045"/>
            <a:ext cx="11193799" cy="4369870"/>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r>
              <a:rPr lang="en-US" sz="2400" dirty="0"/>
              <a:t>Definitions</a:t>
            </a:r>
          </a:p>
          <a:p>
            <a:pPr marL="457200" indent="-457200"/>
            <a:r>
              <a:rPr lang="en-US" sz="2400" dirty="0"/>
              <a:t>Agreements for Relocations Sites</a:t>
            </a:r>
          </a:p>
          <a:p>
            <a:pPr marL="457200" indent="-457200"/>
            <a:r>
              <a:rPr lang="en-US" sz="2400" dirty="0"/>
              <a:t>Logistics</a:t>
            </a:r>
          </a:p>
          <a:p>
            <a:pPr marL="914400" lvl="1" indent="-457200">
              <a:buFont typeface="Arial" panose="020B0604020202020204" pitchFamily="34" charset="0"/>
              <a:buChar char="−"/>
            </a:pPr>
            <a:r>
              <a:rPr lang="en-US" sz="2400" dirty="0"/>
              <a:t>Transportation</a:t>
            </a:r>
          </a:p>
          <a:p>
            <a:pPr marL="914400" lvl="1" indent="-457200">
              <a:buFont typeface="Arial" panose="020B0604020202020204" pitchFamily="34" charset="0"/>
              <a:buChar char="−"/>
            </a:pPr>
            <a:r>
              <a:rPr lang="en-US" sz="2400" dirty="0"/>
              <a:t>What to send</a:t>
            </a:r>
          </a:p>
          <a:p>
            <a:pPr marL="914400" lvl="1" indent="-457200">
              <a:buFont typeface="Arial" panose="020B0604020202020204" pitchFamily="34" charset="0"/>
              <a:buChar char="−"/>
            </a:pPr>
            <a:r>
              <a:rPr lang="en-US" sz="2400" dirty="0"/>
              <a:t>Resident ID</a:t>
            </a:r>
          </a:p>
          <a:p>
            <a:pPr marL="914400" lvl="1" indent="-457200">
              <a:buFont typeface="Arial" panose="020B0604020202020204" pitchFamily="34" charset="0"/>
              <a:buChar char="−"/>
            </a:pPr>
            <a:r>
              <a:rPr lang="en-US" sz="2400" dirty="0"/>
              <a:t>Tracking</a:t>
            </a:r>
          </a:p>
          <a:p>
            <a:pPr marL="914400" lvl="1" indent="-457200">
              <a:buFont typeface="Arial" panose="020B0604020202020204" pitchFamily="34" charset="0"/>
              <a:buChar char="−"/>
            </a:pPr>
            <a:r>
              <a:rPr lang="en-US" sz="2400" dirty="0"/>
              <a:t>Routes</a:t>
            </a:r>
          </a:p>
        </p:txBody>
      </p:sp>
      <p:pic>
        <p:nvPicPr>
          <p:cNvPr id="9218" name="Picture 2" descr="Emergency Evacuation Diagrams Accident Diagrams ~ Elsavador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883" y="632465"/>
            <a:ext cx="3706183" cy="286302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isiting San Francisco - Wikimedia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3324" y="2246895"/>
            <a:ext cx="4326166" cy="432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366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55421" y="1510491"/>
            <a:ext cx="7890610" cy="3261122"/>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buClrTx/>
              <a:defRPr/>
            </a:pPr>
            <a:r>
              <a:rPr lang="en-US" sz="2400" dirty="0">
                <a:latin typeface="Calibri" panose="020F0502020204030204"/>
              </a:rPr>
              <a:t>In your EOP, do not list hospitals as your alternate care sites, instead pre-determine other “like” facilities.</a:t>
            </a:r>
          </a:p>
          <a:p>
            <a:pPr>
              <a:buClrTx/>
              <a:defRPr/>
            </a:pPr>
            <a:r>
              <a:rPr lang="en-US" sz="2400" dirty="0">
                <a:latin typeface="Calibri" panose="020F0502020204030204"/>
              </a:rPr>
              <a:t>Find “like” facilities that can provide the same services as your resident would receive at the home facility – continuity of care.</a:t>
            </a:r>
          </a:p>
          <a:p>
            <a:pPr>
              <a:buClrTx/>
              <a:defRPr/>
            </a:pPr>
            <a:r>
              <a:rPr lang="en-US" sz="2400" dirty="0">
                <a:latin typeface="Calibri" panose="020F0502020204030204"/>
              </a:rPr>
              <a:t>“Alternate care site” can also be a specified area in your facility, e.g. when you need to cool your residents in the dining room during a power outage. </a:t>
            </a:r>
          </a:p>
          <a:p>
            <a:pPr>
              <a:buClrTx/>
              <a:defRPr/>
            </a:pPr>
            <a:r>
              <a:rPr lang="en-US" sz="2400" dirty="0">
                <a:latin typeface="Calibri" panose="020F0502020204030204"/>
              </a:rPr>
              <a:t>Identify the unique needs (including transportation) of your residents using a resident profile – assign a staff member to keep this resident profile updated periodically.</a:t>
            </a:r>
          </a:p>
          <a:p>
            <a:pPr marL="0" indent="0">
              <a:buClr>
                <a:srgbClr val="07CB98"/>
              </a:buClr>
              <a:buNone/>
              <a:defRPr/>
            </a:pPr>
            <a:endParaRPr lang="en-US" sz="1800" dirty="0">
              <a:latin typeface="Calibri" panose="020F0502020204030204"/>
            </a:endParaRPr>
          </a:p>
        </p:txBody>
      </p:sp>
      <p:sp>
        <p:nvSpPr>
          <p:cNvPr id="5" name="Title 1"/>
          <p:cNvSpPr txBox="1">
            <a:spLocks/>
          </p:cNvSpPr>
          <p:nvPr/>
        </p:nvSpPr>
        <p:spPr>
          <a:xfrm>
            <a:off x="2396836" y="-75852"/>
            <a:ext cx="7200900" cy="80248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algn="ctr"/>
            <a:r>
              <a:rPr lang="en-US" b="1" dirty="0">
                <a:solidFill>
                  <a:schemeClr val="tx1"/>
                </a:solidFill>
                <a:latin typeface="Calibri" panose="020F0502020204030204"/>
              </a:rPr>
              <a:t>ALTERNATE CARE SITES</a:t>
            </a:r>
          </a:p>
        </p:txBody>
      </p:sp>
      <p:sp>
        <p:nvSpPr>
          <p:cNvPr id="6" name="Rectangle 5"/>
          <p:cNvSpPr/>
          <p:nvPr/>
        </p:nvSpPr>
        <p:spPr>
          <a:xfrm>
            <a:off x="2349831" y="4916372"/>
            <a:ext cx="7772400" cy="923330"/>
          </a:xfrm>
          <a:prstGeom prst="rect">
            <a:avLst/>
          </a:prstGeom>
        </p:spPr>
        <p:txBody>
          <a:bodyPr wrap="square">
            <a:spAutoFit/>
          </a:bodyPr>
          <a:lstStyle/>
          <a:p>
            <a:pPr defTabSz="457200">
              <a:buClr>
                <a:srgbClr val="07CB98"/>
              </a:buClr>
              <a:defRPr/>
            </a:pPr>
            <a:r>
              <a:rPr lang="en-US" b="1" dirty="0">
                <a:latin typeface="Calibri" panose="020F0502020204030204"/>
              </a:rPr>
              <a:t>E-0026: </a:t>
            </a:r>
            <a:r>
              <a:rPr lang="en" dirty="0">
                <a:latin typeface="Calibri" panose="020F0502020204030204"/>
              </a:rPr>
              <a:t>The role of the facility under a waiver declared by the Secretary, in accordance with section 1135 of the Act, in the provision of care and treatment at an alternate care site identified by emergency management officials.</a:t>
            </a:r>
          </a:p>
        </p:txBody>
      </p:sp>
      <p:sp>
        <p:nvSpPr>
          <p:cNvPr id="2" name="TextBox 1"/>
          <p:cNvSpPr txBox="1"/>
          <p:nvPr/>
        </p:nvSpPr>
        <p:spPr>
          <a:xfrm>
            <a:off x="3674176" y="615036"/>
            <a:ext cx="4646220" cy="400110"/>
          </a:xfrm>
          <a:prstGeom prst="rect">
            <a:avLst/>
          </a:prstGeom>
          <a:noFill/>
        </p:spPr>
        <p:txBody>
          <a:bodyPr wrap="square" rtlCol="0">
            <a:spAutoFit/>
          </a:bodyPr>
          <a:lstStyle/>
          <a:p>
            <a:pPr defTabSz="457200"/>
            <a:r>
              <a:rPr lang="en-US" sz="2000" b="1" dirty="0">
                <a:latin typeface="Calibri" panose="020F0502020204030204"/>
              </a:rPr>
              <a:t>Residents’ Unique Needs for Safe Transfer</a:t>
            </a:r>
          </a:p>
        </p:txBody>
      </p:sp>
    </p:spTree>
    <p:extLst>
      <p:ext uri="{BB962C8B-B14F-4D97-AF65-F5344CB8AC3E}">
        <p14:creationId xmlns:p14="http://schemas.microsoft.com/office/powerpoint/2010/main" val="12615768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96837" y="-98372"/>
            <a:ext cx="7200900" cy="80248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algn="ctr"/>
            <a:r>
              <a:rPr lang="en-US" b="1" dirty="0">
                <a:solidFill>
                  <a:schemeClr val="tx1"/>
                </a:solidFill>
                <a:latin typeface="Calibri" panose="020F0502020204030204"/>
              </a:rPr>
              <a:t>ALTERNATE CARE SITES</a:t>
            </a:r>
          </a:p>
        </p:txBody>
      </p:sp>
      <p:sp>
        <p:nvSpPr>
          <p:cNvPr id="3" name="Content Placeholder 2"/>
          <p:cNvSpPr txBox="1">
            <a:spLocks/>
          </p:cNvSpPr>
          <p:nvPr/>
        </p:nvSpPr>
        <p:spPr>
          <a:xfrm>
            <a:off x="2396837" y="1388869"/>
            <a:ext cx="7200900" cy="3771757"/>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buClrTx/>
            </a:pPr>
            <a:r>
              <a:rPr lang="en-US" sz="2400" dirty="0">
                <a:latin typeface="Calibri" panose="020F0502020204030204"/>
              </a:rPr>
              <a:t>What are the names of the alternate facilities that have agreed to an MOU or patient transfer agreement?</a:t>
            </a:r>
          </a:p>
          <a:p>
            <a:pPr>
              <a:buClrTx/>
            </a:pPr>
            <a:r>
              <a:rPr lang="en-US" sz="2400" dirty="0">
                <a:latin typeface="Calibri" panose="020F0502020204030204"/>
              </a:rPr>
              <a:t>Can your alternate care site also serve as your alternate Command Center? </a:t>
            </a:r>
          </a:p>
          <a:p>
            <a:pPr>
              <a:buClrTx/>
            </a:pPr>
            <a:r>
              <a:rPr lang="en-US" sz="2400" dirty="0">
                <a:latin typeface="Calibri" panose="020F0502020204030204"/>
              </a:rPr>
              <a:t>What will the alternate care site need, listed by essential function, in order to provide continuity of care (sending along staff, DME, meds, </a:t>
            </a:r>
            <a:r>
              <a:rPr lang="en-US" sz="2400" dirty="0" err="1">
                <a:latin typeface="Calibri" panose="020F0502020204030204"/>
              </a:rPr>
              <a:t>etc</a:t>
            </a:r>
            <a:r>
              <a:rPr lang="en-US" sz="2400" dirty="0">
                <a:latin typeface="Calibri" panose="020F0502020204030204"/>
              </a:rPr>
              <a:t>)?</a:t>
            </a:r>
          </a:p>
          <a:p>
            <a:pPr marL="257175" indent="-257175">
              <a:buClrTx/>
            </a:pPr>
            <a:r>
              <a:rPr lang="en" sz="2400" dirty="0">
                <a:latin typeface="Calibri" panose="020F0502020204030204"/>
              </a:rPr>
              <a:t>If you have to move residents outside of your immediate area to a facility you can still arrange MOU after the fact for billing and reimbursement purposes.</a:t>
            </a:r>
          </a:p>
          <a:p>
            <a:pPr marL="257175" indent="-257175">
              <a:buClrTx/>
            </a:pPr>
            <a:r>
              <a:rPr lang="en" sz="2400" dirty="0">
                <a:latin typeface="Calibri" panose="020F0502020204030204"/>
              </a:rPr>
              <a:t>CAHF’s MOU template: </a:t>
            </a:r>
            <a:r>
              <a:rPr lang="en" sz="2400" dirty="0">
                <a:latin typeface="Calibri" panose="020F0502020204030204"/>
                <a:hlinkClick r:id="rId2">
                  <a:extLst>
                    <a:ext uri="{A12FA001-AC4F-418D-AE19-62706E023703}">
                      <ahyp:hlinkClr xmlns:ahyp="http://schemas.microsoft.com/office/drawing/2018/hyperlinkcolor" val="tx"/>
                    </a:ext>
                  </a:extLst>
                </a:hlinkClick>
              </a:rPr>
              <a:t>www.cahfdisasterprep.com/mou</a:t>
            </a:r>
            <a:endParaRPr lang="en" sz="2400" dirty="0">
              <a:latin typeface="Calibri" panose="020F0502020204030204"/>
            </a:endParaRPr>
          </a:p>
          <a:p>
            <a:pPr>
              <a:buClrTx/>
            </a:pPr>
            <a:endParaRPr lang="en-US" sz="2400" dirty="0">
              <a:latin typeface="Calibri" panose="020F0502020204030204"/>
            </a:endParaRPr>
          </a:p>
          <a:p>
            <a:pPr>
              <a:buClr>
                <a:srgbClr val="5B9BD5"/>
              </a:buClr>
            </a:pPr>
            <a:endParaRPr lang="en-US" sz="1800" dirty="0">
              <a:latin typeface="Calibri" panose="020F0502020204030204"/>
            </a:endParaRPr>
          </a:p>
        </p:txBody>
      </p:sp>
      <p:sp>
        <p:nvSpPr>
          <p:cNvPr id="5" name="TextBox 4"/>
          <p:cNvSpPr txBox="1"/>
          <p:nvPr/>
        </p:nvSpPr>
        <p:spPr>
          <a:xfrm>
            <a:off x="2483922" y="637245"/>
            <a:ext cx="7349470" cy="400110"/>
          </a:xfrm>
          <a:prstGeom prst="rect">
            <a:avLst/>
          </a:prstGeom>
          <a:noFill/>
        </p:spPr>
        <p:txBody>
          <a:bodyPr wrap="square" rtlCol="0">
            <a:spAutoFit/>
          </a:bodyPr>
          <a:lstStyle/>
          <a:p>
            <a:pPr defTabSz="457200"/>
            <a:r>
              <a:rPr lang="en-US" sz="2000" b="1" dirty="0">
                <a:latin typeface="Calibri" panose="020F0502020204030204"/>
              </a:rPr>
              <a:t>Memorandums of Understanding / Patient Transfer Agreements</a:t>
            </a:r>
          </a:p>
        </p:txBody>
      </p:sp>
      <p:sp>
        <p:nvSpPr>
          <p:cNvPr id="6" name="TextBox 5"/>
          <p:cNvSpPr txBox="1"/>
          <p:nvPr/>
        </p:nvSpPr>
        <p:spPr>
          <a:xfrm>
            <a:off x="2483923" y="5512138"/>
            <a:ext cx="7394171" cy="1962076"/>
          </a:xfrm>
          <a:prstGeom prst="rect">
            <a:avLst/>
          </a:prstGeom>
          <a:noFill/>
        </p:spPr>
        <p:txBody>
          <a:bodyPr wrap="square" rtlCol="0">
            <a:spAutoFit/>
          </a:bodyPr>
          <a:lstStyle/>
          <a:p>
            <a:pPr defTabSz="457200"/>
            <a:r>
              <a:rPr lang="en-US" b="1" dirty="0">
                <a:solidFill>
                  <a:prstClr val="black"/>
                </a:solidFill>
                <a:latin typeface="Calibri" panose="020F0502020204030204"/>
              </a:rPr>
              <a:t>E-0025: </a:t>
            </a:r>
            <a:r>
              <a:rPr lang="en" dirty="0">
                <a:solidFill>
                  <a:prstClr val="black"/>
                </a:solidFill>
                <a:latin typeface="Calibri" panose="020F0502020204030204"/>
              </a:rPr>
              <a:t>The development of arrangements with other facilities and other providers to receive patients in the event of limitations or cessation of operations to maintain the continuity of services to facility patients.</a:t>
            </a:r>
          </a:p>
          <a:p>
            <a:pPr defTabSz="457200"/>
            <a:endParaRPr lang="en" dirty="0">
              <a:solidFill>
                <a:prstClr val="black"/>
              </a:solidFill>
              <a:latin typeface="Calibri" panose="020F0502020204030204"/>
            </a:endParaRPr>
          </a:p>
          <a:p>
            <a:pPr marL="257175" indent="-257175" defTabSz="457200">
              <a:buFont typeface="Arial" panose="020B0604020202020204" pitchFamily="34" charset="0"/>
              <a:buChar char="•"/>
            </a:pPr>
            <a:endParaRPr lang="en" dirty="0">
              <a:solidFill>
                <a:prstClr val="black"/>
              </a:solidFill>
              <a:latin typeface="Calibri" panose="020F0502020204030204"/>
            </a:endParaRPr>
          </a:p>
          <a:p>
            <a:pPr marL="257175" indent="-257175" defTabSz="457200">
              <a:buFont typeface="Arial" panose="020B0604020202020204" pitchFamily="34" charset="0"/>
              <a:buChar char="•"/>
            </a:pPr>
            <a:endParaRPr lang="en" dirty="0">
              <a:solidFill>
                <a:prstClr val="black"/>
              </a:solidFill>
              <a:latin typeface="Calibri" panose="020F0502020204030204"/>
            </a:endParaRPr>
          </a:p>
          <a:p>
            <a:pPr defTabSz="4572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332385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140" y="1"/>
            <a:ext cx="7886700" cy="1325563"/>
          </a:xfrm>
        </p:spPr>
        <p:txBody>
          <a:bodyPr>
            <a:normAutofit/>
          </a:bodyPr>
          <a:lstStyle/>
          <a:p>
            <a:r>
              <a:rPr lang="en-US" sz="3200" b="1" dirty="0"/>
              <a:t>Lesson Learned: Oroville Dam Overflow, 2017</a:t>
            </a:r>
          </a:p>
        </p:txBody>
      </p:sp>
      <p:sp>
        <p:nvSpPr>
          <p:cNvPr id="3" name="Content Placeholder 2"/>
          <p:cNvSpPr>
            <a:spLocks noGrp="1"/>
          </p:cNvSpPr>
          <p:nvPr>
            <p:ph idx="1"/>
          </p:nvPr>
        </p:nvSpPr>
        <p:spPr>
          <a:xfrm>
            <a:off x="2003022" y="1193858"/>
            <a:ext cx="4733059" cy="5306695"/>
          </a:xfrm>
        </p:spPr>
        <p:txBody>
          <a:bodyPr>
            <a:normAutofit fontScale="92500" lnSpcReduction="20000"/>
          </a:bodyPr>
          <a:lstStyle/>
          <a:p>
            <a:r>
              <a:rPr lang="en-US" dirty="0"/>
              <a:t>Administrator of one Oroville facility was told that a 12 foot wall of water could hit his facility in a couple hours and to get out ASAP.</a:t>
            </a:r>
          </a:p>
          <a:p>
            <a:r>
              <a:rPr lang="en-US" dirty="0"/>
              <a:t>Took him several hours to find transportation for his 99 residents, Butte County did not have enough.</a:t>
            </a:r>
          </a:p>
          <a:p>
            <a:r>
              <a:rPr lang="en-US" dirty="0"/>
              <a:t>After repopulation, facility was faced with a $70,000 bill for transport from various ambulance companies.</a:t>
            </a:r>
          </a:p>
          <a:p>
            <a:r>
              <a:rPr lang="en-US" dirty="0"/>
              <a:t>Administrator said his </a:t>
            </a:r>
            <a:r>
              <a:rPr lang="en-US" b="1" dirty="0"/>
              <a:t>number one lesson was knowing the ambulation status of all residents</a:t>
            </a:r>
            <a:r>
              <a:rPr lang="en-US" dirty="0"/>
              <a:t> and updating it regularly so that the staff could order the right transport more efficiently. </a:t>
            </a:r>
          </a:p>
          <a:p>
            <a:r>
              <a:rPr lang="en-US" dirty="0"/>
              <a:t>He now updates ambulation status of all residents once a week. </a:t>
            </a:r>
          </a:p>
          <a:p>
            <a:r>
              <a:rPr lang="en-US" dirty="0"/>
              <a:t>Know the unique needs of your residents!!</a:t>
            </a:r>
          </a:p>
        </p:txBody>
      </p:sp>
      <p:pic>
        <p:nvPicPr>
          <p:cNvPr id="7170" name="Picture 2" descr="Image result for oroville dam fail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8433" y="1404378"/>
            <a:ext cx="3322966" cy="3125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Image result for oroville dam fail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8176" y="4427870"/>
            <a:ext cx="2868664" cy="2151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50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8566" y="1"/>
            <a:ext cx="7886700" cy="1325563"/>
          </a:xfrm>
        </p:spPr>
        <p:txBody>
          <a:bodyPr>
            <a:normAutofit/>
          </a:bodyPr>
          <a:lstStyle/>
          <a:p>
            <a:r>
              <a:rPr lang="en-US" sz="3200" b="1" dirty="0"/>
              <a:t>Lesson Learned: Tubbs Fire (2017)</a:t>
            </a:r>
          </a:p>
        </p:txBody>
      </p:sp>
      <p:sp>
        <p:nvSpPr>
          <p:cNvPr id="3" name="Content Placeholder 2"/>
          <p:cNvSpPr>
            <a:spLocks noGrp="1"/>
          </p:cNvSpPr>
          <p:nvPr>
            <p:ph idx="1"/>
          </p:nvPr>
        </p:nvSpPr>
        <p:spPr>
          <a:xfrm>
            <a:off x="1998104" y="1130166"/>
            <a:ext cx="4561536" cy="5566848"/>
          </a:xfrm>
        </p:spPr>
        <p:txBody>
          <a:bodyPr>
            <a:normAutofit/>
          </a:bodyPr>
          <a:lstStyle/>
          <a:p>
            <a:r>
              <a:rPr lang="en-US" dirty="0"/>
              <a:t>Veterans Home in Yountville (Sonoma County) was threatened by the Tubbs Fire, at the time the most destructive wildfire in CA. Residents evacuated without medical records to multiple receiving facilities.</a:t>
            </a:r>
          </a:p>
          <a:p>
            <a:endParaRPr lang="en-US" dirty="0"/>
          </a:p>
          <a:p>
            <a:r>
              <a:rPr lang="en-US" dirty="0"/>
              <a:t>The VA used paper charting, no way to remotely access records after the area was closed off due to wildfire.</a:t>
            </a:r>
          </a:p>
          <a:p>
            <a:endParaRPr lang="en-US" dirty="0"/>
          </a:p>
          <a:p>
            <a:r>
              <a:rPr lang="en-US" dirty="0"/>
              <a:t>If you paper chart, prioritize taking all your paper charts with you in an evacuation! You do not know when you will be able to return, or if your building will be damaged.</a:t>
            </a:r>
          </a:p>
        </p:txBody>
      </p:sp>
      <p:pic>
        <p:nvPicPr>
          <p:cNvPr id="7172" name="Picture 4" descr="Image result for tubbs fi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1" y="1130166"/>
            <a:ext cx="3129566" cy="2943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Image result for tubbs fire from space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522" y="4340180"/>
            <a:ext cx="3142445" cy="2356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9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8300" y="787938"/>
            <a:ext cx="6135090" cy="5227097"/>
          </a:xfrm>
          <a:prstGeom prst="rect">
            <a:avLst/>
          </a:prstGeom>
          <a:scene3d>
            <a:camera prst="isometricOffAxis2Left"/>
            <a:lightRig rig="threePt" dir="t"/>
          </a:scene3d>
        </p:spPr>
      </p:pic>
      <p:pic>
        <p:nvPicPr>
          <p:cNvPr id="3" name="Picture 2"/>
          <p:cNvPicPr>
            <a:picLocks noChangeAspect="1"/>
          </p:cNvPicPr>
          <p:nvPr/>
        </p:nvPicPr>
        <p:blipFill>
          <a:blip r:embed="rId3"/>
          <a:stretch>
            <a:fillRect/>
          </a:stretch>
        </p:blipFill>
        <p:spPr>
          <a:xfrm>
            <a:off x="5676258" y="625637"/>
            <a:ext cx="6337401" cy="5551701"/>
          </a:xfrm>
          <a:prstGeom prst="rect">
            <a:avLst/>
          </a:prstGeom>
          <a:ln>
            <a:solidFill>
              <a:schemeClr val="bg1"/>
            </a:solidFill>
          </a:ln>
          <a:scene3d>
            <a:camera prst="isometricOffAxis2Left"/>
            <a:lightRig rig="threePt" dir="t"/>
          </a:scene3d>
        </p:spPr>
      </p:pic>
    </p:spTree>
    <p:extLst>
      <p:ext uri="{BB962C8B-B14F-4D97-AF65-F5344CB8AC3E}">
        <p14:creationId xmlns:p14="http://schemas.microsoft.com/office/powerpoint/2010/main" val="37823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198" y="480292"/>
            <a:ext cx="10418619" cy="646331"/>
          </a:xfrm>
          <a:prstGeom prst="rect">
            <a:avLst/>
          </a:prstGeom>
          <a:noFill/>
        </p:spPr>
        <p:txBody>
          <a:bodyPr wrap="square" rtlCol="0">
            <a:spAutoFit/>
          </a:bodyPr>
          <a:lstStyle/>
          <a:p>
            <a:r>
              <a:rPr lang="en" sz="3600" b="1" dirty="0">
                <a:solidFill>
                  <a:schemeClr val="tx1">
                    <a:lumMod val="95000"/>
                  </a:schemeClr>
                </a:solidFill>
              </a:rPr>
              <a:t>Observing HIPAA during Emergencies</a:t>
            </a:r>
            <a:endParaRPr lang="en-US" sz="3600" b="1" dirty="0">
              <a:solidFill>
                <a:schemeClr val="tx1">
                  <a:lumMod val="95000"/>
                </a:schemeClr>
              </a:solidFill>
            </a:endParaRPr>
          </a:p>
        </p:txBody>
      </p:sp>
      <p:sp>
        <p:nvSpPr>
          <p:cNvPr id="3" name="TextBox 2"/>
          <p:cNvSpPr txBox="1"/>
          <p:nvPr/>
        </p:nvSpPr>
        <p:spPr>
          <a:xfrm>
            <a:off x="1362361" y="1496291"/>
            <a:ext cx="9116291" cy="1754326"/>
          </a:xfrm>
          <a:prstGeom prst="rect">
            <a:avLst/>
          </a:prstGeom>
          <a:noFill/>
        </p:spPr>
        <p:txBody>
          <a:bodyPr wrap="square" rtlCol="0">
            <a:spAutoFit/>
          </a:bodyPr>
          <a:lstStyle/>
          <a:p>
            <a:r>
              <a:rPr lang="en-US" sz="2400" b="1" dirty="0"/>
              <a:t>E-0023: </a:t>
            </a:r>
            <a:r>
              <a:rPr lang="en" sz="2400" dirty="0"/>
              <a:t>A system of medical documentation that preserves patient information, protects confidentiality of patient information, and secures and maintains availability of records.</a:t>
            </a:r>
          </a:p>
          <a:p>
            <a:r>
              <a:rPr lang="en-US" sz="3600" dirty="0"/>
              <a:t>  </a:t>
            </a:r>
          </a:p>
        </p:txBody>
      </p:sp>
      <p:pic>
        <p:nvPicPr>
          <p:cNvPr id="4" name="Content Placeholder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l="8385" t="5384" r="10519" b="5384"/>
          <a:stretch/>
        </p:blipFill>
        <p:spPr>
          <a:xfrm rot="524849">
            <a:off x="8483066" y="2723056"/>
            <a:ext cx="2483002" cy="3556126"/>
          </a:xfrm>
          <a:prstGeom prst="rect">
            <a:avLst/>
          </a:prstGeom>
          <a:effectLst>
            <a:outerShdw blurRad="25400" dir="17880000">
              <a:srgbClr val="000000">
                <a:alpha val="46000"/>
              </a:srgbClr>
            </a:outerShdw>
          </a:effectLst>
        </p:spPr>
      </p:pic>
      <p:pic>
        <p:nvPicPr>
          <p:cNvPr id="5" name="Picture 4"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43001" y="3132606"/>
            <a:ext cx="4335437" cy="3314700"/>
          </a:xfrm>
          <a:prstGeom prst="round2DiagRect">
            <a:avLst>
              <a:gd name="adj1" fmla="val 16667"/>
              <a:gd name="adj2" fmla="val 14778"/>
            </a:avLst>
          </a:prstGeom>
          <a:ln w="88900" cap="sq">
            <a:solidFill>
              <a:srgbClr val="FFFFFF"/>
            </a:solidFill>
            <a:miter lim="800000"/>
          </a:ln>
          <a:effectLst>
            <a:outerShdw blurRad="254000" algn="tl" rotWithShape="0">
              <a:srgbClr val="000000">
                <a:alpha val="43000"/>
              </a:srgbClr>
            </a:outerShdw>
          </a:effectLst>
        </p:spPr>
      </p:pic>
      <p:pic>
        <p:nvPicPr>
          <p:cNvPr id="6" name="Picture 2" descr="Image result for hospital brace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506" y="3790910"/>
            <a:ext cx="2857500" cy="122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7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17585"/>
            <a:ext cx="8458200" cy="1143000"/>
          </a:xfrm>
        </p:spPr>
        <p:txBody>
          <a:bodyPr>
            <a:normAutofit/>
          </a:bodyPr>
          <a:lstStyle/>
          <a:p>
            <a:pPr algn="ctr"/>
            <a:r>
              <a:rPr lang="en-US" sz="4000" b="1" dirty="0">
                <a:latin typeface="+mn-lt"/>
              </a:rPr>
              <a:t>OUR FOCUS TODAY: SAFE EVACUATION </a:t>
            </a:r>
          </a:p>
        </p:txBody>
      </p:sp>
      <p:sp>
        <p:nvSpPr>
          <p:cNvPr id="3" name="Content Placeholder 2"/>
          <p:cNvSpPr>
            <a:spLocks noGrp="1"/>
          </p:cNvSpPr>
          <p:nvPr>
            <p:ph idx="1"/>
          </p:nvPr>
        </p:nvSpPr>
        <p:spPr>
          <a:xfrm>
            <a:off x="560680" y="1344073"/>
            <a:ext cx="6144029" cy="4726628"/>
          </a:xfrm>
        </p:spPr>
        <p:txBody>
          <a:bodyPr>
            <a:normAutofit lnSpcReduction="10000"/>
          </a:bodyPr>
          <a:lstStyle/>
          <a:p>
            <a:pPr marL="0" indent="0">
              <a:buNone/>
            </a:pPr>
            <a:r>
              <a:rPr lang="en-US" sz="2600" dirty="0"/>
              <a:t>CMS Says this INCLUDES:</a:t>
            </a:r>
          </a:p>
          <a:p>
            <a:r>
              <a:rPr lang="en-US" sz="2600" dirty="0"/>
              <a:t>Care and treatment of evacuees</a:t>
            </a:r>
          </a:p>
          <a:p>
            <a:r>
              <a:rPr lang="en-US" sz="2600" dirty="0"/>
              <a:t>Staff responsibilities</a:t>
            </a:r>
          </a:p>
          <a:p>
            <a:r>
              <a:rPr lang="en-US" sz="2600" dirty="0"/>
              <a:t>Transportation (MOUs)</a:t>
            </a:r>
          </a:p>
          <a:p>
            <a:r>
              <a:rPr lang="en-US" sz="2600" dirty="0"/>
              <a:t>Tracking residents and staff</a:t>
            </a:r>
          </a:p>
          <a:p>
            <a:r>
              <a:rPr lang="en-US" sz="2600" dirty="0"/>
              <a:t>Evacuation locations (Pre-Arranged)</a:t>
            </a:r>
          </a:p>
          <a:p>
            <a:r>
              <a:rPr lang="en-US" sz="2600" dirty="0"/>
              <a:t>Primary and alternate means of communication </a:t>
            </a:r>
          </a:p>
          <a:p>
            <a:pPr marL="0" indent="0">
              <a:buNone/>
            </a:pPr>
            <a:r>
              <a:rPr lang="en-US" sz="2600" dirty="0"/>
              <a:t>     with external sources of assistance</a:t>
            </a:r>
          </a:p>
          <a:p>
            <a:endParaRPr lang="en-US" sz="2100" dirty="0"/>
          </a:p>
          <a:p>
            <a:pPr marL="0" indent="0">
              <a:buNone/>
            </a:pPr>
            <a:endParaRPr lang="en-US" sz="2100" dirty="0"/>
          </a:p>
        </p:txBody>
      </p:sp>
      <p:pic>
        <p:nvPicPr>
          <p:cNvPr id="6" name="Picture 2" descr="Image result for evacuation nursing h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225" y="3819538"/>
            <a:ext cx="3001549" cy="2251163"/>
          </a:xfrm>
          <a:prstGeom prst="rect">
            <a:avLst/>
          </a:prstGeom>
        </p:spPr>
        <p:style>
          <a:lnRef idx="3">
            <a:schemeClr val="lt1"/>
          </a:lnRef>
          <a:fillRef idx="1">
            <a:schemeClr val="accent1"/>
          </a:fillRef>
          <a:effectRef idx="1">
            <a:schemeClr val="accent1"/>
          </a:effectRef>
          <a:fontRef idx="minor">
            <a:schemeClr val="lt1"/>
          </a:fontRef>
        </p:style>
      </p:pic>
      <p:pic>
        <p:nvPicPr>
          <p:cNvPr id="7" name="Picture 2" descr="Image result for fire nursing 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950" y="1126976"/>
            <a:ext cx="4167934" cy="3002897"/>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3373731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272406" y="1140675"/>
            <a:ext cx="8534400" cy="1331843"/>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3200" b="1" dirty="0">
                <a:latin typeface="+mn-lt"/>
              </a:rPr>
              <a:t>Resident Evacuation </a:t>
            </a:r>
            <a:br>
              <a:rPr lang="en-US" sz="3200" b="1" dirty="0">
                <a:latin typeface="+mn-lt"/>
              </a:rPr>
            </a:br>
            <a:r>
              <a:rPr lang="en-US" sz="3200" b="1" dirty="0">
                <a:latin typeface="+mn-lt"/>
              </a:rPr>
              <a:t>Checklist</a:t>
            </a:r>
            <a:endParaRPr lang="en-US" sz="3200" b="1" dirty="0">
              <a:latin typeface="+mn-lt"/>
              <a:ea typeface="ＭＳ Ｐゴシック"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11753" y="248689"/>
            <a:ext cx="4395053" cy="6420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95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46533" y="723232"/>
            <a:ext cx="8534400" cy="1331843"/>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br>
              <a:rPr lang="en-US" sz="4400" b="1" dirty="0">
                <a:latin typeface="+mn-lt"/>
              </a:rPr>
            </a:br>
            <a:r>
              <a:rPr lang="en-US" sz="3200" b="1" dirty="0">
                <a:latin typeface="+mn-lt"/>
              </a:rPr>
              <a:t>Sample Face Sheet</a:t>
            </a:r>
            <a:endParaRPr lang="en-US" sz="3200" b="1" dirty="0">
              <a:latin typeface="+mn-lt"/>
              <a:ea typeface="ＭＳ Ｐゴシック"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13733" y="179814"/>
            <a:ext cx="4406067" cy="6460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97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66" r="2606" b="1"/>
          <a:stretch/>
        </p:blipFill>
        <p:spPr>
          <a:xfrm>
            <a:off x="2080258" y="1394298"/>
            <a:ext cx="4667896" cy="3486150"/>
          </a:xfrm>
          <a:prstGeom prst="rect">
            <a:avLst/>
          </a:prstGeom>
          <a:ln>
            <a:solidFill>
              <a:schemeClr val="accent2">
                <a:lumMod val="75000"/>
              </a:schemeClr>
            </a:solidFill>
          </a:ln>
        </p:spPr>
      </p:pic>
      <p:sp>
        <p:nvSpPr>
          <p:cNvPr id="2" name="Title 1"/>
          <p:cNvSpPr>
            <a:spLocks noGrp="1"/>
          </p:cNvSpPr>
          <p:nvPr>
            <p:ph type="title" idx="4294967295"/>
          </p:nvPr>
        </p:nvSpPr>
        <p:spPr>
          <a:xfrm>
            <a:off x="1752600" y="-352425"/>
            <a:ext cx="8991600" cy="1581150"/>
          </a:xfrm>
          <a:noFill/>
        </p:spPr>
        <p:txBody>
          <a:bodyPr>
            <a:normAutofit/>
          </a:bodyPr>
          <a:lstStyle/>
          <a:p>
            <a:pPr algn="ctr"/>
            <a:r>
              <a:rPr lang="en-US" sz="2800" b="1" dirty="0">
                <a:latin typeface="+mn-lt"/>
              </a:rPr>
              <a:t>Systems to Track Residents/Clients and On-duty Staff</a:t>
            </a:r>
          </a:p>
        </p:txBody>
      </p:sp>
      <p:sp>
        <p:nvSpPr>
          <p:cNvPr id="6" name="TextBox 5"/>
          <p:cNvSpPr txBox="1"/>
          <p:nvPr/>
        </p:nvSpPr>
        <p:spPr>
          <a:xfrm>
            <a:off x="3051807" y="5204298"/>
            <a:ext cx="2114550" cy="300082"/>
          </a:xfrm>
          <a:prstGeom prst="rect">
            <a:avLst/>
          </a:prstGeom>
          <a:noFill/>
        </p:spPr>
        <p:txBody>
          <a:bodyPr wrap="square" rtlCol="0">
            <a:spAutoFit/>
          </a:bodyPr>
          <a:lstStyle/>
          <a:p>
            <a:r>
              <a:rPr lang="en-US" sz="1350" dirty="0">
                <a:solidFill>
                  <a:schemeClr val="bg1"/>
                </a:solidFill>
                <a:hlinkClick r:id="rId4"/>
              </a:rPr>
              <a:t>www.cahfdisasterprep.com</a:t>
            </a:r>
            <a:endParaRPr lang="en-US" sz="1350" dirty="0">
              <a:solidFill>
                <a:schemeClr val="bg1"/>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91" r="2299"/>
          <a:stretch/>
        </p:blipFill>
        <p:spPr>
          <a:xfrm>
            <a:off x="5966458" y="2765898"/>
            <a:ext cx="4777742" cy="3539068"/>
          </a:xfrm>
          <a:prstGeom prst="rect">
            <a:avLst/>
          </a:prstGeom>
          <a:ln>
            <a:solidFill>
              <a:schemeClr val="accent2">
                <a:lumMod val="75000"/>
              </a:schemeClr>
            </a:solidFill>
          </a:ln>
        </p:spPr>
      </p:pic>
    </p:spTree>
    <p:extLst>
      <p:ext uri="{BB962C8B-B14F-4D97-AF65-F5344CB8AC3E}">
        <p14:creationId xmlns:p14="http://schemas.microsoft.com/office/powerpoint/2010/main" val="438565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075115" y="792169"/>
            <a:ext cx="5131766" cy="1759226"/>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br>
              <a:rPr lang="en-US" sz="4400" b="1" dirty="0">
                <a:latin typeface="+mn-lt"/>
              </a:rPr>
            </a:br>
            <a:r>
              <a:rPr lang="en-US" sz="3200" b="1" dirty="0">
                <a:latin typeface="+mn-lt"/>
              </a:rPr>
              <a:t>RESIDENT EVACUATION </a:t>
            </a:r>
            <a:br>
              <a:rPr lang="en-US" sz="3200" b="1" dirty="0">
                <a:latin typeface="+mn-lt"/>
              </a:rPr>
            </a:br>
            <a:r>
              <a:rPr lang="en-US" sz="3200" b="1" dirty="0">
                <a:latin typeface="+mn-lt"/>
              </a:rPr>
              <a:t>TRACKING FORM</a:t>
            </a:r>
            <a:endParaRPr lang="en-US" sz="3600" b="1" dirty="0">
              <a:latin typeface="+mn-lt"/>
              <a:ea typeface="ＭＳ Ｐゴシック"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14473" y="458732"/>
            <a:ext cx="3963384" cy="5997686"/>
          </a:xfrm>
          <a:prstGeom prst="rect">
            <a:avLst/>
          </a:prstGeom>
          <a:ln>
            <a:noFill/>
          </a:ln>
          <a:effectLst>
            <a:outerShdw blurRad="292100" dist="139700" dir="2700000" algn="tl" rotWithShape="0">
              <a:srgbClr val="333333">
                <a:alpha val="65000"/>
              </a:srgbClr>
            </a:outerShdw>
          </a:effectLst>
          <a:scene3d>
            <a:camera prst="isometricOffAxis2Left"/>
            <a:lightRig rig="threePt" dir="t"/>
          </a:scene3d>
        </p:spPr>
      </p:pic>
    </p:spTree>
    <p:extLst>
      <p:ext uri="{BB962C8B-B14F-4D97-AF65-F5344CB8AC3E}">
        <p14:creationId xmlns:p14="http://schemas.microsoft.com/office/powerpoint/2010/main" val="3174124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905263" y="88475"/>
            <a:ext cx="10353762" cy="970450"/>
          </a:xfrm>
        </p:spPr>
        <p:txBody>
          <a:bodyPr anchor="ctr" anchorCtr="0">
            <a:noAutofit/>
          </a:bodyPr>
          <a:lstStyle/>
          <a:p>
            <a:r>
              <a:rPr lang="en-US" sz="3600" b="1" dirty="0">
                <a:latin typeface="+mn-lt"/>
              </a:rPr>
              <a:t>Systems for Tracking Needed Provisions</a:t>
            </a:r>
          </a:p>
        </p:txBody>
      </p:sp>
      <p:pic>
        <p:nvPicPr>
          <p:cNvPr id="3"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3117">
            <a:off x="1169452" y="1876129"/>
            <a:ext cx="6382073" cy="4297363"/>
          </a:xfrm>
          <a:prstGeom prst="rect">
            <a:avLst/>
          </a:prstGeom>
          <a:ln w="6350">
            <a:solidFill>
              <a:schemeClr val="tx1"/>
            </a:solidFill>
          </a:ln>
          <a:effectLst>
            <a:outerShdw blurRad="292100" dist="139700" dir="2700000" algn="tl" rotWithShape="0">
              <a:srgbClr val="333333">
                <a:alpha val="65000"/>
              </a:srgbClr>
            </a:outerShdw>
          </a:effec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144" y="1149930"/>
            <a:ext cx="4963218" cy="5458587"/>
          </a:xfrm>
          <a:prstGeom prst="rect">
            <a:avLst/>
          </a:prstGeom>
          <a:ln w="63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43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817167" y="0"/>
            <a:ext cx="8534400" cy="533400"/>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000" b="1" dirty="0">
                <a:solidFill>
                  <a:schemeClr val="tx2"/>
                </a:solidFill>
                <a:latin typeface="+mn-lt"/>
                <a:ea typeface="ＭＳ Ｐゴシック" pitchFamily="34" charset="-128"/>
              </a:rPr>
              <a:t>Damage Assessment Tools</a:t>
            </a:r>
          </a:p>
        </p:txBody>
      </p:sp>
      <p:pic>
        <p:nvPicPr>
          <p:cNvPr id="3" name="Content Placeholder 3" descr="Screen Clipping"/>
          <p:cNvPicPr>
            <a:picLocks noChangeAspect="1"/>
          </p:cNvPicPr>
          <p:nvPr/>
        </p:nvPicPr>
        <p:blipFill rotWithShape="1">
          <a:blip r:embed="rId3">
            <a:extLst>
              <a:ext uri="{28A0092B-C50C-407E-A947-70E740481C1C}">
                <a14:useLocalDpi xmlns:a14="http://schemas.microsoft.com/office/drawing/2010/main" val="0"/>
              </a:ext>
            </a:extLst>
          </a:blip>
          <a:srcRect l="2072" b="6246"/>
          <a:stretch/>
        </p:blipFill>
        <p:spPr>
          <a:xfrm>
            <a:off x="198784" y="2161082"/>
            <a:ext cx="7215809" cy="4064620"/>
          </a:xfrm>
          <a:prstGeom prst="rect">
            <a:avLst/>
          </a:prstGeom>
          <a:ln>
            <a:noFill/>
          </a:ln>
          <a:effectLst>
            <a:outerShdw blurRad="292100" dist="139700" dir="2700000" algn="tl" rotWithShape="0">
              <a:srgbClr val="333333">
                <a:alpha val="65000"/>
              </a:srgbClr>
            </a:outerShdw>
          </a:effec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4910"/>
          <a:stretch/>
        </p:blipFill>
        <p:spPr>
          <a:xfrm>
            <a:off x="5448550" y="1060009"/>
            <a:ext cx="6351103" cy="4310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6833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9833" y="714894"/>
            <a:ext cx="4264429" cy="16043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libri"/>
                <a:ea typeface="+mj-ea"/>
                <a:cs typeface="+mj-cs"/>
              </a:rPr>
              <a:t>Repopulation after Evacuation</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b="1" dirty="0">
              <a:solidFill>
                <a:srgbClr val="07CB98"/>
              </a:solidFill>
              <a:latin typeface="Calibri"/>
            </a:endParaRPr>
          </a:p>
        </p:txBody>
      </p:sp>
      <p:pic>
        <p:nvPicPr>
          <p:cNvPr id="3" name="Picture 2"/>
          <p:cNvPicPr>
            <a:picLocks noChangeAspect="1"/>
          </p:cNvPicPr>
          <p:nvPr/>
        </p:nvPicPr>
        <p:blipFill>
          <a:blip r:embed="rId2"/>
          <a:stretch>
            <a:fillRect/>
          </a:stretch>
        </p:blipFill>
        <p:spPr>
          <a:xfrm>
            <a:off x="4705783" y="829272"/>
            <a:ext cx="4336618" cy="5567920"/>
          </a:xfrm>
          <a:prstGeom prst="rect">
            <a:avLst/>
          </a:prstGeom>
          <a:ln>
            <a:solidFill>
              <a:schemeClr val="bg1"/>
            </a:solidFill>
          </a:ln>
          <a:scene3d>
            <a:camera prst="isometricOffAxis2Left"/>
            <a:lightRig rig="threePt" dir="t"/>
          </a:scene3d>
        </p:spPr>
      </p:pic>
      <p:pic>
        <p:nvPicPr>
          <p:cNvPr id="6" name="Picture 5"/>
          <p:cNvPicPr>
            <a:picLocks noChangeAspect="1"/>
          </p:cNvPicPr>
          <p:nvPr/>
        </p:nvPicPr>
        <p:blipFill>
          <a:blip r:embed="rId3"/>
          <a:stretch>
            <a:fillRect/>
          </a:stretch>
        </p:blipFill>
        <p:spPr>
          <a:xfrm>
            <a:off x="6874092" y="451677"/>
            <a:ext cx="4540106" cy="5782810"/>
          </a:xfrm>
          <a:prstGeom prst="rect">
            <a:avLst/>
          </a:prstGeom>
          <a:ln>
            <a:solidFill>
              <a:schemeClr val="bg1"/>
            </a:solidFill>
          </a:ln>
          <a:scene3d>
            <a:camera prst="isometricOffAxis2Left"/>
            <a:lightRig rig="threePt" dir="t"/>
          </a:scene3d>
        </p:spPr>
      </p:pic>
    </p:spTree>
    <p:extLst>
      <p:ext uri="{BB962C8B-B14F-4D97-AF65-F5344CB8AC3E}">
        <p14:creationId xmlns:p14="http://schemas.microsoft.com/office/powerpoint/2010/main" val="134197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a:stretch>
            <a:fillRect/>
          </a:stretch>
        </p:blipFill>
        <p:spPr bwMode="auto">
          <a:xfrm>
            <a:off x="5553075" y="1385768"/>
            <a:ext cx="4400550" cy="3254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8"/>
          <p:cNvPicPr>
            <a:picLocks noChangeAspect="1"/>
          </p:cNvPicPr>
          <p:nvPr/>
        </p:nvPicPr>
        <p:blipFill>
          <a:blip r:embed="rId4"/>
          <a:stretch>
            <a:fillRect/>
          </a:stretch>
        </p:blipFill>
        <p:spPr bwMode="auto">
          <a:xfrm>
            <a:off x="1921444" y="1230001"/>
            <a:ext cx="2926781" cy="213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1"/>
          <p:cNvSpPr txBox="1">
            <a:spLocks/>
          </p:cNvSpPr>
          <p:nvPr/>
        </p:nvSpPr>
        <p:spPr bwMode="auto">
          <a:xfrm>
            <a:off x="3241848" y="245169"/>
            <a:ext cx="6626053" cy="88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685800">
              <a:lnSpc>
                <a:spcPct val="94000"/>
              </a:lnSpc>
              <a:spcBef>
                <a:spcPts val="750"/>
              </a:spcBef>
              <a:spcAft>
                <a:spcPts val="150"/>
              </a:spcAft>
              <a:buFont typeface="Franklin Gothic Book" panose="020B0503020102020204" pitchFamily="34" charset="0"/>
              <a:buChar char="■"/>
              <a:defRPr sz="1500">
                <a:solidFill>
                  <a:schemeClr val="tx2"/>
                </a:solidFill>
                <a:latin typeface="Myriad Pro Cond" pitchFamily="34" charset="0"/>
              </a:defRPr>
            </a:lvl1pPr>
            <a:lvl2pPr marL="287338" indent="-287338" defTabSz="685800">
              <a:lnSpc>
                <a:spcPct val="94000"/>
              </a:lnSpc>
              <a:spcBef>
                <a:spcPts val="375"/>
              </a:spcBef>
              <a:spcAft>
                <a:spcPts val="150"/>
              </a:spcAft>
              <a:buFont typeface="Franklin Gothic Book" panose="020B0503020102020204" pitchFamily="34" charset="0"/>
              <a:buChar char="–"/>
              <a:defRPr sz="1500" i="1">
                <a:solidFill>
                  <a:schemeClr val="tx2"/>
                </a:solidFill>
                <a:latin typeface="Myriad Pro Cond" pitchFamily="34" charset="0"/>
              </a:defRPr>
            </a:lvl2pPr>
            <a:lvl3pPr marL="287338" indent="-287338" defTabSz="685800">
              <a:lnSpc>
                <a:spcPct val="94000"/>
              </a:lnSpc>
              <a:spcBef>
                <a:spcPts val="375"/>
              </a:spcBef>
              <a:spcAft>
                <a:spcPts val="150"/>
              </a:spcAft>
              <a:buFont typeface="Franklin Gothic Book" panose="020B0503020102020204" pitchFamily="34" charset="0"/>
              <a:buChar char="■"/>
              <a:defRPr sz="1300">
                <a:solidFill>
                  <a:schemeClr val="tx2"/>
                </a:solidFill>
                <a:latin typeface="Myriad Pro Cond" pitchFamily="34" charset="0"/>
              </a:defRPr>
            </a:lvl3pPr>
            <a:lvl4pPr marL="287338" indent="-287338" defTabSz="685800">
              <a:lnSpc>
                <a:spcPct val="94000"/>
              </a:lnSpc>
              <a:spcBef>
                <a:spcPts val="375"/>
              </a:spcBef>
              <a:spcAft>
                <a:spcPts val="150"/>
              </a:spcAft>
              <a:buFont typeface="Franklin Gothic Book" panose="020B0503020102020204" pitchFamily="34" charset="0"/>
              <a:buChar char="–"/>
              <a:defRPr sz="1300" i="1">
                <a:solidFill>
                  <a:schemeClr val="tx2"/>
                </a:solidFill>
                <a:latin typeface="Myriad Pro Cond" pitchFamily="34" charset="0"/>
              </a:defRPr>
            </a:lvl4pPr>
            <a:lvl5pPr marL="287338" indent="-287338" defTabSz="685800">
              <a:lnSpc>
                <a:spcPct val="94000"/>
              </a:lnSpc>
              <a:spcBef>
                <a:spcPts val="375"/>
              </a:spcBef>
              <a:spcAft>
                <a:spcPts val="150"/>
              </a:spcAft>
              <a:buFont typeface="Franklin Gothic Book" panose="020B0503020102020204" pitchFamily="34" charset="0"/>
              <a:buChar char="■"/>
              <a:defRPr sz="1200">
                <a:solidFill>
                  <a:schemeClr val="tx2"/>
                </a:solidFill>
                <a:latin typeface="Myriad Pro Cond" pitchFamily="34" charset="0"/>
              </a:defRPr>
            </a:lvl5pPr>
            <a:lvl6pPr marL="744538" indent="-287338" defTabSz="685800" eaLnBrk="0" fontAlgn="base" hangingPunct="0">
              <a:lnSpc>
                <a:spcPct val="94000"/>
              </a:lnSpc>
              <a:spcBef>
                <a:spcPts val="375"/>
              </a:spcBef>
              <a:spcAft>
                <a:spcPts val="150"/>
              </a:spcAft>
              <a:buFont typeface="Franklin Gothic Book" panose="020B0503020102020204" pitchFamily="34" charset="0"/>
              <a:buChar char="■"/>
              <a:defRPr sz="1200">
                <a:solidFill>
                  <a:schemeClr val="tx2"/>
                </a:solidFill>
                <a:latin typeface="Myriad Pro Cond" pitchFamily="34" charset="0"/>
              </a:defRPr>
            </a:lvl6pPr>
            <a:lvl7pPr marL="1201738" indent="-287338" defTabSz="685800" eaLnBrk="0" fontAlgn="base" hangingPunct="0">
              <a:lnSpc>
                <a:spcPct val="94000"/>
              </a:lnSpc>
              <a:spcBef>
                <a:spcPts val="375"/>
              </a:spcBef>
              <a:spcAft>
                <a:spcPts val="150"/>
              </a:spcAft>
              <a:buFont typeface="Franklin Gothic Book" panose="020B0503020102020204" pitchFamily="34" charset="0"/>
              <a:buChar char="■"/>
              <a:defRPr sz="1200">
                <a:solidFill>
                  <a:schemeClr val="tx2"/>
                </a:solidFill>
                <a:latin typeface="Myriad Pro Cond" pitchFamily="34" charset="0"/>
              </a:defRPr>
            </a:lvl7pPr>
            <a:lvl8pPr marL="1658938" indent="-287338" defTabSz="685800" eaLnBrk="0" fontAlgn="base" hangingPunct="0">
              <a:lnSpc>
                <a:spcPct val="94000"/>
              </a:lnSpc>
              <a:spcBef>
                <a:spcPts val="375"/>
              </a:spcBef>
              <a:spcAft>
                <a:spcPts val="150"/>
              </a:spcAft>
              <a:buFont typeface="Franklin Gothic Book" panose="020B0503020102020204" pitchFamily="34" charset="0"/>
              <a:buChar char="■"/>
              <a:defRPr sz="1200">
                <a:solidFill>
                  <a:schemeClr val="tx2"/>
                </a:solidFill>
                <a:latin typeface="Myriad Pro Cond" pitchFamily="34" charset="0"/>
              </a:defRPr>
            </a:lvl8pPr>
            <a:lvl9pPr marL="2116138" indent="-287338" defTabSz="685800" eaLnBrk="0" fontAlgn="base" hangingPunct="0">
              <a:lnSpc>
                <a:spcPct val="94000"/>
              </a:lnSpc>
              <a:spcBef>
                <a:spcPts val="375"/>
              </a:spcBef>
              <a:spcAft>
                <a:spcPts val="150"/>
              </a:spcAft>
              <a:buFont typeface="Franklin Gothic Book" panose="020B0503020102020204" pitchFamily="34" charset="0"/>
              <a:buChar char="■"/>
              <a:defRPr sz="1200">
                <a:solidFill>
                  <a:schemeClr val="tx2"/>
                </a:solidFill>
                <a:latin typeface="Myriad Pro Cond" pitchFamily="34" charset="0"/>
              </a:defRPr>
            </a:lvl9pPr>
          </a:lstStyle>
          <a:p>
            <a:pPr>
              <a:buNone/>
            </a:pPr>
            <a:r>
              <a:rPr lang="en-US" altLang="en-US" sz="1800" b="1" dirty="0">
                <a:solidFill>
                  <a:schemeClr val="tx1"/>
                </a:solidFill>
                <a:latin typeface="Calibri" panose="020F0502020204030204"/>
              </a:rPr>
              <a:t>We have to be ready to be their “first responders”…</a:t>
            </a:r>
          </a:p>
          <a:p>
            <a:pPr>
              <a:buNone/>
            </a:pPr>
            <a:r>
              <a:rPr lang="en-US" altLang="en-US" sz="2400" b="1" dirty="0">
                <a:solidFill>
                  <a:schemeClr val="tx1"/>
                </a:solidFill>
                <a:latin typeface="Calibri" panose="020F0502020204030204"/>
              </a:rPr>
              <a:t>WE ARE THE EXPERTS ON OUR RESIDENTS</a:t>
            </a:r>
          </a:p>
        </p:txBody>
      </p:sp>
      <p:pic>
        <p:nvPicPr>
          <p:cNvPr id="12" name="Picture 5"/>
          <p:cNvPicPr>
            <a:picLocks noChangeAspect="1"/>
          </p:cNvPicPr>
          <p:nvPr/>
        </p:nvPicPr>
        <p:blipFill>
          <a:blip r:embed="rId5"/>
          <a:stretch>
            <a:fillRect/>
          </a:stretch>
        </p:blipFill>
        <p:spPr bwMode="auto">
          <a:xfrm>
            <a:off x="2430974" y="3709204"/>
            <a:ext cx="2685653" cy="2721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8550" name="Picture 7"/>
          <p:cNvPicPr>
            <a:picLocks noChangeAspect="1"/>
          </p:cNvPicPr>
          <p:nvPr/>
        </p:nvPicPr>
        <p:blipFill>
          <a:blip r:embed="rId6"/>
          <a:stretch>
            <a:fillRect/>
          </a:stretch>
        </p:blipFill>
        <p:spPr bwMode="auto">
          <a:xfrm>
            <a:off x="7118180" y="4210402"/>
            <a:ext cx="3194321" cy="2220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07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959664" y="406664"/>
            <a:ext cx="6629198" cy="533383"/>
          </a:xfrm>
          <a:prstGeom prst="rect">
            <a:avLst/>
          </a:prstGeom>
          <a:no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4400" b="1" dirty="0">
                <a:latin typeface="+mn-lt"/>
                <a:ea typeface="ＭＳ Ｐゴシック" pitchFamily="34" charset="-128"/>
              </a:rPr>
              <a:t>Planning Resources</a:t>
            </a:r>
          </a:p>
        </p:txBody>
      </p:sp>
      <p:sp>
        <p:nvSpPr>
          <p:cNvPr id="4" name="Content Placeholder 2"/>
          <p:cNvSpPr txBox="1">
            <a:spLocks/>
          </p:cNvSpPr>
          <p:nvPr/>
        </p:nvSpPr>
        <p:spPr>
          <a:xfrm>
            <a:off x="5019298" y="1100165"/>
            <a:ext cx="5953356" cy="107339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b="1" dirty="0">
                <a:solidFill>
                  <a:schemeClr val="tx1"/>
                </a:solidFill>
              </a:rPr>
              <a:t>CALIFORNIA ASSOCIATION OF HEALTH FACILITIES</a:t>
            </a:r>
            <a:br>
              <a:rPr lang="en-US" b="1" dirty="0">
                <a:solidFill>
                  <a:schemeClr val="tx1"/>
                </a:solidFill>
              </a:rPr>
            </a:br>
            <a:r>
              <a:rPr lang="en-US" b="1" dirty="0">
                <a:solidFill>
                  <a:schemeClr val="tx1"/>
                </a:solidFill>
              </a:rPr>
              <a:t>DISASTER PREPAREDNESS PROGRAM</a:t>
            </a:r>
            <a:br>
              <a:rPr lang="en-US" b="1" dirty="0">
                <a:solidFill>
                  <a:schemeClr val="tx1"/>
                </a:solidFill>
              </a:rPr>
            </a:br>
            <a:r>
              <a:rPr lang="en-US" b="1" dirty="0">
                <a:solidFill>
                  <a:schemeClr val="tx1"/>
                </a:solidFill>
              </a:rPr>
              <a:t>www.cahfdisasterprep.com</a:t>
            </a:r>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1553" t="12986" r="8691" b="11765"/>
          <a:stretch/>
        </p:blipFill>
        <p:spPr>
          <a:xfrm>
            <a:off x="447576" y="510462"/>
            <a:ext cx="4432578" cy="1515137"/>
          </a:xfrm>
          <a:prstGeom prst="rect">
            <a:avLst/>
          </a:prstGeom>
        </p:spPr>
      </p:pic>
      <p:sp>
        <p:nvSpPr>
          <p:cNvPr id="7" name="Rectangle 6"/>
          <p:cNvSpPr/>
          <p:nvPr/>
        </p:nvSpPr>
        <p:spPr>
          <a:xfrm>
            <a:off x="6468378" y="2323044"/>
            <a:ext cx="5120484" cy="1828744"/>
          </a:xfrm>
          <a:prstGeom prst="rect">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41" indent="-342882" algn="ctr">
              <a:buClr>
                <a:srgbClr val="4F271C"/>
              </a:buClr>
              <a:buSzPct val="80000"/>
              <a:defRPr/>
            </a:pPr>
            <a:r>
              <a:rPr lang="en-US" sz="2400" b="1" kern="0" dirty="0">
                <a:solidFill>
                  <a:schemeClr val="tx1"/>
                </a:solidFill>
              </a:rPr>
              <a:t>MARY STORY MD</a:t>
            </a:r>
          </a:p>
          <a:p>
            <a:pPr marL="365741" indent="-342882" algn="ctr">
              <a:buClr>
                <a:srgbClr val="4F271C"/>
              </a:buClr>
              <a:buSzPct val="80000"/>
              <a:defRPr/>
            </a:pPr>
            <a:r>
              <a:rPr lang="en-US" sz="1600" kern="0" dirty="0">
                <a:solidFill>
                  <a:schemeClr val="tx1"/>
                </a:solidFill>
              </a:rPr>
              <a:t>DISASTER PREPAREDNESS PROGRAM COORDINATOR</a:t>
            </a:r>
          </a:p>
          <a:p>
            <a:pPr marL="365741" indent="-342882" algn="ctr">
              <a:buClr>
                <a:srgbClr val="4F271C"/>
              </a:buClr>
              <a:buSzPct val="80000"/>
              <a:defRPr/>
            </a:pPr>
            <a:r>
              <a:rPr lang="en-US" sz="1600" kern="0" dirty="0">
                <a:solidFill>
                  <a:schemeClr val="tx1"/>
                </a:solidFill>
              </a:rPr>
              <a:t>MSTORY@CAHF.ORG</a:t>
            </a:r>
          </a:p>
        </p:txBody>
      </p:sp>
      <p:sp>
        <p:nvSpPr>
          <p:cNvPr id="8" name="Rectangle 7"/>
          <p:cNvSpPr/>
          <p:nvPr/>
        </p:nvSpPr>
        <p:spPr>
          <a:xfrm>
            <a:off x="713390" y="2341858"/>
            <a:ext cx="5120484" cy="1828744"/>
          </a:xfrm>
          <a:prstGeom prst="rect">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41" indent="-342882" algn="ctr">
              <a:buClr>
                <a:srgbClr val="4F271C"/>
              </a:buClr>
              <a:buSzPct val="80000"/>
              <a:defRPr/>
            </a:pPr>
            <a:r>
              <a:rPr lang="en-US" sz="2800" b="1" kern="0" dirty="0">
                <a:solidFill>
                  <a:schemeClr val="tx1"/>
                </a:solidFill>
              </a:rPr>
              <a:t>JASON BELDEN</a:t>
            </a:r>
          </a:p>
          <a:p>
            <a:pPr marL="365741" indent="-342882" algn="ctr">
              <a:buClr>
                <a:srgbClr val="4F271C"/>
              </a:buClr>
              <a:buSzPct val="80000"/>
              <a:defRPr/>
            </a:pPr>
            <a:r>
              <a:rPr lang="en-US" sz="1600" kern="0" dirty="0">
                <a:solidFill>
                  <a:schemeClr val="tx1"/>
                </a:solidFill>
              </a:rPr>
              <a:t>DIRECTOR OF EMERGENCY PREPAREDNESS</a:t>
            </a:r>
          </a:p>
          <a:p>
            <a:pPr marL="365741" indent="-342882" algn="ctr">
              <a:buClr>
                <a:srgbClr val="4F271C"/>
              </a:buClr>
              <a:buSzPct val="80000"/>
              <a:defRPr/>
            </a:pPr>
            <a:r>
              <a:rPr lang="en-US" sz="1600" kern="0" dirty="0">
                <a:solidFill>
                  <a:schemeClr val="tx1"/>
                </a:solidFill>
              </a:rPr>
              <a:t>PHONE: 916-432-5194  |  JBELDEN@CAHF.ORG</a:t>
            </a:r>
          </a:p>
        </p:txBody>
      </p:sp>
    </p:spTree>
    <p:extLst>
      <p:ext uri="{BB962C8B-B14F-4D97-AF65-F5344CB8AC3E}">
        <p14:creationId xmlns:p14="http://schemas.microsoft.com/office/powerpoint/2010/main" val="40893992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73023"/>
            <a:ext cx="10515600" cy="1325563"/>
          </a:xfrm>
        </p:spPr>
        <p:txBody>
          <a:bodyPr/>
          <a:lstStyle/>
          <a:p>
            <a:r>
              <a:rPr lang="en-US" b="1" dirty="0">
                <a:latin typeface="+mn-lt"/>
              </a:rPr>
              <a:t>Acronyms Used Today</a:t>
            </a:r>
          </a:p>
        </p:txBody>
      </p:sp>
      <p:sp>
        <p:nvSpPr>
          <p:cNvPr id="3" name="Content Placeholder 2"/>
          <p:cNvSpPr>
            <a:spLocks noGrp="1"/>
          </p:cNvSpPr>
          <p:nvPr>
            <p:ph idx="1"/>
          </p:nvPr>
        </p:nvSpPr>
        <p:spPr>
          <a:xfrm>
            <a:off x="790575" y="1111250"/>
            <a:ext cx="10515600" cy="5746750"/>
          </a:xfrm>
        </p:spPr>
        <p:txBody>
          <a:bodyPr vert="horz" lIns="91440" tIns="45720" rIns="91440" bIns="45720" rtlCol="0" anchor="t">
            <a:normAutofit/>
          </a:bodyPr>
          <a:lstStyle/>
          <a:p>
            <a:r>
              <a:rPr lang="en-US" sz="2800" dirty="0"/>
              <a:t>EOP – Emergency Operations Plan</a:t>
            </a:r>
          </a:p>
          <a:p>
            <a:r>
              <a:rPr lang="en-US" sz="2800" dirty="0"/>
              <a:t>HVA – Hazard Vulnerability Assessment</a:t>
            </a:r>
          </a:p>
          <a:p>
            <a:r>
              <a:rPr lang="en-US" sz="2800" dirty="0"/>
              <a:t>CMS – Center for Medicaid/Medicare Services</a:t>
            </a:r>
          </a:p>
          <a:p>
            <a:r>
              <a:rPr lang="en-US" sz="2800" dirty="0"/>
              <a:t>NHICS – Nursing Home Incident Command System</a:t>
            </a:r>
          </a:p>
          <a:p>
            <a:r>
              <a:rPr lang="en-US" sz="2800" dirty="0"/>
              <a:t>JAS – Job Action Sheets</a:t>
            </a:r>
          </a:p>
          <a:p>
            <a:r>
              <a:rPr lang="en-US" sz="2800" dirty="0"/>
              <a:t>IAP – Incident Action Planning</a:t>
            </a:r>
          </a:p>
          <a:p>
            <a:r>
              <a:rPr lang="en-US" sz="2800" dirty="0" err="1"/>
              <a:t>SitRep</a:t>
            </a:r>
            <a:r>
              <a:rPr lang="en-US" sz="2800" dirty="0"/>
              <a:t> – Situational Report</a:t>
            </a:r>
          </a:p>
          <a:p>
            <a:r>
              <a:rPr lang="en-US" sz="2800" dirty="0"/>
              <a:t>HPP – Hospital Preparedness Program</a:t>
            </a:r>
          </a:p>
          <a:p>
            <a:r>
              <a:rPr lang="en-US" sz="2800" dirty="0"/>
              <a:t>HCC – Health Care Coalition</a:t>
            </a:r>
          </a:p>
          <a:p>
            <a:endParaRPr lang="en-US" sz="2400" dirty="0"/>
          </a:p>
          <a:p>
            <a:endParaRPr lang="en-US" sz="2400" dirty="0"/>
          </a:p>
        </p:txBody>
      </p:sp>
    </p:spTree>
    <p:extLst>
      <p:ext uri="{BB962C8B-B14F-4D97-AF65-F5344CB8AC3E}">
        <p14:creationId xmlns:p14="http://schemas.microsoft.com/office/powerpoint/2010/main" val="117498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038350" y="361120"/>
            <a:ext cx="8229600" cy="1327150"/>
          </a:xfrm>
        </p:spPr>
        <p:txBody>
          <a:bodyPr>
            <a:noAutofit/>
          </a:bodyPr>
          <a:lstStyle/>
          <a:p>
            <a:br>
              <a:rPr lang="en-US" sz="2800" b="1" dirty="0"/>
            </a:br>
            <a:r>
              <a:rPr lang="en-US" sz="2800" b="1" dirty="0">
                <a:latin typeface="+mn-lt"/>
              </a:rPr>
              <a:t>Emergency Preparedness Requirements for Medicare and Medicaid Participating Providers and Suppliers</a:t>
            </a:r>
            <a:br>
              <a:rPr lang="en-US" sz="2800" dirty="0"/>
            </a:br>
            <a:endParaRPr lang="en-US" sz="2800" dirty="0"/>
          </a:p>
        </p:txBody>
      </p:sp>
      <p:sp>
        <p:nvSpPr>
          <p:cNvPr id="7" name="Content Placeholder 6"/>
          <p:cNvSpPr>
            <a:spLocks noGrp="1"/>
          </p:cNvSpPr>
          <p:nvPr>
            <p:ph sz="half" idx="4294967295"/>
          </p:nvPr>
        </p:nvSpPr>
        <p:spPr>
          <a:xfrm>
            <a:off x="1449422" y="1858152"/>
            <a:ext cx="4863830" cy="3829050"/>
          </a:xfrm>
        </p:spPr>
        <p:txBody>
          <a:bodyPr>
            <a:normAutofit/>
          </a:bodyPr>
          <a:lstStyle/>
          <a:p>
            <a:pPr marL="0" indent="0">
              <a:buNone/>
            </a:pPr>
            <a:endParaRPr lang="en-US" sz="2400" dirty="0"/>
          </a:p>
          <a:p>
            <a:pPr marL="0" indent="0">
              <a:buNone/>
            </a:pPr>
            <a:r>
              <a:rPr lang="en-US" sz="2400" dirty="0"/>
              <a:t>“We believe that, currently, in the event of a disaster, healthcare facilities across the nation will not have the necessary emergency planning and preparation in place to adequately protect the health and safety of their patients.” </a:t>
            </a:r>
            <a:endParaRPr lang="en-US" sz="2400" i="1" dirty="0"/>
          </a:p>
          <a:p>
            <a:pPr marL="0" indent="0">
              <a:buNone/>
            </a:pPr>
            <a:endParaRPr lang="en-US" sz="2100" i="1" dirty="0"/>
          </a:p>
        </p:txBody>
      </p:sp>
      <p:sp>
        <p:nvSpPr>
          <p:cNvPr id="8" name="TextBox 7"/>
          <p:cNvSpPr txBox="1"/>
          <p:nvPr/>
        </p:nvSpPr>
        <p:spPr>
          <a:xfrm>
            <a:off x="3424935" y="5664268"/>
            <a:ext cx="5456430" cy="276999"/>
          </a:xfrm>
          <a:prstGeom prst="rect">
            <a:avLst/>
          </a:prstGeom>
          <a:noFill/>
        </p:spPr>
        <p:txBody>
          <a:bodyPr wrap="none" rtlCol="0">
            <a:spAutoFit/>
          </a:bodyPr>
          <a:lstStyle/>
          <a:p>
            <a:r>
              <a:rPr lang="en-US" sz="1200" dirty="0"/>
              <a:t>Federal Register – Published 9/16/16. Effective 11/15/16. Implementation 11/15/17 </a:t>
            </a:r>
          </a:p>
        </p:txBody>
      </p:sp>
      <p:pic>
        <p:nvPicPr>
          <p:cNvPr id="2050" name="Picture 2" descr="https://upload.wikimedia.org/wikipedia/commons/4/44/Flickr_-_Official_U.S._Navy_Imagery_-_Nursing_home_residents_wait_to_return_to_their_ho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3123" y="2197917"/>
            <a:ext cx="4114800" cy="2872522"/>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129036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911153"/>
            <a:ext cx="5256458" cy="5389562"/>
          </a:xfrm>
        </p:spPr>
        <p:txBody>
          <a:bodyPr>
            <a:normAutofit/>
          </a:bodyPr>
          <a:lstStyle/>
          <a:p>
            <a:pPr algn="l"/>
            <a:r>
              <a:rPr lang="en-US" sz="3200" b="0" dirty="0">
                <a:solidFill>
                  <a:schemeClr val="tx1"/>
                </a:solidFill>
                <a:latin typeface="+mn-lt"/>
              </a:rPr>
              <a:t>You need </a:t>
            </a:r>
            <a:r>
              <a:rPr lang="en-US" sz="3200" b="0" dirty="0">
                <a:latin typeface="+mn-lt"/>
              </a:rPr>
              <a:t>more than evacuation plans to be ready for evacuation. </a:t>
            </a:r>
            <a:br>
              <a:rPr lang="en-US" sz="3200" b="0" dirty="0">
                <a:latin typeface="+mn-lt"/>
              </a:rPr>
            </a:br>
            <a:br>
              <a:rPr lang="en-US" sz="3200" b="0" dirty="0">
                <a:latin typeface="+mn-lt"/>
              </a:rPr>
            </a:br>
            <a:r>
              <a:rPr lang="en-US" sz="3200" b="0" dirty="0">
                <a:latin typeface="+mn-lt"/>
              </a:rPr>
              <a:t>You need a comprehensive </a:t>
            </a:r>
            <a:r>
              <a:rPr lang="en-US" sz="3200" b="1" dirty="0">
                <a:latin typeface="+mn-lt"/>
              </a:rPr>
              <a:t>Emergency Preparedness Program </a:t>
            </a:r>
            <a:r>
              <a:rPr lang="en-US" sz="3200" b="0" dirty="0">
                <a:latin typeface="+mn-lt"/>
              </a:rPr>
              <a:t>to be ready for all the variables that will arise.</a:t>
            </a:r>
            <a:r>
              <a:rPr lang="en-US" sz="3200" dirty="0">
                <a:latin typeface="+mn-lt"/>
              </a:rPr>
              <a:t> </a:t>
            </a:r>
          </a:p>
        </p:txBody>
      </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6937" t="22007" r="6752" b="8333"/>
          <a:stretch/>
        </p:blipFill>
        <p:spPr>
          <a:xfrm>
            <a:off x="5697783" y="509588"/>
            <a:ext cx="6242179" cy="5458408"/>
          </a:xfrm>
          <a:prstGeom prst="rect">
            <a:avLst/>
          </a:prstGeom>
        </p:spPr>
      </p:pic>
      <p:sp>
        <p:nvSpPr>
          <p:cNvPr id="4" name="TextBox 3"/>
          <p:cNvSpPr txBox="1"/>
          <p:nvPr/>
        </p:nvSpPr>
        <p:spPr>
          <a:xfrm>
            <a:off x="323850" y="139960"/>
            <a:ext cx="274320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t>Translation:</a:t>
            </a:r>
          </a:p>
        </p:txBody>
      </p:sp>
    </p:spTree>
    <p:extLst>
      <p:ext uri="{BB962C8B-B14F-4D97-AF65-F5344CB8AC3E}">
        <p14:creationId xmlns:p14="http://schemas.microsoft.com/office/powerpoint/2010/main" val="16469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4715" y="328093"/>
            <a:ext cx="8682825" cy="461665"/>
          </a:xfrm>
          <a:prstGeom prst="rect">
            <a:avLst/>
          </a:prstGeom>
        </p:spPr>
        <p:txBody>
          <a:bodyPr vert="horz" wrap="square" lIns="0" tIns="0" rIns="0" bIns="0" rtlCol="0" anchor="ctr">
            <a:spAutoFit/>
          </a:bodyPr>
          <a:lstStyle/>
          <a:p>
            <a:pPr marL="12700">
              <a:lnSpc>
                <a:spcPct val="100000"/>
              </a:lnSpc>
            </a:pPr>
            <a:r>
              <a:rPr sz="3000" b="1" spc="-20" dirty="0">
                <a:latin typeface="+mn-lt"/>
              </a:rPr>
              <a:t>Part </a:t>
            </a:r>
            <a:r>
              <a:rPr sz="3000" b="1" dirty="0">
                <a:latin typeface="+mn-lt"/>
              </a:rPr>
              <a:t>483.73 </a:t>
            </a:r>
            <a:r>
              <a:rPr sz="3000" b="1" spc="-5" dirty="0">
                <a:latin typeface="+mn-lt"/>
              </a:rPr>
              <a:t>(a) </a:t>
            </a:r>
            <a:r>
              <a:rPr lang="en-US" sz="3000" b="1" spc="-5" dirty="0">
                <a:latin typeface="+mn-lt"/>
              </a:rPr>
              <a:t>– the </a:t>
            </a:r>
            <a:r>
              <a:rPr sz="3000" b="1" spc="-10" dirty="0">
                <a:latin typeface="+mn-lt"/>
              </a:rPr>
              <a:t>Emergency</a:t>
            </a:r>
            <a:r>
              <a:rPr sz="3000" b="1" spc="-60" dirty="0">
                <a:latin typeface="+mn-lt"/>
              </a:rPr>
              <a:t> </a:t>
            </a:r>
            <a:r>
              <a:rPr lang="en-US" sz="3000" b="1" spc="-60" dirty="0">
                <a:latin typeface="+mn-lt"/>
              </a:rPr>
              <a:t>Operations </a:t>
            </a:r>
            <a:r>
              <a:rPr sz="3000" b="1" spc="-5" dirty="0">
                <a:latin typeface="+mn-lt"/>
              </a:rPr>
              <a:t>Plan</a:t>
            </a:r>
            <a:r>
              <a:rPr lang="en-US" sz="3000" b="1" spc="-5" dirty="0">
                <a:latin typeface="+mn-lt"/>
              </a:rPr>
              <a:t> (EOP)</a:t>
            </a:r>
            <a:endParaRPr sz="3000" b="1" dirty="0">
              <a:latin typeface="+mn-lt"/>
            </a:endParaRPr>
          </a:p>
        </p:txBody>
      </p:sp>
      <p:graphicFrame>
        <p:nvGraphicFramePr>
          <p:cNvPr id="6" name="Diagram 5"/>
          <p:cNvGraphicFramePr/>
          <p:nvPr>
            <p:extLst>
              <p:ext uri="{D42A27DB-BD31-4B8C-83A1-F6EECF244321}">
                <p14:modId xmlns:p14="http://schemas.microsoft.com/office/powerpoint/2010/main" val="3940604854"/>
              </p:ext>
            </p:extLst>
          </p:nvPr>
        </p:nvGraphicFramePr>
        <p:xfrm>
          <a:off x="308457" y="1208413"/>
          <a:ext cx="11467322" cy="4665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4438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303" y="389106"/>
            <a:ext cx="10992253" cy="5355312"/>
          </a:xfrm>
          <a:prstGeom prst="rect">
            <a:avLst/>
          </a:prstGeom>
          <a:noFill/>
        </p:spPr>
        <p:txBody>
          <a:bodyPr wrap="square" rtlCol="0">
            <a:spAutoFit/>
          </a:bodyPr>
          <a:lstStyle/>
          <a:p>
            <a:r>
              <a:rPr lang="en-US" sz="3600" b="1" dirty="0">
                <a:latin typeface="+mj-lt"/>
              </a:rPr>
              <a:t>E-0020: Policies and Procedures including Safe Evacuation</a:t>
            </a:r>
          </a:p>
          <a:p>
            <a:endParaRPr lang="en-US" dirty="0"/>
          </a:p>
          <a:p>
            <a:pPr marL="285750" indent="-285750">
              <a:lnSpc>
                <a:spcPct val="150000"/>
              </a:lnSpc>
              <a:buFont typeface="Arial" panose="020B0604020202020204" pitchFamily="34" charset="0"/>
              <a:buChar char="•"/>
            </a:pPr>
            <a:r>
              <a:rPr lang="en-US" sz="2400" dirty="0"/>
              <a:t>Safe evacuation from the LTC facility, which includes:</a:t>
            </a:r>
          </a:p>
          <a:p>
            <a:pPr marL="742950" lvl="1" indent="-285750">
              <a:lnSpc>
                <a:spcPct val="150000"/>
              </a:lnSpc>
              <a:buFont typeface="Arial" panose="020B0604020202020204" pitchFamily="34" charset="0"/>
              <a:buChar char="•"/>
            </a:pPr>
            <a:r>
              <a:rPr lang="en-US" sz="2400" dirty="0"/>
              <a:t>consideration of the care and treatment needs of evacuees; </a:t>
            </a:r>
          </a:p>
          <a:p>
            <a:pPr marL="742950" lvl="1" indent="-285750">
              <a:lnSpc>
                <a:spcPct val="150000"/>
              </a:lnSpc>
              <a:buFont typeface="Arial" panose="020B0604020202020204" pitchFamily="34" charset="0"/>
              <a:buChar char="•"/>
            </a:pPr>
            <a:r>
              <a:rPr lang="en-US" sz="2400" dirty="0"/>
              <a:t>staff responsibilities; </a:t>
            </a:r>
          </a:p>
          <a:p>
            <a:pPr marL="742950" lvl="1" indent="-285750">
              <a:lnSpc>
                <a:spcPct val="150000"/>
              </a:lnSpc>
              <a:buFont typeface="Arial" panose="020B0604020202020204" pitchFamily="34" charset="0"/>
              <a:buChar char="•"/>
            </a:pPr>
            <a:r>
              <a:rPr lang="en-US" sz="2400" dirty="0"/>
              <a:t>transportation; </a:t>
            </a:r>
          </a:p>
          <a:p>
            <a:pPr marL="742950" lvl="1" indent="-285750">
              <a:lnSpc>
                <a:spcPct val="150000"/>
              </a:lnSpc>
              <a:buFont typeface="Arial" panose="020B0604020202020204" pitchFamily="34" charset="0"/>
              <a:buChar char="•"/>
            </a:pPr>
            <a:r>
              <a:rPr lang="en-US" sz="2400" dirty="0"/>
              <a:t>identification of evacuation locations(s); and </a:t>
            </a:r>
          </a:p>
          <a:p>
            <a:pPr marL="742950" lvl="1" indent="-285750">
              <a:lnSpc>
                <a:spcPct val="150000"/>
              </a:lnSpc>
              <a:buFont typeface="Arial" panose="020B0604020202020204" pitchFamily="34" charset="0"/>
              <a:buChar char="•"/>
            </a:pPr>
            <a:r>
              <a:rPr lang="en-US" sz="2400" dirty="0"/>
              <a:t>primary and alternate means of communication with external sources of assistance. </a:t>
            </a:r>
          </a:p>
        </p:txBody>
      </p:sp>
    </p:spTree>
    <p:extLst>
      <p:ext uri="{BB962C8B-B14F-4D97-AF65-F5344CB8AC3E}">
        <p14:creationId xmlns:p14="http://schemas.microsoft.com/office/powerpoint/2010/main" val="2711515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162127"/>
            <a:ext cx="10353762" cy="970450"/>
          </a:xfrm>
        </p:spPr>
        <p:txBody>
          <a:bodyPr/>
          <a:lstStyle/>
          <a:p>
            <a:r>
              <a:rPr lang="en-US" b="1" dirty="0">
                <a:latin typeface="+mn-lt"/>
              </a:rPr>
              <a:t>SURVEY PROCEDURES: </a:t>
            </a:r>
          </a:p>
        </p:txBody>
      </p:sp>
      <p:sp>
        <p:nvSpPr>
          <p:cNvPr id="3" name="Content Placeholder 2"/>
          <p:cNvSpPr>
            <a:spLocks noGrp="1"/>
          </p:cNvSpPr>
          <p:nvPr>
            <p:ph idx="1"/>
          </p:nvPr>
        </p:nvSpPr>
        <p:spPr>
          <a:xfrm>
            <a:off x="838200" y="1472665"/>
            <a:ext cx="10515600" cy="4312118"/>
          </a:xfrm>
        </p:spPr>
        <p:txBody>
          <a:bodyPr>
            <a:normAutofit/>
          </a:bodyPr>
          <a:lstStyle/>
          <a:p>
            <a:r>
              <a:rPr lang="en-US" sz="2400" dirty="0"/>
              <a:t>Review the facility’s EOP to verify it has all the required P&amp;PS </a:t>
            </a:r>
          </a:p>
          <a:p>
            <a:r>
              <a:rPr lang="en-US" sz="2400" dirty="0"/>
              <a:t>Ask staff to describe and/or demonstrate the tracking systems to document location of residents and staff</a:t>
            </a:r>
          </a:p>
          <a:p>
            <a:r>
              <a:rPr lang="en-US" sz="2400" dirty="0"/>
              <a:t>Verify that tracking system is part of the EOP</a:t>
            </a:r>
          </a:p>
          <a:p>
            <a:r>
              <a:rPr lang="en-US" sz="2400" dirty="0"/>
              <a:t>Ask to see P&amp;Ps that preserve and make readily available critical medical info</a:t>
            </a:r>
          </a:p>
          <a:p>
            <a:r>
              <a:rPr lang="en-US" sz="2400" dirty="0"/>
              <a:t>Ask to see copies of agreements with other facilities to receive residents</a:t>
            </a:r>
          </a:p>
          <a:p>
            <a:r>
              <a:rPr lang="en-US" sz="2400" dirty="0"/>
              <a:t>Ask facility leadership to explain arrangements in place for transportation in event of evacuation</a:t>
            </a:r>
          </a:p>
        </p:txBody>
      </p:sp>
    </p:spTree>
    <p:extLst>
      <p:ext uri="{BB962C8B-B14F-4D97-AF65-F5344CB8AC3E}">
        <p14:creationId xmlns:p14="http://schemas.microsoft.com/office/powerpoint/2010/main" val="22916758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13">
      <a:dk1>
        <a:sysClr val="windowText" lastClr="000000"/>
      </a:dk1>
      <a:lt1>
        <a:sysClr val="window" lastClr="FFFFFF"/>
      </a:lt1>
      <a:dk2>
        <a:srgbClr val="212123"/>
      </a:dk2>
      <a:lt2>
        <a:srgbClr val="DADADA"/>
      </a:lt2>
      <a:accent1>
        <a:srgbClr val="002060"/>
      </a:accent1>
      <a:accent2>
        <a:srgbClr val="0070C0"/>
      </a:accent2>
      <a:accent3>
        <a:srgbClr val="BD723B"/>
      </a:accent3>
      <a:accent4>
        <a:srgbClr val="AE9376"/>
      </a:accent4>
      <a:accent5>
        <a:srgbClr val="A77F41"/>
      </a:accent5>
      <a:accent6>
        <a:srgbClr val="00B0F0"/>
      </a:accent6>
      <a:hlink>
        <a:srgbClr val="F1D06A"/>
      </a:hlink>
      <a:folHlink>
        <a:srgbClr val="EDDCA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5302e08-1740-4614-825c-7b793b00a0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F5BB1828FE624E90768DA4B85F1726" ma:contentTypeVersion="15" ma:contentTypeDescription="Create a new document." ma:contentTypeScope="" ma:versionID="7f2258d57c520c6b0cedaab8e5079115">
  <xsd:schema xmlns:xsd="http://www.w3.org/2001/XMLSchema" xmlns:xs="http://www.w3.org/2001/XMLSchema" xmlns:p="http://schemas.microsoft.com/office/2006/metadata/properties" xmlns:ns3="579dd647-7bb3-400d-b6bd-5b4c8c72788d" xmlns:ns4="b5302e08-1740-4614-825c-7b793b00a0f6" targetNamespace="http://schemas.microsoft.com/office/2006/metadata/properties" ma:root="true" ma:fieldsID="2f320cf089cc1598e391f217568db981" ns3:_="" ns4:_="">
    <xsd:import namespace="579dd647-7bb3-400d-b6bd-5b4c8c72788d"/>
    <xsd:import namespace="b5302e08-1740-4614-825c-7b793b00a0f6"/>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dd647-7bb3-400d-b6bd-5b4c8c7278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302e08-1740-4614-825c-7b793b00a0f6"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171FF5-A226-41C3-8FD6-6FF7BAE9A31E}">
  <ds:schemaRefs>
    <ds:schemaRef ds:uri="http://schemas.microsoft.com/sharepoint/v3/contenttype/forms"/>
  </ds:schemaRefs>
</ds:datastoreItem>
</file>

<file path=customXml/itemProps2.xml><?xml version="1.0" encoding="utf-8"?>
<ds:datastoreItem xmlns:ds="http://schemas.openxmlformats.org/officeDocument/2006/customXml" ds:itemID="{AB5684F9-D0AB-442B-9B76-BDA275FF513A}">
  <ds:schemaRefs>
    <ds:schemaRef ds:uri="http://purl.org/dc/terms/"/>
    <ds:schemaRef ds:uri="579dd647-7bb3-400d-b6bd-5b4c8c72788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5302e08-1740-4614-825c-7b793b00a0f6"/>
    <ds:schemaRef ds:uri="http://www.w3.org/XML/1998/namespace"/>
    <ds:schemaRef ds:uri="http://purl.org/dc/dcmitype/"/>
  </ds:schemaRefs>
</ds:datastoreItem>
</file>

<file path=customXml/itemProps3.xml><?xml version="1.0" encoding="utf-8"?>
<ds:datastoreItem xmlns:ds="http://schemas.openxmlformats.org/officeDocument/2006/customXml" ds:itemID="{94B5F702-1F27-4108-98C7-A94180C79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9dd647-7bb3-400d-b6bd-5b4c8c72788d"/>
    <ds:schemaRef ds:uri="b5302e08-1740-4614-825c-7b793b00a0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11561</TotalTime>
  <Words>2800</Words>
  <Application>Microsoft Office PowerPoint</Application>
  <PresentationFormat>Widescreen</PresentationFormat>
  <Paragraphs>264</Paragraphs>
  <Slides>38</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ＭＳ Ｐゴシック</vt:lpstr>
      <vt:lpstr>Arial</vt:lpstr>
      <vt:lpstr>Calibri</vt:lpstr>
      <vt:lpstr>Candara</vt:lpstr>
      <vt:lpstr>Franklin Gothic Book</vt:lpstr>
      <vt:lpstr>Times New Roman</vt:lpstr>
      <vt:lpstr>Trebuchet MS</vt:lpstr>
      <vt:lpstr>Wingdings 2</vt:lpstr>
      <vt:lpstr>Slate</vt:lpstr>
      <vt:lpstr>SAFE EVACUATION for LONG TERM CARE </vt:lpstr>
      <vt:lpstr>Today we will learn about...</vt:lpstr>
      <vt:lpstr>OUR FOCUS TODAY: SAFE EVACUATION </vt:lpstr>
      <vt:lpstr>Acronyms Used Today</vt:lpstr>
      <vt:lpstr> Emergency Preparedness Requirements for Medicare and Medicaid Participating Providers and Suppliers </vt:lpstr>
      <vt:lpstr>You need more than evacuation plans to be ready for evacuation.   You need a comprehensive Emergency Preparedness Program to be ready for all the variables that will arise. </vt:lpstr>
      <vt:lpstr>Part 483.73 (a) – the Emergency Operations Plan (EOP)</vt:lpstr>
      <vt:lpstr>PowerPoint Presentation</vt:lpstr>
      <vt:lpstr>SURVEY PROCEDURES: </vt:lpstr>
      <vt:lpstr>PowerPoint Presentation</vt:lpstr>
      <vt:lpstr>PowerPoint Presentation</vt:lpstr>
      <vt:lpstr>Effects of Hurricane Katrina on Nursing Facility Resident Mortality, Hospitalization, and Functional Decline  David Dosa, MD, MPH, Zhanlian Feng, PhD, Kathy Hyer, PhD, MPP, Lisa M. Brown, PhD, Kali Thomas, MA, and Vincent Mor, PhD </vt:lpstr>
      <vt:lpstr>Results - Katrina</vt:lpstr>
      <vt:lpstr>PowerPoint Presentation</vt:lpstr>
      <vt:lpstr>Fraction of “excess” deaths/hospitalizations “attributable” to evacuation before storm:</vt:lpstr>
      <vt:lpstr>The Effects of Evacuation on Nursing Home Residents With Dementia  AM J ALZHEIMERS DIS OTHER DEMEN September 2012 vol. 27 no. 6 406-412  </vt:lpstr>
      <vt:lpstr>PowerPoint Presentation</vt:lpstr>
      <vt:lpstr>Post Northridge Nursing Homes Study </vt:lpstr>
      <vt:lpstr>Lessons Learned from Northridge</vt:lpstr>
      <vt:lpstr>PowerPoint Presentation</vt:lpstr>
      <vt:lpstr>The Rehabilitation Center at Hollywood Hills, FL</vt:lpstr>
      <vt:lpstr>PowerPoint Presentation</vt:lpstr>
      <vt:lpstr>PowerPoint Presentation</vt:lpstr>
      <vt:lpstr>PowerPoint Presentation</vt:lpstr>
      <vt:lpstr>PowerPoint Presentation</vt:lpstr>
      <vt:lpstr>Lesson Learned: Oroville Dam Overflow, 2017</vt:lpstr>
      <vt:lpstr>Lesson Learned: Tubbs Fire (2017)</vt:lpstr>
      <vt:lpstr>PowerPoint Presentation</vt:lpstr>
      <vt:lpstr>PowerPoint Presentation</vt:lpstr>
      <vt:lpstr>PowerPoint Presentation</vt:lpstr>
      <vt:lpstr>PowerPoint Presentation</vt:lpstr>
      <vt:lpstr>Systems to Track Residents/Clients and On-duty Staff</vt:lpstr>
      <vt:lpstr>PowerPoint Presentation</vt:lpstr>
      <vt:lpstr>Systems for Tracking Needed Provisions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Montgomery</dc:creator>
  <cp:lastModifiedBy>Jason Belden</cp:lastModifiedBy>
  <cp:revision>227</cp:revision>
  <cp:lastPrinted>2018-05-18T00:43:56Z</cp:lastPrinted>
  <dcterms:created xsi:type="dcterms:W3CDTF">2017-06-09T19:06:32Z</dcterms:created>
  <dcterms:modified xsi:type="dcterms:W3CDTF">2023-05-23T15:53:12Z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0x010100E3F5BB1828FE624E90768DA4B85F1726</vt:lpwstr>
  </property>
</Properties>
</file>