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8"/>
  </p:notesMasterIdLst>
  <p:handoutMasterIdLst>
    <p:handoutMasterId r:id="rId29"/>
  </p:handoutMasterIdLst>
  <p:sldIdLst>
    <p:sldId id="945" r:id="rId6"/>
    <p:sldId id="944" r:id="rId7"/>
    <p:sldId id="269" r:id="rId8"/>
    <p:sldId id="925" r:id="rId9"/>
    <p:sldId id="984" r:id="rId10"/>
    <p:sldId id="270" r:id="rId11"/>
    <p:sldId id="971" r:id="rId12"/>
    <p:sldId id="972" r:id="rId13"/>
    <p:sldId id="973" r:id="rId14"/>
    <p:sldId id="974" r:id="rId15"/>
    <p:sldId id="975" r:id="rId16"/>
    <p:sldId id="976" r:id="rId17"/>
    <p:sldId id="977" r:id="rId18"/>
    <p:sldId id="978" r:id="rId19"/>
    <p:sldId id="979" r:id="rId20"/>
    <p:sldId id="991" r:id="rId21"/>
    <p:sldId id="983" r:id="rId22"/>
    <p:sldId id="982" r:id="rId23"/>
    <p:sldId id="990" r:id="rId24"/>
    <p:sldId id="947" r:id="rId25"/>
    <p:sldId id="985" r:id="rId26"/>
    <p:sldId id="26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D1FF"/>
    <a:srgbClr val="D6EDFF"/>
    <a:srgbClr val="003865"/>
    <a:srgbClr val="78BE21"/>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6383" autoAdjust="0"/>
  </p:normalViewPr>
  <p:slideViewPr>
    <p:cSldViewPr snapToGrid="0">
      <p:cViewPr varScale="1">
        <p:scale>
          <a:sx n="76" d="100"/>
          <a:sy n="76" d="100"/>
        </p:scale>
        <p:origin x="126" y="7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en-US" sz="1700" baseline="0"/>
              <a:t>EP Citations over 2 Years</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cat>
            <c:strRef>
              <c:f>'EP tags citation_frequency'!$H$14:$H$37</c:f>
              <c:strCache>
                <c:ptCount val="24"/>
                <c:pt idx="0">
                  <c:v> E0041 - Hospital CAH and LTC Emergency Power</c:v>
                </c:pt>
                <c:pt idx="1">
                  <c:v> E0037  - EP Training Program</c:v>
                </c:pt>
                <c:pt idx="2">
                  <c:v> E0004 - Develop EP Plan, Review and Update Annually</c:v>
                </c:pt>
                <c:pt idx="3">
                  <c:v> E0039 - EP Testing Requirements</c:v>
                </c:pt>
                <c:pt idx="4">
                  <c:v> E0007 - EP Program Patient Population</c:v>
                </c:pt>
                <c:pt idx="5">
                  <c:v> E0035 - LTC and ICF/IID Sharing Plan with Patients</c:v>
                </c:pt>
                <c:pt idx="6">
                  <c:v> E0032 - Primary/Alternate Means for Communication</c:v>
                </c:pt>
                <c:pt idx="7">
                  <c:v> E0025 - Arrangement with Other Facilities</c:v>
                </c:pt>
                <c:pt idx="8">
                  <c:v> E0034 - Information on Occupancy/Needs</c:v>
                </c:pt>
                <c:pt idx="9">
                  <c:v> E0024 - Policies/Procedures-Volunteers and Staffing</c:v>
                </c:pt>
                <c:pt idx="10">
                  <c:v> E0015 - Subsistence Needs for Staff and Patients</c:v>
                </c:pt>
                <c:pt idx="11">
                  <c:v> E0006 - Plan Based on All Hazards Risk Assessment</c:v>
                </c:pt>
                <c:pt idx="12">
                  <c:v> E0013 - Development of EP Policies and Procedures</c:v>
                </c:pt>
                <c:pt idx="13">
                  <c:v> E0031 - Emergency Officials Contact Information</c:v>
                </c:pt>
                <c:pt idx="14">
                  <c:v> E0036 - EP Training and Testing</c:v>
                </c:pt>
                <c:pt idx="15">
                  <c:v> E0023 - Policies/Procedures for Medical Documentation</c:v>
                </c:pt>
                <c:pt idx="16">
                  <c:v> E0018 - Procedures for Tracking of Staff and Patients</c:v>
                </c:pt>
                <c:pt idx="17">
                  <c:v> E0026 - Roles Under a Waiver Declared by Secretary</c:v>
                </c:pt>
                <c:pt idx="18">
                  <c:v> E0029 - Development of Communication Plan</c:v>
                </c:pt>
                <c:pt idx="19">
                  <c:v> E0030 - Names and Contact Information</c:v>
                </c:pt>
                <c:pt idx="20">
                  <c:v> E0022 - Policies/Procedures for Sheltering in Place</c:v>
                </c:pt>
                <c:pt idx="21">
                  <c:v> E0001 - Establishment of the Emergency Program (EP)</c:v>
                </c:pt>
                <c:pt idx="22">
                  <c:v> E0033 - Methods for Sharing Information</c:v>
                </c:pt>
                <c:pt idx="23">
                  <c:v> E0020 - Policies for Evac. and Primary/Alt. Comm.</c:v>
                </c:pt>
              </c:strCache>
            </c:strRef>
          </c:cat>
          <c:val>
            <c:numRef>
              <c:f>'EP tags citation_frequency'!$J$14:$J$37</c:f>
              <c:numCache>
                <c:formatCode>General</c:formatCode>
                <c:ptCount val="24"/>
                <c:pt idx="0">
                  <c:v>32</c:v>
                </c:pt>
                <c:pt idx="1">
                  <c:v>17</c:v>
                </c:pt>
                <c:pt idx="2">
                  <c:v>12</c:v>
                </c:pt>
                <c:pt idx="3">
                  <c:v>11</c:v>
                </c:pt>
                <c:pt idx="4">
                  <c:v>10</c:v>
                </c:pt>
                <c:pt idx="5">
                  <c:v>10</c:v>
                </c:pt>
                <c:pt idx="6">
                  <c:v>9</c:v>
                </c:pt>
                <c:pt idx="7">
                  <c:v>6</c:v>
                </c:pt>
                <c:pt idx="8">
                  <c:v>6</c:v>
                </c:pt>
                <c:pt idx="9">
                  <c:v>6</c:v>
                </c:pt>
                <c:pt idx="10">
                  <c:v>6</c:v>
                </c:pt>
                <c:pt idx="11">
                  <c:v>5</c:v>
                </c:pt>
                <c:pt idx="12">
                  <c:v>3</c:v>
                </c:pt>
                <c:pt idx="13">
                  <c:v>3</c:v>
                </c:pt>
                <c:pt idx="14">
                  <c:v>3</c:v>
                </c:pt>
                <c:pt idx="15">
                  <c:v>3</c:v>
                </c:pt>
                <c:pt idx="16">
                  <c:v>3</c:v>
                </c:pt>
                <c:pt idx="17">
                  <c:v>3</c:v>
                </c:pt>
                <c:pt idx="18">
                  <c:v>2</c:v>
                </c:pt>
                <c:pt idx="19">
                  <c:v>2</c:v>
                </c:pt>
                <c:pt idx="20">
                  <c:v>2</c:v>
                </c:pt>
                <c:pt idx="21">
                  <c:v>1</c:v>
                </c:pt>
                <c:pt idx="22">
                  <c:v>1</c:v>
                </c:pt>
                <c:pt idx="23">
                  <c:v>1</c:v>
                </c:pt>
              </c:numCache>
            </c:numRef>
          </c:val>
          <c:extLst>
            <c:ext xmlns:c16="http://schemas.microsoft.com/office/drawing/2014/chart" uri="{C3380CC4-5D6E-409C-BE32-E72D297353CC}">
              <c16:uniqueId val="{00000000-2EFE-4545-A3BF-DE65E8B03382}"/>
            </c:ext>
          </c:extLst>
        </c:ser>
        <c:dLbls>
          <c:showLegendKey val="0"/>
          <c:showVal val="0"/>
          <c:showCatName val="0"/>
          <c:showSerName val="0"/>
          <c:showPercent val="0"/>
          <c:showBubbleSize val="0"/>
        </c:dLbls>
        <c:gapWidth val="150"/>
        <c:shape val="box"/>
        <c:axId val="840565120"/>
        <c:axId val="840566784"/>
        <c:axId val="0"/>
      </c:bar3DChart>
      <c:catAx>
        <c:axId val="84056512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40566784"/>
        <c:crosses val="autoZero"/>
        <c:auto val="1"/>
        <c:lblAlgn val="ctr"/>
        <c:lblOffset val="100"/>
        <c:noMultiLvlLbl val="0"/>
      </c:catAx>
      <c:valAx>
        <c:axId val="84056678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056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40" b="1" i="0" u="none" strike="noStrike" kern="1200" cap="all" spc="120" normalizeH="0" baseline="0">
                <a:solidFill>
                  <a:schemeClr val="tx2">
                    <a:lumMod val="95000"/>
                    <a:lumOff val="5000"/>
                  </a:schemeClr>
                </a:solidFill>
                <a:latin typeface="+mn-lt"/>
                <a:ea typeface="+mn-ea"/>
                <a:cs typeface="+mn-cs"/>
              </a:defRPr>
            </a:pPr>
            <a:r>
              <a:rPr lang="en-US" sz="3040" baseline="0">
                <a:solidFill>
                  <a:schemeClr val="tx2">
                    <a:lumMod val="95000"/>
                    <a:lumOff val="5000"/>
                  </a:schemeClr>
                </a:solidFill>
              </a:rPr>
              <a:t>Top 10</a:t>
            </a:r>
          </a:p>
        </c:rich>
      </c:tx>
      <c:overlay val="0"/>
      <c:spPr>
        <a:noFill/>
        <a:ln>
          <a:noFill/>
        </a:ln>
        <a:effectLst/>
      </c:spPr>
      <c:txPr>
        <a:bodyPr rot="0" spcFirstLastPara="1" vertOverflow="ellipsis" vert="horz" wrap="square" anchor="ctr" anchorCtr="1"/>
        <a:lstStyle/>
        <a:p>
          <a:pPr>
            <a:defRPr sz="3040" b="1" i="0" u="none" strike="noStrike" kern="1200" cap="all" spc="120" normalizeH="0" baseline="0">
              <a:solidFill>
                <a:schemeClr val="tx2">
                  <a:lumMod val="95000"/>
                  <a:lumOff val="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'EP tags citation_frequency'!$A$40:$A$49</c:f>
              <c:strCache>
                <c:ptCount val="10"/>
                <c:pt idx="0">
                  <c:v> E0041 - Hospital CAH and LTC Emergency Power</c:v>
                </c:pt>
                <c:pt idx="1">
                  <c:v> E0037  - EP Training Program</c:v>
                </c:pt>
                <c:pt idx="2">
                  <c:v> E0004 - Develop EP Plan, Review and Update Annually</c:v>
                </c:pt>
                <c:pt idx="3">
                  <c:v> E0039 - EP Testing Requirements</c:v>
                </c:pt>
                <c:pt idx="4">
                  <c:v> E0007 - EP Program Patient Population</c:v>
                </c:pt>
                <c:pt idx="5">
                  <c:v> E0035 - LTC and ICF/IID Sharing Plan with Patients</c:v>
                </c:pt>
                <c:pt idx="6">
                  <c:v> E0032 - Primary/Alternate Means for Communication</c:v>
                </c:pt>
                <c:pt idx="7">
                  <c:v> E0025 - Arrangement with Other Facilities</c:v>
                </c:pt>
                <c:pt idx="8">
                  <c:v> E0034 - Information on Occupancy/Needs</c:v>
                </c:pt>
                <c:pt idx="9">
                  <c:v> E0024 - Policies/Procedures-Volunteers and Staffing</c:v>
                </c:pt>
              </c:strCache>
            </c:strRef>
          </c:cat>
          <c:val>
            <c:numRef>
              <c:f>'EP tags citation_frequency'!$B$40:$B$49</c:f>
              <c:numCache>
                <c:formatCode>General</c:formatCode>
                <c:ptCount val="10"/>
                <c:pt idx="0">
                  <c:v>0</c:v>
                </c:pt>
              </c:numCache>
            </c:numRef>
          </c:val>
          <c:extLst>
            <c:ext xmlns:c16="http://schemas.microsoft.com/office/drawing/2014/chart" uri="{C3380CC4-5D6E-409C-BE32-E72D297353CC}">
              <c16:uniqueId val="{00000000-BA96-4EC5-8009-61322D2B03A2}"/>
            </c:ext>
          </c:extLst>
        </c:ser>
        <c:ser>
          <c:idx val="1"/>
          <c:order val="1"/>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'EP tags citation_frequency'!$A$40:$A$49</c:f>
              <c:strCache>
                <c:ptCount val="10"/>
                <c:pt idx="0">
                  <c:v> E0041 - Hospital CAH and LTC Emergency Power</c:v>
                </c:pt>
                <c:pt idx="1">
                  <c:v> E0037  - EP Training Program</c:v>
                </c:pt>
                <c:pt idx="2">
                  <c:v> E0004 - Develop EP Plan, Review and Update Annually</c:v>
                </c:pt>
                <c:pt idx="3">
                  <c:v> E0039 - EP Testing Requirements</c:v>
                </c:pt>
                <c:pt idx="4">
                  <c:v> E0007 - EP Program Patient Population</c:v>
                </c:pt>
                <c:pt idx="5">
                  <c:v> E0035 - LTC and ICF/IID Sharing Plan with Patients</c:v>
                </c:pt>
                <c:pt idx="6">
                  <c:v> E0032 - Primary/Alternate Means for Communication</c:v>
                </c:pt>
                <c:pt idx="7">
                  <c:v> E0025 - Arrangement with Other Facilities</c:v>
                </c:pt>
                <c:pt idx="8">
                  <c:v> E0034 - Information on Occupancy/Needs</c:v>
                </c:pt>
                <c:pt idx="9">
                  <c:v> E0024 - Policies/Procedures-Volunteers and Staffing</c:v>
                </c:pt>
              </c:strCache>
            </c:strRef>
          </c:cat>
          <c:val>
            <c:numRef>
              <c:f>'EP tags citation_frequency'!$C$40:$C$49</c:f>
              <c:numCache>
                <c:formatCode>General</c:formatCode>
                <c:ptCount val="10"/>
                <c:pt idx="0">
                  <c:v>32</c:v>
                </c:pt>
                <c:pt idx="1">
                  <c:v>17</c:v>
                </c:pt>
                <c:pt idx="2">
                  <c:v>12</c:v>
                </c:pt>
                <c:pt idx="3">
                  <c:v>11</c:v>
                </c:pt>
                <c:pt idx="4">
                  <c:v>10</c:v>
                </c:pt>
                <c:pt idx="5">
                  <c:v>10</c:v>
                </c:pt>
                <c:pt idx="6">
                  <c:v>9</c:v>
                </c:pt>
                <c:pt idx="7">
                  <c:v>6</c:v>
                </c:pt>
                <c:pt idx="8">
                  <c:v>6</c:v>
                </c:pt>
                <c:pt idx="9">
                  <c:v>6</c:v>
                </c:pt>
              </c:numCache>
            </c:numRef>
          </c:val>
          <c:extLst>
            <c:ext xmlns:c16="http://schemas.microsoft.com/office/drawing/2014/chart" uri="{C3380CC4-5D6E-409C-BE32-E72D297353CC}">
              <c16:uniqueId val="{00000001-BA96-4EC5-8009-61322D2B03A2}"/>
            </c:ext>
          </c:extLst>
        </c:ser>
        <c:dLbls>
          <c:showLegendKey val="0"/>
          <c:showVal val="1"/>
          <c:showCatName val="0"/>
          <c:showSerName val="0"/>
          <c:showPercent val="0"/>
          <c:showBubbleSize val="0"/>
        </c:dLbls>
        <c:gapWidth val="79"/>
        <c:shape val="box"/>
        <c:axId val="833251472"/>
        <c:axId val="833263536"/>
        <c:axId val="0"/>
      </c:bar3DChart>
      <c:catAx>
        <c:axId val="83325147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2">
                    <a:lumMod val="10000"/>
                  </a:schemeClr>
                </a:solidFill>
                <a:latin typeface="+mn-lt"/>
                <a:ea typeface="+mn-ea"/>
                <a:cs typeface="+mn-cs"/>
              </a:defRPr>
            </a:pPr>
            <a:endParaRPr lang="en-US"/>
          </a:p>
        </c:txPr>
        <c:crossAx val="833263536"/>
        <c:crosses val="autoZero"/>
        <c:auto val="1"/>
        <c:lblAlgn val="ctr"/>
        <c:lblOffset val="100"/>
        <c:noMultiLvlLbl val="0"/>
      </c:catAx>
      <c:valAx>
        <c:axId val="833263536"/>
        <c:scaling>
          <c:orientation val="minMax"/>
        </c:scaling>
        <c:delete val="1"/>
        <c:axPos val="t"/>
        <c:numFmt formatCode="General" sourceLinked="1"/>
        <c:majorTickMark val="none"/>
        <c:minorTickMark val="none"/>
        <c:tickLblPos val="nextTo"/>
        <c:crossAx val="83325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580F8-331C-4329-A137-810604C174DB}" type="doc">
      <dgm:prSet loTypeId="urn:microsoft.com/office/officeart/2005/8/layout/default" loCatId="list" qsTypeId="urn:microsoft.com/office/officeart/2005/8/quickstyle/simple1" qsCatId="simple" csTypeId="urn:microsoft.com/office/officeart/2005/8/colors/colorful3" csCatId="colorful" phldr="1"/>
      <dgm:spPr>
        <a:scene3d>
          <a:camera prst="orthographicFront"/>
          <a:lightRig rig="sunrise" dir="t"/>
        </a:scene3d>
      </dgm:spPr>
      <dgm:t>
        <a:bodyPr/>
        <a:lstStyle/>
        <a:p>
          <a:endParaRPr lang="en-US"/>
        </a:p>
      </dgm:t>
    </dgm:pt>
    <dgm:pt modelId="{BE2B87E1-A095-4450-9D2A-0FDD17F1C207}">
      <dgm:prSet phldrT="[Text]" custT="1"/>
      <dgm:spPr>
        <a:scene3d>
          <a:camera prst="orthographicFront"/>
          <a:lightRig rig="sunrise" dir="t"/>
        </a:scene3d>
        <a:sp3d prstMaterial="powder">
          <a:bevelT w="127000" h="127000" prst="angle"/>
          <a:bevelB w="133350" h="133350"/>
        </a:sp3d>
      </dgm:spPr>
      <dgm:t>
        <a:bodyPr/>
        <a:lstStyle/>
        <a:p>
          <a:r>
            <a:rPr lang="en-US" sz="3200" dirty="0"/>
            <a:t>Specific to facility</a:t>
          </a:r>
        </a:p>
      </dgm:t>
    </dgm:pt>
    <dgm:pt modelId="{70D6346F-DCA9-4B07-BB59-3CDB402F8B59}" type="parTrans" cxnId="{21864C6B-01E7-403A-9128-89E7A9A4C5D0}">
      <dgm:prSet/>
      <dgm:spPr/>
      <dgm:t>
        <a:bodyPr/>
        <a:lstStyle/>
        <a:p>
          <a:endParaRPr lang="en-US"/>
        </a:p>
      </dgm:t>
    </dgm:pt>
    <dgm:pt modelId="{F3A66D1B-00E0-480B-A2A1-8C20771B5083}" type="sibTrans" cxnId="{21864C6B-01E7-403A-9128-89E7A9A4C5D0}">
      <dgm:prSet/>
      <dgm:spPr/>
      <dgm:t>
        <a:bodyPr/>
        <a:lstStyle/>
        <a:p>
          <a:endParaRPr lang="en-US"/>
        </a:p>
      </dgm:t>
    </dgm:pt>
    <dgm:pt modelId="{AEE0A762-E526-4DA2-909E-6DB890260CB0}">
      <dgm:prSet phldrT="[Text]" custT="1"/>
      <dgm:spPr>
        <a:scene3d>
          <a:camera prst="orthographicFront"/>
          <a:lightRig rig="sunrise" dir="t"/>
        </a:scene3d>
        <a:sp3d prstMaterial="powder">
          <a:bevelT w="127000" h="127000" prst="angle"/>
          <a:bevelB w="133350" h="133350"/>
        </a:sp3d>
      </dgm:spPr>
      <dgm:t>
        <a:bodyPr/>
        <a:lstStyle/>
        <a:p>
          <a:r>
            <a:rPr lang="en-US" sz="2400" dirty="0"/>
            <a:t>Initial and annual</a:t>
          </a:r>
        </a:p>
        <a:p>
          <a:r>
            <a:rPr lang="en-US" sz="2400" dirty="0"/>
            <a:t>training to all staff</a:t>
          </a:r>
        </a:p>
      </dgm:t>
    </dgm:pt>
    <dgm:pt modelId="{30892D39-10AC-4979-B2B4-041F5EC24BB1}" type="parTrans" cxnId="{26370504-BE21-4EE2-B236-1F02EF4A4414}">
      <dgm:prSet/>
      <dgm:spPr/>
      <dgm:t>
        <a:bodyPr/>
        <a:lstStyle/>
        <a:p>
          <a:endParaRPr lang="en-US"/>
        </a:p>
      </dgm:t>
    </dgm:pt>
    <dgm:pt modelId="{A34CC2CB-D55F-41A0-9861-4E9DFF8BA39D}" type="sibTrans" cxnId="{26370504-BE21-4EE2-B236-1F02EF4A4414}">
      <dgm:prSet/>
      <dgm:spPr/>
      <dgm:t>
        <a:bodyPr/>
        <a:lstStyle/>
        <a:p>
          <a:endParaRPr lang="en-US"/>
        </a:p>
      </dgm:t>
    </dgm:pt>
    <dgm:pt modelId="{E612FBA7-5062-4A4D-9C6A-93BFDA4850AE}">
      <dgm:prSet phldrT="[Text]" custT="1"/>
      <dgm:spPr>
        <a:scene3d>
          <a:camera prst="orthographicFront"/>
          <a:lightRig rig="sunrise" dir="t"/>
        </a:scene3d>
        <a:sp3d prstMaterial="powder">
          <a:bevelT w="127000" h="127000" prst="angle"/>
          <a:bevelB w="133350" h="133350"/>
        </a:sp3d>
      </dgm:spPr>
      <dgm:t>
        <a:bodyPr/>
        <a:lstStyle/>
        <a:p>
          <a:r>
            <a:rPr lang="en-US" sz="2400" dirty="0"/>
            <a:t>Maintain documentation of training</a:t>
          </a:r>
        </a:p>
      </dgm:t>
    </dgm:pt>
    <dgm:pt modelId="{F81F0335-C86D-407D-8BA9-07DB1BFED05B}" type="parTrans" cxnId="{A8DAC68C-289C-4296-952D-56F601376BC7}">
      <dgm:prSet/>
      <dgm:spPr/>
      <dgm:t>
        <a:bodyPr/>
        <a:lstStyle/>
        <a:p>
          <a:endParaRPr lang="en-US"/>
        </a:p>
      </dgm:t>
    </dgm:pt>
    <dgm:pt modelId="{2FB15AC1-0F8B-4494-9285-F480A20F1FE6}" type="sibTrans" cxnId="{A8DAC68C-289C-4296-952D-56F601376BC7}">
      <dgm:prSet/>
      <dgm:spPr/>
      <dgm:t>
        <a:bodyPr/>
        <a:lstStyle/>
        <a:p>
          <a:endParaRPr lang="en-US"/>
        </a:p>
      </dgm:t>
    </dgm:pt>
    <dgm:pt modelId="{49E7C60F-DD2B-4C05-B9FF-D188CED1CC64}">
      <dgm:prSet phldrT="[Text]" custT="1"/>
      <dgm:spPr>
        <a:scene3d>
          <a:camera prst="orthographicFront"/>
          <a:lightRig rig="sunrise" dir="t"/>
        </a:scene3d>
        <a:sp3d prstMaterial="powder">
          <a:bevelT w="127000" h="127000" prst="angle"/>
          <a:bevelB w="133350" h="133350"/>
        </a:sp3d>
      </dgm:spPr>
      <dgm:t>
        <a:bodyPr/>
        <a:lstStyle/>
        <a:p>
          <a:r>
            <a:rPr lang="en-US" sz="2400" dirty="0"/>
            <a:t>Demonstrate </a:t>
          </a:r>
          <a:r>
            <a:rPr lang="en-US" sz="2400"/>
            <a:t>staff knowledge</a:t>
          </a:r>
        </a:p>
      </dgm:t>
    </dgm:pt>
    <dgm:pt modelId="{D2780D55-F9CC-40C0-BB33-9113664BADAD}" type="parTrans" cxnId="{EEDC6C73-2E28-439C-B605-BABA18DEA153}">
      <dgm:prSet/>
      <dgm:spPr/>
      <dgm:t>
        <a:bodyPr/>
        <a:lstStyle/>
        <a:p>
          <a:endParaRPr lang="en-US"/>
        </a:p>
      </dgm:t>
    </dgm:pt>
    <dgm:pt modelId="{EFF1B9A5-1951-48F7-B396-DE54FE2605F3}" type="sibTrans" cxnId="{EEDC6C73-2E28-439C-B605-BABA18DEA153}">
      <dgm:prSet/>
      <dgm:spPr/>
      <dgm:t>
        <a:bodyPr/>
        <a:lstStyle/>
        <a:p>
          <a:endParaRPr lang="en-US"/>
        </a:p>
      </dgm:t>
    </dgm:pt>
    <dgm:pt modelId="{40D0B2E8-9E33-4139-8C90-227D0EDDE5B7}" type="pres">
      <dgm:prSet presAssocID="{A54580F8-331C-4329-A137-810604C174DB}" presName="diagram" presStyleCnt="0">
        <dgm:presLayoutVars>
          <dgm:dir/>
          <dgm:resizeHandles val="exact"/>
        </dgm:presLayoutVars>
      </dgm:prSet>
      <dgm:spPr/>
    </dgm:pt>
    <dgm:pt modelId="{A1DCE100-5048-4371-98A2-CCBA168D2CD6}" type="pres">
      <dgm:prSet presAssocID="{BE2B87E1-A095-4450-9D2A-0FDD17F1C207}" presName="node" presStyleLbl="node1" presStyleIdx="0" presStyleCnt="4" custLinFactNeighborX="1210" custLinFactNeighborY="-257">
        <dgm:presLayoutVars>
          <dgm:bulletEnabled val="1"/>
        </dgm:presLayoutVars>
      </dgm:prSet>
      <dgm:spPr/>
    </dgm:pt>
    <dgm:pt modelId="{07DD9471-3BBF-4C0A-A21B-DC1B1C91E63B}" type="pres">
      <dgm:prSet presAssocID="{F3A66D1B-00E0-480B-A2A1-8C20771B5083}" presName="sibTrans" presStyleCnt="0"/>
      <dgm:spPr>
        <a:scene3d>
          <a:camera prst="orthographicFront"/>
          <a:lightRig rig="sunrise" dir="t"/>
        </a:scene3d>
        <a:sp3d prstMaterial="powder">
          <a:bevelT w="127000" h="127000" prst="angle"/>
          <a:bevelB w="133350" h="133350"/>
        </a:sp3d>
      </dgm:spPr>
    </dgm:pt>
    <dgm:pt modelId="{961831C6-AFF9-4DFC-9929-9243980F4F73}" type="pres">
      <dgm:prSet presAssocID="{AEE0A762-E526-4DA2-909E-6DB890260CB0}" presName="node" presStyleLbl="node1" presStyleIdx="1" presStyleCnt="4">
        <dgm:presLayoutVars>
          <dgm:bulletEnabled val="1"/>
        </dgm:presLayoutVars>
      </dgm:prSet>
      <dgm:spPr/>
    </dgm:pt>
    <dgm:pt modelId="{0D58E40E-6140-46CF-AF79-13CAC83F1925}" type="pres">
      <dgm:prSet presAssocID="{A34CC2CB-D55F-41A0-9861-4E9DFF8BA39D}" presName="sibTrans" presStyleCnt="0"/>
      <dgm:spPr>
        <a:scene3d>
          <a:camera prst="orthographicFront"/>
          <a:lightRig rig="sunrise" dir="t"/>
        </a:scene3d>
        <a:sp3d prstMaterial="powder">
          <a:bevelT w="127000" h="127000" prst="angle"/>
          <a:bevelB w="133350" h="133350"/>
        </a:sp3d>
      </dgm:spPr>
    </dgm:pt>
    <dgm:pt modelId="{5DD19ACF-8A32-4B18-BC22-9A50B46542F7}" type="pres">
      <dgm:prSet presAssocID="{E612FBA7-5062-4A4D-9C6A-93BFDA4850AE}" presName="node" presStyleLbl="node1" presStyleIdx="2" presStyleCnt="4">
        <dgm:presLayoutVars>
          <dgm:bulletEnabled val="1"/>
        </dgm:presLayoutVars>
      </dgm:prSet>
      <dgm:spPr/>
    </dgm:pt>
    <dgm:pt modelId="{99529B7F-1541-4BF2-9F10-F7B9E0EA7858}" type="pres">
      <dgm:prSet presAssocID="{2FB15AC1-0F8B-4494-9285-F480A20F1FE6}" presName="sibTrans" presStyleCnt="0"/>
      <dgm:spPr>
        <a:scene3d>
          <a:camera prst="orthographicFront"/>
          <a:lightRig rig="sunrise" dir="t"/>
        </a:scene3d>
        <a:sp3d prstMaterial="powder">
          <a:bevelT w="127000" h="127000" prst="angle"/>
          <a:bevelB w="133350" h="133350"/>
        </a:sp3d>
      </dgm:spPr>
    </dgm:pt>
    <dgm:pt modelId="{60208CF7-51B9-40B5-B16A-A3794DF58A62}" type="pres">
      <dgm:prSet presAssocID="{49E7C60F-DD2B-4C05-B9FF-D188CED1CC64}" presName="node" presStyleLbl="node1" presStyleIdx="3" presStyleCnt="4">
        <dgm:presLayoutVars>
          <dgm:bulletEnabled val="1"/>
        </dgm:presLayoutVars>
      </dgm:prSet>
      <dgm:spPr/>
    </dgm:pt>
  </dgm:ptLst>
  <dgm:cxnLst>
    <dgm:cxn modelId="{26370504-BE21-4EE2-B236-1F02EF4A4414}" srcId="{A54580F8-331C-4329-A137-810604C174DB}" destId="{AEE0A762-E526-4DA2-909E-6DB890260CB0}" srcOrd="1" destOrd="0" parTransId="{30892D39-10AC-4979-B2B4-041F5EC24BB1}" sibTransId="{A34CC2CB-D55F-41A0-9861-4E9DFF8BA39D}"/>
    <dgm:cxn modelId="{55D62023-6921-40A0-8BE9-9BDF71458E9A}" type="presOf" srcId="{E612FBA7-5062-4A4D-9C6A-93BFDA4850AE}" destId="{5DD19ACF-8A32-4B18-BC22-9A50B46542F7}" srcOrd="0" destOrd="0" presId="urn:microsoft.com/office/officeart/2005/8/layout/default"/>
    <dgm:cxn modelId="{02F62547-5746-4243-BA12-D21E2AA92E16}" type="presOf" srcId="{49E7C60F-DD2B-4C05-B9FF-D188CED1CC64}" destId="{60208CF7-51B9-40B5-B16A-A3794DF58A62}" srcOrd="0" destOrd="0" presId="urn:microsoft.com/office/officeart/2005/8/layout/default"/>
    <dgm:cxn modelId="{21864C6B-01E7-403A-9128-89E7A9A4C5D0}" srcId="{A54580F8-331C-4329-A137-810604C174DB}" destId="{BE2B87E1-A095-4450-9D2A-0FDD17F1C207}" srcOrd="0" destOrd="0" parTransId="{70D6346F-DCA9-4B07-BB59-3CDB402F8B59}" sibTransId="{F3A66D1B-00E0-480B-A2A1-8C20771B5083}"/>
    <dgm:cxn modelId="{EEDC6C73-2E28-439C-B605-BABA18DEA153}" srcId="{A54580F8-331C-4329-A137-810604C174DB}" destId="{49E7C60F-DD2B-4C05-B9FF-D188CED1CC64}" srcOrd="3" destOrd="0" parTransId="{D2780D55-F9CC-40C0-BB33-9113664BADAD}" sibTransId="{EFF1B9A5-1951-48F7-B396-DE54FE2605F3}"/>
    <dgm:cxn modelId="{A8DAC68C-289C-4296-952D-56F601376BC7}" srcId="{A54580F8-331C-4329-A137-810604C174DB}" destId="{E612FBA7-5062-4A4D-9C6A-93BFDA4850AE}" srcOrd="2" destOrd="0" parTransId="{F81F0335-C86D-407D-8BA9-07DB1BFED05B}" sibTransId="{2FB15AC1-0F8B-4494-9285-F480A20F1FE6}"/>
    <dgm:cxn modelId="{4A7837DB-65E9-455F-9185-92AACE2B5FF3}" type="presOf" srcId="{AEE0A762-E526-4DA2-909E-6DB890260CB0}" destId="{961831C6-AFF9-4DFC-9929-9243980F4F73}" srcOrd="0" destOrd="0" presId="urn:microsoft.com/office/officeart/2005/8/layout/default"/>
    <dgm:cxn modelId="{C93B96E0-0939-4509-904F-9E5245353864}" type="presOf" srcId="{BE2B87E1-A095-4450-9D2A-0FDD17F1C207}" destId="{A1DCE100-5048-4371-98A2-CCBA168D2CD6}" srcOrd="0" destOrd="0" presId="urn:microsoft.com/office/officeart/2005/8/layout/default"/>
    <dgm:cxn modelId="{0B4BCBF6-9835-4F03-9C6F-CCD1D70FC80F}" type="presOf" srcId="{A54580F8-331C-4329-A137-810604C174DB}" destId="{40D0B2E8-9E33-4139-8C90-227D0EDDE5B7}" srcOrd="0" destOrd="0" presId="urn:microsoft.com/office/officeart/2005/8/layout/default"/>
    <dgm:cxn modelId="{9685B1FC-8EFA-4455-98AC-B5D5899E1289}" type="presParOf" srcId="{40D0B2E8-9E33-4139-8C90-227D0EDDE5B7}" destId="{A1DCE100-5048-4371-98A2-CCBA168D2CD6}" srcOrd="0" destOrd="0" presId="urn:microsoft.com/office/officeart/2005/8/layout/default"/>
    <dgm:cxn modelId="{F1EE5104-3C77-4624-9AE2-02640CBB0E17}" type="presParOf" srcId="{40D0B2E8-9E33-4139-8C90-227D0EDDE5B7}" destId="{07DD9471-3BBF-4C0A-A21B-DC1B1C91E63B}" srcOrd="1" destOrd="0" presId="urn:microsoft.com/office/officeart/2005/8/layout/default"/>
    <dgm:cxn modelId="{77443B74-7242-46F3-9884-958F0D40C969}" type="presParOf" srcId="{40D0B2E8-9E33-4139-8C90-227D0EDDE5B7}" destId="{961831C6-AFF9-4DFC-9929-9243980F4F73}" srcOrd="2" destOrd="0" presId="urn:microsoft.com/office/officeart/2005/8/layout/default"/>
    <dgm:cxn modelId="{6783A927-C399-4395-9D33-5C68FCAF3DC3}" type="presParOf" srcId="{40D0B2E8-9E33-4139-8C90-227D0EDDE5B7}" destId="{0D58E40E-6140-46CF-AF79-13CAC83F1925}" srcOrd="3" destOrd="0" presId="urn:microsoft.com/office/officeart/2005/8/layout/default"/>
    <dgm:cxn modelId="{0435D014-FD52-49DD-A478-AAA8AD1FA9CE}" type="presParOf" srcId="{40D0B2E8-9E33-4139-8C90-227D0EDDE5B7}" destId="{5DD19ACF-8A32-4B18-BC22-9A50B46542F7}" srcOrd="4" destOrd="0" presId="urn:microsoft.com/office/officeart/2005/8/layout/default"/>
    <dgm:cxn modelId="{1E8E037A-8E96-4C28-9FDB-6C3C03514389}" type="presParOf" srcId="{40D0B2E8-9E33-4139-8C90-227D0EDDE5B7}" destId="{99529B7F-1541-4BF2-9F10-F7B9E0EA7858}" srcOrd="5" destOrd="0" presId="urn:microsoft.com/office/officeart/2005/8/layout/default"/>
    <dgm:cxn modelId="{FFCC3EEC-55B5-422E-A8B0-7EC92EAB98EB}" type="presParOf" srcId="{40D0B2E8-9E33-4139-8C90-227D0EDDE5B7}" destId="{60208CF7-51B9-40B5-B16A-A3794DF58A62}" srcOrd="6" destOrd="0" presId="urn:microsoft.com/office/officeart/2005/8/layout/default"/>
  </dgm:cxnLst>
  <dgm:bg>
    <a:effectLst>
      <a:glow rad="63500">
        <a:schemeClr val="accent2">
          <a:satMod val="175000"/>
          <a:alpha val="45000"/>
        </a:schemeClr>
      </a:glow>
      <a:softEdge rad="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580F8-331C-4329-A137-810604C174D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EE0A762-E526-4DA2-909E-6DB890260CB0}">
      <dgm:prSet phldrT="[Text]" custT="1"/>
      <dgm:spPr>
        <a:scene3d>
          <a:camera prst="orthographicFront"/>
          <a:lightRig rig="threePt" dir="t"/>
        </a:scene3d>
        <a:sp3d prstMaterial="softEdge">
          <a:bevelT/>
        </a:sp3d>
      </dgm:spPr>
      <dgm:t>
        <a:bodyPr/>
        <a:lstStyle/>
        <a:p>
          <a:r>
            <a:rPr lang="en-US" sz="3200" dirty="0"/>
            <a:t>Volunteers</a:t>
          </a:r>
        </a:p>
      </dgm:t>
    </dgm:pt>
    <dgm:pt modelId="{30892D39-10AC-4979-B2B4-041F5EC24BB1}" type="parTrans" cxnId="{26370504-BE21-4EE2-B236-1F02EF4A4414}">
      <dgm:prSet/>
      <dgm:spPr/>
      <dgm:t>
        <a:bodyPr/>
        <a:lstStyle/>
        <a:p>
          <a:endParaRPr lang="en-US"/>
        </a:p>
      </dgm:t>
    </dgm:pt>
    <dgm:pt modelId="{A34CC2CB-D55F-41A0-9861-4E9DFF8BA39D}" type="sibTrans" cxnId="{26370504-BE21-4EE2-B236-1F02EF4A4414}">
      <dgm:prSet/>
      <dgm:spPr/>
      <dgm:t>
        <a:bodyPr/>
        <a:lstStyle/>
        <a:p>
          <a:endParaRPr lang="en-US"/>
        </a:p>
      </dgm:t>
    </dgm:pt>
    <dgm:pt modelId="{49E7C60F-DD2B-4C05-B9FF-D188CED1CC64}">
      <dgm:prSet phldrT="[Text]" custT="1"/>
      <dgm:spPr>
        <a:scene3d>
          <a:camera prst="orthographicFront"/>
          <a:lightRig rig="threePt" dir="t"/>
        </a:scene3d>
        <a:sp3d prstMaterial="softEdge">
          <a:bevelT/>
        </a:sp3d>
      </dgm:spPr>
      <dgm:t>
        <a:bodyPr/>
        <a:lstStyle/>
        <a:p>
          <a:r>
            <a:rPr lang="en-US" sz="3200" dirty="0"/>
            <a:t>Contracted</a:t>
          </a:r>
        </a:p>
        <a:p>
          <a:r>
            <a:rPr lang="en-US" sz="3200" dirty="0"/>
            <a:t>Staff</a:t>
          </a:r>
        </a:p>
      </dgm:t>
    </dgm:pt>
    <dgm:pt modelId="{D2780D55-F9CC-40C0-BB33-9113664BADAD}" type="parTrans" cxnId="{EEDC6C73-2E28-439C-B605-BABA18DEA153}">
      <dgm:prSet/>
      <dgm:spPr/>
      <dgm:t>
        <a:bodyPr/>
        <a:lstStyle/>
        <a:p>
          <a:endParaRPr lang="en-US"/>
        </a:p>
      </dgm:t>
    </dgm:pt>
    <dgm:pt modelId="{EFF1B9A5-1951-48F7-B396-DE54FE2605F3}" type="sibTrans" cxnId="{EEDC6C73-2E28-439C-B605-BABA18DEA153}">
      <dgm:prSet/>
      <dgm:spPr/>
      <dgm:t>
        <a:bodyPr/>
        <a:lstStyle/>
        <a:p>
          <a:endParaRPr lang="en-US"/>
        </a:p>
      </dgm:t>
    </dgm:pt>
    <dgm:pt modelId="{BE2B87E1-A095-4450-9D2A-0FDD17F1C207}">
      <dgm:prSet phldrT="[Text]" custT="1"/>
      <dgm:spPr>
        <a:scene3d>
          <a:camera prst="orthographicFront"/>
          <a:lightRig rig="threePt" dir="t"/>
        </a:scene3d>
        <a:sp3d prstMaterial="softEdge">
          <a:bevelT/>
        </a:sp3d>
      </dgm:spPr>
      <dgm:t>
        <a:bodyPr/>
        <a:lstStyle/>
        <a:p>
          <a:r>
            <a:rPr lang="en-US" sz="3200" dirty="0"/>
            <a:t>Regular Staff</a:t>
          </a:r>
        </a:p>
      </dgm:t>
    </dgm:pt>
    <dgm:pt modelId="{F3A66D1B-00E0-480B-A2A1-8C20771B5083}" type="sibTrans" cxnId="{21864C6B-01E7-403A-9128-89E7A9A4C5D0}">
      <dgm:prSet/>
      <dgm:spPr/>
      <dgm:t>
        <a:bodyPr/>
        <a:lstStyle/>
        <a:p>
          <a:endParaRPr lang="en-US"/>
        </a:p>
      </dgm:t>
    </dgm:pt>
    <dgm:pt modelId="{70D6346F-DCA9-4B07-BB59-3CDB402F8B59}" type="parTrans" cxnId="{21864C6B-01E7-403A-9128-89E7A9A4C5D0}">
      <dgm:prSet/>
      <dgm:spPr/>
      <dgm:t>
        <a:bodyPr/>
        <a:lstStyle/>
        <a:p>
          <a:endParaRPr lang="en-US"/>
        </a:p>
      </dgm:t>
    </dgm:pt>
    <dgm:pt modelId="{40D0B2E8-9E33-4139-8C90-227D0EDDE5B7}" type="pres">
      <dgm:prSet presAssocID="{A54580F8-331C-4329-A137-810604C174DB}" presName="diagram" presStyleCnt="0">
        <dgm:presLayoutVars>
          <dgm:dir/>
          <dgm:resizeHandles val="exact"/>
        </dgm:presLayoutVars>
      </dgm:prSet>
      <dgm:spPr/>
    </dgm:pt>
    <dgm:pt modelId="{A1DCE100-5048-4371-98A2-CCBA168D2CD6}" type="pres">
      <dgm:prSet presAssocID="{BE2B87E1-A095-4450-9D2A-0FDD17F1C207}" presName="node" presStyleLbl="node1" presStyleIdx="0" presStyleCnt="3" custLinFactNeighborX="1210" custLinFactNeighborY="-257">
        <dgm:presLayoutVars>
          <dgm:bulletEnabled val="1"/>
        </dgm:presLayoutVars>
      </dgm:prSet>
      <dgm:spPr/>
    </dgm:pt>
    <dgm:pt modelId="{07DD9471-3BBF-4C0A-A21B-DC1B1C91E63B}" type="pres">
      <dgm:prSet presAssocID="{F3A66D1B-00E0-480B-A2A1-8C20771B5083}" presName="sibTrans" presStyleCnt="0"/>
      <dgm:spPr/>
    </dgm:pt>
    <dgm:pt modelId="{961831C6-AFF9-4DFC-9929-9243980F4F73}" type="pres">
      <dgm:prSet presAssocID="{AEE0A762-E526-4DA2-909E-6DB890260CB0}" presName="node" presStyleLbl="node1" presStyleIdx="1" presStyleCnt="3">
        <dgm:presLayoutVars>
          <dgm:bulletEnabled val="1"/>
        </dgm:presLayoutVars>
      </dgm:prSet>
      <dgm:spPr/>
    </dgm:pt>
    <dgm:pt modelId="{0D58E40E-6140-46CF-AF79-13CAC83F1925}" type="pres">
      <dgm:prSet presAssocID="{A34CC2CB-D55F-41A0-9861-4E9DFF8BA39D}" presName="sibTrans" presStyleCnt="0"/>
      <dgm:spPr/>
    </dgm:pt>
    <dgm:pt modelId="{60208CF7-51B9-40B5-B16A-A3794DF58A62}" type="pres">
      <dgm:prSet presAssocID="{49E7C60F-DD2B-4C05-B9FF-D188CED1CC64}" presName="node" presStyleLbl="node1" presStyleIdx="2" presStyleCnt="3">
        <dgm:presLayoutVars>
          <dgm:bulletEnabled val="1"/>
        </dgm:presLayoutVars>
      </dgm:prSet>
      <dgm:spPr/>
    </dgm:pt>
  </dgm:ptLst>
  <dgm:cxnLst>
    <dgm:cxn modelId="{26370504-BE21-4EE2-B236-1F02EF4A4414}" srcId="{A54580F8-331C-4329-A137-810604C174DB}" destId="{AEE0A762-E526-4DA2-909E-6DB890260CB0}" srcOrd="1" destOrd="0" parTransId="{30892D39-10AC-4979-B2B4-041F5EC24BB1}" sibTransId="{A34CC2CB-D55F-41A0-9861-4E9DFF8BA39D}"/>
    <dgm:cxn modelId="{02F62547-5746-4243-BA12-D21E2AA92E16}" type="presOf" srcId="{49E7C60F-DD2B-4C05-B9FF-D188CED1CC64}" destId="{60208CF7-51B9-40B5-B16A-A3794DF58A62}" srcOrd="0" destOrd="0" presId="urn:microsoft.com/office/officeart/2005/8/layout/default"/>
    <dgm:cxn modelId="{21864C6B-01E7-403A-9128-89E7A9A4C5D0}" srcId="{A54580F8-331C-4329-A137-810604C174DB}" destId="{BE2B87E1-A095-4450-9D2A-0FDD17F1C207}" srcOrd="0" destOrd="0" parTransId="{70D6346F-DCA9-4B07-BB59-3CDB402F8B59}" sibTransId="{F3A66D1B-00E0-480B-A2A1-8C20771B5083}"/>
    <dgm:cxn modelId="{EEDC6C73-2E28-439C-B605-BABA18DEA153}" srcId="{A54580F8-331C-4329-A137-810604C174DB}" destId="{49E7C60F-DD2B-4C05-B9FF-D188CED1CC64}" srcOrd="2" destOrd="0" parTransId="{D2780D55-F9CC-40C0-BB33-9113664BADAD}" sibTransId="{EFF1B9A5-1951-48F7-B396-DE54FE2605F3}"/>
    <dgm:cxn modelId="{4A7837DB-65E9-455F-9185-92AACE2B5FF3}" type="presOf" srcId="{AEE0A762-E526-4DA2-909E-6DB890260CB0}" destId="{961831C6-AFF9-4DFC-9929-9243980F4F73}" srcOrd="0" destOrd="0" presId="urn:microsoft.com/office/officeart/2005/8/layout/default"/>
    <dgm:cxn modelId="{C93B96E0-0939-4509-904F-9E5245353864}" type="presOf" srcId="{BE2B87E1-A095-4450-9D2A-0FDD17F1C207}" destId="{A1DCE100-5048-4371-98A2-CCBA168D2CD6}" srcOrd="0" destOrd="0" presId="urn:microsoft.com/office/officeart/2005/8/layout/default"/>
    <dgm:cxn modelId="{0B4BCBF6-9835-4F03-9C6F-CCD1D70FC80F}" type="presOf" srcId="{A54580F8-331C-4329-A137-810604C174DB}" destId="{40D0B2E8-9E33-4139-8C90-227D0EDDE5B7}" srcOrd="0" destOrd="0" presId="urn:microsoft.com/office/officeart/2005/8/layout/default"/>
    <dgm:cxn modelId="{9685B1FC-8EFA-4455-98AC-B5D5899E1289}" type="presParOf" srcId="{40D0B2E8-9E33-4139-8C90-227D0EDDE5B7}" destId="{A1DCE100-5048-4371-98A2-CCBA168D2CD6}" srcOrd="0" destOrd="0" presId="urn:microsoft.com/office/officeart/2005/8/layout/default"/>
    <dgm:cxn modelId="{F1EE5104-3C77-4624-9AE2-02640CBB0E17}" type="presParOf" srcId="{40D0B2E8-9E33-4139-8C90-227D0EDDE5B7}" destId="{07DD9471-3BBF-4C0A-A21B-DC1B1C91E63B}" srcOrd="1" destOrd="0" presId="urn:microsoft.com/office/officeart/2005/8/layout/default"/>
    <dgm:cxn modelId="{77443B74-7242-46F3-9884-958F0D40C969}" type="presParOf" srcId="{40D0B2E8-9E33-4139-8C90-227D0EDDE5B7}" destId="{961831C6-AFF9-4DFC-9929-9243980F4F73}" srcOrd="2" destOrd="0" presId="urn:microsoft.com/office/officeart/2005/8/layout/default"/>
    <dgm:cxn modelId="{6783A927-C399-4395-9D33-5C68FCAF3DC3}" type="presParOf" srcId="{40D0B2E8-9E33-4139-8C90-227D0EDDE5B7}" destId="{0D58E40E-6140-46CF-AF79-13CAC83F1925}" srcOrd="3" destOrd="0" presId="urn:microsoft.com/office/officeart/2005/8/layout/default"/>
    <dgm:cxn modelId="{FFCC3EEC-55B5-422E-A8B0-7EC92EAB98EB}" type="presParOf" srcId="{40D0B2E8-9E33-4139-8C90-227D0EDDE5B7}" destId="{60208CF7-51B9-40B5-B16A-A3794DF58A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CE100-5048-4371-98A2-CCBA168D2CD6}">
      <dsp:nvSpPr>
        <dsp:cNvPr id="0" name=""/>
        <dsp:cNvSpPr/>
      </dsp:nvSpPr>
      <dsp:spPr>
        <a:xfrm>
          <a:off x="38923" y="782"/>
          <a:ext cx="3150040" cy="1890024"/>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scene3d>
          <a:camera prst="orthographicFront"/>
          <a:lightRig rig="sunrise" dir="t"/>
        </a:scene3d>
        <a:sp3d prstMaterial="powder">
          <a:bevelT w="127000" h="127000" prst="angle"/>
          <a:bevelB w="133350" h="13335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Specific to facility</a:t>
          </a:r>
        </a:p>
      </dsp:txBody>
      <dsp:txXfrm>
        <a:off x="38923" y="782"/>
        <a:ext cx="3150040" cy="1890024"/>
      </dsp:txXfrm>
    </dsp:sp>
    <dsp:sp modelId="{961831C6-AFF9-4DFC-9929-9243980F4F73}">
      <dsp:nvSpPr>
        <dsp:cNvPr id="0" name=""/>
        <dsp:cNvSpPr/>
      </dsp:nvSpPr>
      <dsp:spPr>
        <a:xfrm>
          <a:off x="3465852" y="5640"/>
          <a:ext cx="3150040" cy="1890024"/>
        </a:xfrm>
        <a:prstGeom prst="rect">
          <a:avLst/>
        </a:prstGeom>
        <a:solidFill>
          <a:schemeClr val="accent3">
            <a:hueOff val="-3552746"/>
            <a:satOff val="-15580"/>
            <a:lumOff val="915"/>
            <a:alphaOff val="0"/>
          </a:schemeClr>
        </a:solidFill>
        <a:ln w="10795" cap="flat" cmpd="sng" algn="ctr">
          <a:solidFill>
            <a:schemeClr val="lt1">
              <a:hueOff val="0"/>
              <a:satOff val="0"/>
              <a:lumOff val="0"/>
              <a:alphaOff val="0"/>
            </a:schemeClr>
          </a:solidFill>
          <a:prstDash val="solid"/>
        </a:ln>
        <a:effectLst/>
        <a:scene3d>
          <a:camera prst="orthographicFront"/>
          <a:lightRig rig="sunrise" dir="t"/>
        </a:scene3d>
        <a:sp3d prstMaterial="powder">
          <a:bevelT w="127000" h="127000" prst="angle"/>
          <a:bevelB w="133350" h="13335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Initial and annual</a:t>
          </a:r>
        </a:p>
        <a:p>
          <a:pPr marL="0" lvl="0" indent="0" algn="ctr" defTabSz="1066800">
            <a:lnSpc>
              <a:spcPct val="90000"/>
            </a:lnSpc>
            <a:spcBef>
              <a:spcPct val="0"/>
            </a:spcBef>
            <a:spcAft>
              <a:spcPct val="35000"/>
            </a:spcAft>
            <a:buNone/>
          </a:pPr>
          <a:r>
            <a:rPr lang="en-US" sz="2400" kern="1200" dirty="0"/>
            <a:t>training to all staff</a:t>
          </a:r>
        </a:p>
      </dsp:txBody>
      <dsp:txXfrm>
        <a:off x="3465852" y="5640"/>
        <a:ext cx="3150040" cy="1890024"/>
      </dsp:txXfrm>
    </dsp:sp>
    <dsp:sp modelId="{5DD19ACF-8A32-4B18-BC22-9A50B46542F7}">
      <dsp:nvSpPr>
        <dsp:cNvPr id="0" name=""/>
        <dsp:cNvSpPr/>
      </dsp:nvSpPr>
      <dsp:spPr>
        <a:xfrm>
          <a:off x="807" y="2210668"/>
          <a:ext cx="3150040" cy="1890024"/>
        </a:xfrm>
        <a:prstGeom prst="rect">
          <a:avLst/>
        </a:prstGeom>
        <a:solidFill>
          <a:schemeClr val="accent3">
            <a:hueOff val="-7105493"/>
            <a:satOff val="-31161"/>
            <a:lumOff val="1831"/>
            <a:alphaOff val="0"/>
          </a:schemeClr>
        </a:solidFill>
        <a:ln w="10795" cap="flat" cmpd="sng" algn="ctr">
          <a:solidFill>
            <a:schemeClr val="lt1">
              <a:hueOff val="0"/>
              <a:satOff val="0"/>
              <a:lumOff val="0"/>
              <a:alphaOff val="0"/>
            </a:schemeClr>
          </a:solidFill>
          <a:prstDash val="solid"/>
        </a:ln>
        <a:effectLst/>
        <a:scene3d>
          <a:camera prst="orthographicFront"/>
          <a:lightRig rig="sunrise" dir="t"/>
        </a:scene3d>
        <a:sp3d prstMaterial="powder">
          <a:bevelT w="127000" h="127000" prst="angle"/>
          <a:bevelB w="133350" h="13335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Maintain documentation of training</a:t>
          </a:r>
        </a:p>
      </dsp:txBody>
      <dsp:txXfrm>
        <a:off x="807" y="2210668"/>
        <a:ext cx="3150040" cy="1890024"/>
      </dsp:txXfrm>
    </dsp:sp>
    <dsp:sp modelId="{60208CF7-51B9-40B5-B16A-A3794DF58A62}">
      <dsp:nvSpPr>
        <dsp:cNvPr id="0" name=""/>
        <dsp:cNvSpPr/>
      </dsp:nvSpPr>
      <dsp:spPr>
        <a:xfrm>
          <a:off x="3465852" y="2210668"/>
          <a:ext cx="3150040" cy="1890024"/>
        </a:xfrm>
        <a:prstGeom prst="rect">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a:scene3d>
          <a:camera prst="orthographicFront"/>
          <a:lightRig rig="sunrise" dir="t"/>
        </a:scene3d>
        <a:sp3d prstMaterial="powder">
          <a:bevelT w="127000" h="127000" prst="angle"/>
          <a:bevelB w="133350" h="13335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Demonstrate </a:t>
          </a:r>
          <a:r>
            <a:rPr lang="en-US" sz="2400" kern="1200"/>
            <a:t>staff knowledge</a:t>
          </a:r>
        </a:p>
      </dsp:txBody>
      <dsp:txXfrm>
        <a:off x="3465852" y="2210668"/>
        <a:ext cx="3150040" cy="1890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CE100-5048-4371-98A2-CCBA168D2CD6}">
      <dsp:nvSpPr>
        <dsp:cNvPr id="0" name=""/>
        <dsp:cNvSpPr/>
      </dsp:nvSpPr>
      <dsp:spPr>
        <a:xfrm>
          <a:off x="51381" y="0"/>
          <a:ext cx="3079914" cy="1847948"/>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scene3d>
          <a:camera prst="orthographicFront"/>
          <a:lightRig rig="threePt" dir="t"/>
        </a:scene3d>
        <a:sp3d prstMaterial="softEdge">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Regular Staff</a:t>
          </a:r>
        </a:p>
      </dsp:txBody>
      <dsp:txXfrm>
        <a:off x="51381" y="0"/>
        <a:ext cx="3079914" cy="1847948"/>
      </dsp:txXfrm>
    </dsp:sp>
    <dsp:sp modelId="{961831C6-AFF9-4DFC-9929-9243980F4F73}">
      <dsp:nvSpPr>
        <dsp:cNvPr id="0" name=""/>
        <dsp:cNvSpPr/>
      </dsp:nvSpPr>
      <dsp:spPr>
        <a:xfrm>
          <a:off x="3402020" y="518"/>
          <a:ext cx="3079914" cy="1847948"/>
        </a:xfrm>
        <a:prstGeom prst="rect">
          <a:avLst/>
        </a:prstGeom>
        <a:solidFill>
          <a:schemeClr val="accent3">
            <a:hueOff val="-5329119"/>
            <a:satOff val="-23371"/>
            <a:lumOff val="1373"/>
            <a:alphaOff val="0"/>
          </a:schemeClr>
        </a:solidFill>
        <a:ln w="10795" cap="flat" cmpd="sng" algn="ctr">
          <a:solidFill>
            <a:schemeClr val="lt1">
              <a:hueOff val="0"/>
              <a:satOff val="0"/>
              <a:lumOff val="0"/>
              <a:alphaOff val="0"/>
            </a:schemeClr>
          </a:solidFill>
          <a:prstDash val="solid"/>
        </a:ln>
        <a:effectLst/>
        <a:scene3d>
          <a:camera prst="orthographicFront"/>
          <a:lightRig rig="threePt" dir="t"/>
        </a:scene3d>
        <a:sp3d prstMaterial="softEdge">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Volunteers</a:t>
          </a:r>
        </a:p>
      </dsp:txBody>
      <dsp:txXfrm>
        <a:off x="3402020" y="518"/>
        <a:ext cx="3079914" cy="1847948"/>
      </dsp:txXfrm>
    </dsp:sp>
    <dsp:sp modelId="{60208CF7-51B9-40B5-B16A-A3794DF58A62}">
      <dsp:nvSpPr>
        <dsp:cNvPr id="0" name=""/>
        <dsp:cNvSpPr/>
      </dsp:nvSpPr>
      <dsp:spPr>
        <a:xfrm>
          <a:off x="1708067" y="2156458"/>
          <a:ext cx="3079914" cy="1847948"/>
        </a:xfrm>
        <a:prstGeom prst="rect">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a:scene3d>
          <a:camera prst="orthographicFront"/>
          <a:lightRig rig="threePt" dir="t"/>
        </a:scene3d>
        <a:sp3d prstMaterial="softEdge">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Contracted</a:t>
          </a:r>
        </a:p>
        <a:p>
          <a:pPr marL="0" lvl="0" indent="0" algn="ctr" defTabSz="1422400">
            <a:lnSpc>
              <a:spcPct val="90000"/>
            </a:lnSpc>
            <a:spcBef>
              <a:spcPct val="0"/>
            </a:spcBef>
            <a:spcAft>
              <a:spcPct val="35000"/>
            </a:spcAft>
            <a:buNone/>
          </a:pPr>
          <a:r>
            <a:rPr lang="en-US" sz="3200" kern="1200" dirty="0"/>
            <a:t>Staff</a:t>
          </a:r>
        </a:p>
      </dsp:txBody>
      <dsp:txXfrm>
        <a:off x="1708067" y="2156458"/>
        <a:ext cx="3079914" cy="18479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05/24/2023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05/24/2023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usually hide the footers. They’re great if you need them, but I find they add visual clutter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131452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05/24/2023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05/24/2023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05/24/2023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05/24/2023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05/24/2023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05/24/2023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05/24/2023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05/24/2023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05/24/2023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05/24/2023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05/24/2023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05/24/2023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05/24/2023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05/24/2023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05/24/2023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05/24/2023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05/24/2023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05/24/2023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05/24/2023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05/24/2023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05/24/2023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05/24/2023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05/24/2023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05/24/2023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05/24/2023</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05/24/2023</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05/24/2023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05/24/2023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05/24/2023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05/24/2023</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05/24/2023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05/24/2023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05/24/2023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05/24/2023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05/24/2023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05/24/2023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05/24/2023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65A7-62DD-4578-91EA-8DCA0DE2B5B2}"/>
              </a:ext>
            </a:extLst>
          </p:cNvPr>
          <p:cNvSpPr>
            <a:spLocks noGrp="1"/>
          </p:cNvSpPr>
          <p:nvPr>
            <p:ph type="ctrTitle"/>
          </p:nvPr>
        </p:nvSpPr>
        <p:spPr/>
        <p:txBody>
          <a:bodyPr/>
          <a:lstStyle/>
          <a:p>
            <a:r>
              <a:rPr lang="en-US" dirty="0"/>
              <a:t>Emergency Preparedness Citation Trends</a:t>
            </a:r>
          </a:p>
        </p:txBody>
      </p:sp>
      <p:sp>
        <p:nvSpPr>
          <p:cNvPr id="3" name="Text Placeholder 2">
            <a:extLst>
              <a:ext uri="{FF2B5EF4-FFF2-40B4-BE49-F238E27FC236}">
                <a16:creationId xmlns:a16="http://schemas.microsoft.com/office/drawing/2014/main" id="{09B9D68D-0549-4BF2-B6AE-C8BCEB2BFD79}"/>
              </a:ext>
            </a:extLst>
          </p:cNvPr>
          <p:cNvSpPr>
            <a:spLocks noGrp="1"/>
          </p:cNvSpPr>
          <p:nvPr>
            <p:ph type="body" sz="quarter" idx="17"/>
          </p:nvPr>
        </p:nvSpPr>
        <p:spPr>
          <a:xfrm>
            <a:off x="838200" y="5644883"/>
            <a:ext cx="10515600" cy="921017"/>
          </a:xfrm>
        </p:spPr>
        <p:txBody>
          <a:bodyPr>
            <a:normAutofit fontScale="92500" lnSpcReduction="10000"/>
          </a:bodyPr>
          <a:lstStyle/>
          <a:p>
            <a:r>
              <a:rPr lang="en-US" dirty="0"/>
              <a:t>Pete Cole </a:t>
            </a:r>
            <a:r>
              <a:rPr lang="en-US" dirty="0">
                <a:solidFill>
                  <a:schemeClr val="accent3"/>
                </a:solidFill>
              </a:rPr>
              <a:t>|</a:t>
            </a:r>
            <a:r>
              <a:rPr lang="en-US" dirty="0"/>
              <a:t> Regional Operations Supervisor</a:t>
            </a:r>
          </a:p>
          <a:p>
            <a:r>
              <a:rPr lang="en-US" sz="1900" dirty="0"/>
              <a:t>May 31, 2023</a:t>
            </a:r>
          </a:p>
        </p:txBody>
      </p:sp>
    </p:spTree>
    <p:extLst>
      <p:ext uri="{BB962C8B-B14F-4D97-AF65-F5344CB8AC3E}">
        <p14:creationId xmlns:p14="http://schemas.microsoft.com/office/powerpoint/2010/main" val="400591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2209-632C-20B3-77FA-89328FB8E253}"/>
              </a:ext>
            </a:extLst>
          </p:cNvPr>
          <p:cNvSpPr>
            <a:spLocks noGrp="1"/>
          </p:cNvSpPr>
          <p:nvPr>
            <p:ph type="title"/>
          </p:nvPr>
        </p:nvSpPr>
        <p:spPr/>
        <p:txBody>
          <a:bodyPr/>
          <a:lstStyle/>
          <a:p>
            <a:r>
              <a:rPr lang="en-US" dirty="0"/>
              <a:t>E0039 - EP Plan Testing Requirements</a:t>
            </a:r>
          </a:p>
        </p:txBody>
      </p:sp>
      <p:sp>
        <p:nvSpPr>
          <p:cNvPr id="3" name="Content Placeholder 2">
            <a:extLst>
              <a:ext uri="{FF2B5EF4-FFF2-40B4-BE49-F238E27FC236}">
                <a16:creationId xmlns:a16="http://schemas.microsoft.com/office/drawing/2014/main" id="{41B4C6A7-9E45-C120-9079-FB048B368435}"/>
              </a:ext>
            </a:extLst>
          </p:cNvPr>
          <p:cNvSpPr>
            <a:spLocks noGrp="1"/>
          </p:cNvSpPr>
          <p:nvPr>
            <p:ph idx="1"/>
          </p:nvPr>
        </p:nvSpPr>
        <p:spPr/>
        <p:txBody>
          <a:bodyPr>
            <a:normAutofit lnSpcReduction="10000"/>
          </a:bodyPr>
          <a:lstStyle/>
          <a:p>
            <a:pPr marL="0" indent="0">
              <a:buNone/>
            </a:pPr>
            <a:r>
              <a:rPr lang="en-US" sz="2400" b="0" i="0" u="none" strike="noStrike" baseline="0" dirty="0">
                <a:solidFill>
                  <a:srgbClr val="000000"/>
                </a:solidFill>
                <a:latin typeface="Verdana" panose="020B0604030504040204" pitchFamily="34" charset="0"/>
              </a:rPr>
              <a:t>Documentation of testing is required in the last year.</a:t>
            </a:r>
          </a:p>
          <a:p>
            <a:pPr marL="0" indent="0">
              <a:buNone/>
            </a:pPr>
            <a:r>
              <a:rPr lang="en-US" sz="2400" b="0" i="0" u="none" strike="noStrike" baseline="0" dirty="0">
                <a:solidFill>
                  <a:srgbClr val="000000"/>
                </a:solidFill>
                <a:latin typeface="Verdana" panose="020B0604030504040204" pitchFamily="34" charset="0"/>
              </a:rPr>
              <a:t>Needs to be…</a:t>
            </a:r>
          </a:p>
          <a:p>
            <a:pPr marL="1600200" lvl="1" indent="-1143000">
              <a:buAutoNum type="arabicPeriod"/>
            </a:pPr>
            <a:r>
              <a:rPr lang="en-US" sz="2400" dirty="0">
                <a:solidFill>
                  <a:srgbClr val="000000"/>
                </a:solidFill>
                <a:latin typeface="Verdana" panose="020B0604030504040204" pitchFamily="34" charset="0"/>
              </a:rPr>
              <a:t>Two community-based exercises</a:t>
            </a:r>
          </a:p>
          <a:p>
            <a:pPr marL="1600200" lvl="1" indent="-1143000">
              <a:buAutoNum type="arabicPeriod"/>
            </a:pPr>
            <a:r>
              <a:rPr lang="en-US" sz="2400" dirty="0">
                <a:solidFill>
                  <a:srgbClr val="000000"/>
                </a:solidFill>
                <a:latin typeface="Verdana" panose="020B0604030504040204" pitchFamily="34" charset="0"/>
              </a:rPr>
              <a:t>One community based &amp; one tabletop exercise</a:t>
            </a:r>
          </a:p>
          <a:p>
            <a:pPr marL="1600200" lvl="1" indent="-1143000">
              <a:buAutoNum type="arabicPeriod"/>
            </a:pPr>
            <a:r>
              <a:rPr lang="en-US" sz="2400" dirty="0">
                <a:solidFill>
                  <a:srgbClr val="000000"/>
                </a:solidFill>
                <a:latin typeface="Verdana" panose="020B0604030504040204" pitchFamily="34" charset="0"/>
              </a:rPr>
              <a:t>Have actually activated their plan.</a:t>
            </a:r>
          </a:p>
          <a:p>
            <a:pPr marL="0" indent="0">
              <a:buNone/>
            </a:pPr>
            <a:r>
              <a:rPr lang="en-US" sz="2400" dirty="0">
                <a:solidFill>
                  <a:srgbClr val="000000"/>
                </a:solidFill>
                <a:latin typeface="Verdana" panose="020B0604030504040204" pitchFamily="34" charset="0"/>
              </a:rPr>
              <a:t>Must be documented</a:t>
            </a:r>
          </a:p>
          <a:p>
            <a:pPr marL="0" indent="0">
              <a:buNone/>
            </a:pPr>
            <a:r>
              <a:rPr lang="en-US" sz="2400" dirty="0">
                <a:solidFill>
                  <a:srgbClr val="000000"/>
                </a:solidFill>
                <a:latin typeface="Verdana" panose="020B0604030504040204" pitchFamily="34" charset="0"/>
              </a:rPr>
              <a:t>Must have an after-action analysis</a:t>
            </a:r>
          </a:p>
          <a:p>
            <a:pPr marL="0" indent="0">
              <a:buNone/>
            </a:pPr>
            <a:r>
              <a:rPr lang="en-US" sz="2400" dirty="0">
                <a:solidFill>
                  <a:srgbClr val="000000"/>
                </a:solidFill>
                <a:latin typeface="Verdana" panose="020B0604030504040204" pitchFamily="34" charset="0"/>
              </a:rPr>
              <a:t>Must include a plan revision based on the after-action analysis</a:t>
            </a:r>
            <a:endParaRPr lang="en-US" sz="2400" b="0" i="0" u="none" strike="noStrike" baseline="0" dirty="0">
              <a:solidFill>
                <a:srgbClr val="000000"/>
              </a:solidFill>
              <a:latin typeface="Verdana" panose="020B0604030504040204" pitchFamily="34" charset="0"/>
            </a:endParaRPr>
          </a:p>
          <a:p>
            <a:endParaRPr lang="en-US" dirty="0"/>
          </a:p>
        </p:txBody>
      </p:sp>
      <p:sp>
        <p:nvSpPr>
          <p:cNvPr id="4" name="Date Placeholder 3">
            <a:extLst>
              <a:ext uri="{FF2B5EF4-FFF2-40B4-BE49-F238E27FC236}">
                <a16:creationId xmlns:a16="http://schemas.microsoft.com/office/drawing/2014/main" id="{AF30938D-5B85-E322-31B0-06CDBD397F6D}"/>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62558AF4-44F4-22B6-B94D-7BACDD23F49B}"/>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897BD81A-0B93-770C-4211-FFEBB10C7B65}"/>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64239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E7F2-2486-1B8E-148B-45D295646779}"/>
              </a:ext>
            </a:extLst>
          </p:cNvPr>
          <p:cNvSpPr>
            <a:spLocks noGrp="1"/>
          </p:cNvSpPr>
          <p:nvPr>
            <p:ph type="title"/>
          </p:nvPr>
        </p:nvSpPr>
        <p:spPr/>
        <p:txBody>
          <a:bodyPr/>
          <a:lstStyle/>
          <a:p>
            <a:r>
              <a:rPr lang="en-US" dirty="0"/>
              <a:t>E007 - EP Program – Patient Population</a:t>
            </a:r>
          </a:p>
        </p:txBody>
      </p:sp>
      <p:sp>
        <p:nvSpPr>
          <p:cNvPr id="3" name="Content Placeholder 2">
            <a:extLst>
              <a:ext uri="{FF2B5EF4-FFF2-40B4-BE49-F238E27FC236}">
                <a16:creationId xmlns:a16="http://schemas.microsoft.com/office/drawing/2014/main" id="{C69C246F-7214-9CE1-5CB4-F22122C6EC66}"/>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rPr>
              <a:t>The emergency plan must specify the population served within the facility, including their unique vulnerabilities in the event of an emergency or disaster. </a:t>
            </a:r>
          </a:p>
          <a:p>
            <a:r>
              <a:rPr lang="en-US" sz="2800" dirty="0">
                <a:effectLst/>
                <a:latin typeface="Calibri" panose="020F0502020204030204" pitchFamily="34" charset="0"/>
                <a:ea typeface="Calibri" panose="020F0502020204030204" pitchFamily="34" charset="0"/>
              </a:rPr>
              <a:t>The emergency plan must also address the types of services that the facility would be able to provide in an emergency. </a:t>
            </a:r>
          </a:p>
          <a:p>
            <a:r>
              <a:rPr lang="en-US" sz="2800" dirty="0">
                <a:latin typeface="Calibri" panose="020F0502020204030204" pitchFamily="34" charset="0"/>
              </a:rPr>
              <a:t>Resident populations unique to the facility that are most at risk should be identified and the EPP should document how continuity of operations will be provided for these residents.</a:t>
            </a:r>
            <a:endParaRPr lang="en-US" sz="2800" dirty="0"/>
          </a:p>
        </p:txBody>
      </p:sp>
      <p:sp>
        <p:nvSpPr>
          <p:cNvPr id="4" name="Date Placeholder 3">
            <a:extLst>
              <a:ext uri="{FF2B5EF4-FFF2-40B4-BE49-F238E27FC236}">
                <a16:creationId xmlns:a16="http://schemas.microsoft.com/office/drawing/2014/main" id="{AB3A3F87-9D96-6B10-61D6-969E4D95E9CD}"/>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DB63B6DD-3EF6-A343-05FE-B4F2CD861D55}"/>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8FFAEB05-AC62-C32F-B27B-E323B49405F5}"/>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56060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7CAA-9E04-111A-0396-1E29B9273179}"/>
              </a:ext>
            </a:extLst>
          </p:cNvPr>
          <p:cNvSpPr>
            <a:spLocks noGrp="1"/>
          </p:cNvSpPr>
          <p:nvPr>
            <p:ph type="title"/>
          </p:nvPr>
        </p:nvSpPr>
        <p:spPr/>
        <p:txBody>
          <a:bodyPr/>
          <a:lstStyle/>
          <a:p>
            <a:r>
              <a:rPr lang="en-US" dirty="0"/>
              <a:t>E0035 - Sharing EPP with Resident and Families</a:t>
            </a:r>
          </a:p>
        </p:txBody>
      </p:sp>
      <p:sp>
        <p:nvSpPr>
          <p:cNvPr id="3" name="Content Placeholder 2">
            <a:extLst>
              <a:ext uri="{FF2B5EF4-FFF2-40B4-BE49-F238E27FC236}">
                <a16:creationId xmlns:a16="http://schemas.microsoft.com/office/drawing/2014/main" id="{B74E9B44-3724-F0F9-68CC-DC9D918E0296}"/>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rPr>
              <a:t>LTC facilities and are required to share emergency preparedness plans and policies with family members and resident representative.</a:t>
            </a:r>
          </a:p>
          <a:p>
            <a:r>
              <a:rPr lang="en-US" sz="2800" dirty="0">
                <a:effectLst/>
                <a:latin typeface="Calibri" panose="020F0502020204030204" pitchFamily="34" charset="0"/>
                <a:ea typeface="Calibri" panose="020F0502020204030204" pitchFamily="34" charset="0"/>
              </a:rPr>
              <a:t> Facilities have flexibility in deciding what information from the emergency plan should be shared.</a:t>
            </a:r>
          </a:p>
          <a:p>
            <a:r>
              <a:rPr lang="en-US" sz="2800" dirty="0">
                <a:latin typeface="Calibri" panose="020F0502020204030204" pitchFamily="34" charset="0"/>
                <a:ea typeface="Calibri" panose="020F0502020204030204" pitchFamily="34" charset="0"/>
              </a:rPr>
              <a:t>O</a:t>
            </a:r>
            <a:r>
              <a:rPr lang="en-US" sz="2800" dirty="0">
                <a:effectLst/>
                <a:latin typeface="Calibri" panose="020F0502020204030204" pitchFamily="34" charset="0"/>
                <a:ea typeface="Calibri" panose="020F0502020204030204" pitchFamily="34" charset="0"/>
              </a:rPr>
              <a:t>ptions include providing instructions on how to contact the facility in the event of an emergency on the public website or to include the information as part of the facility’s admission procedures. </a:t>
            </a:r>
            <a:endParaRPr lang="en-US" sz="2800" dirty="0"/>
          </a:p>
        </p:txBody>
      </p:sp>
      <p:sp>
        <p:nvSpPr>
          <p:cNvPr id="4" name="Date Placeholder 3">
            <a:extLst>
              <a:ext uri="{FF2B5EF4-FFF2-40B4-BE49-F238E27FC236}">
                <a16:creationId xmlns:a16="http://schemas.microsoft.com/office/drawing/2014/main" id="{475787AF-BB8F-4C38-C322-453E933010FF}"/>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AD3D4F6A-92E2-D398-97B4-6D8D4634EE91}"/>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75D4E8EB-E59F-79E2-CFB9-879725C8B669}"/>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23378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03B3-6A4F-B367-3BE3-57C1B9748120}"/>
              </a:ext>
            </a:extLst>
          </p:cNvPr>
          <p:cNvSpPr>
            <a:spLocks noGrp="1"/>
          </p:cNvSpPr>
          <p:nvPr>
            <p:ph type="title"/>
          </p:nvPr>
        </p:nvSpPr>
        <p:spPr/>
        <p:txBody>
          <a:bodyPr/>
          <a:lstStyle/>
          <a:p>
            <a:r>
              <a:rPr lang="en-US" dirty="0"/>
              <a:t>E0032 - Primary &amp; Alternate Means of Communication</a:t>
            </a:r>
          </a:p>
        </p:txBody>
      </p:sp>
      <p:sp>
        <p:nvSpPr>
          <p:cNvPr id="3" name="Content Placeholder 2">
            <a:extLst>
              <a:ext uri="{FF2B5EF4-FFF2-40B4-BE49-F238E27FC236}">
                <a16:creationId xmlns:a16="http://schemas.microsoft.com/office/drawing/2014/main" id="{E2C85F02-C2DC-E19C-AD39-22E7D95E40B9}"/>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rPr>
              <a:t>Facilities are required to have primary and alternate means of communicating with staff, Federal, State, tribal, regional, and local emergency management agencies. </a:t>
            </a:r>
          </a:p>
          <a:p>
            <a:r>
              <a:rPr lang="en-US" sz="2800" dirty="0">
                <a:effectLst/>
                <a:latin typeface="Calibri" panose="020F0502020204030204" pitchFamily="34" charset="0"/>
                <a:ea typeface="Calibri" panose="020F0502020204030204" pitchFamily="34" charset="0"/>
              </a:rPr>
              <a:t>Facilities have the discretion to utilize alternate communication systems that best meets their needs. </a:t>
            </a:r>
          </a:p>
          <a:p>
            <a:r>
              <a:rPr lang="en-US" sz="2800" dirty="0">
                <a:effectLst/>
                <a:latin typeface="Calibri" panose="020F0502020204030204" pitchFamily="34" charset="0"/>
                <a:ea typeface="Calibri" panose="020F0502020204030204" pitchFamily="34" charset="0"/>
              </a:rPr>
              <a:t>The communication plan should include procedures regarding when and how alternate communication methods are used, and who uses them. </a:t>
            </a:r>
            <a:endParaRPr lang="en-US" sz="2800" dirty="0"/>
          </a:p>
        </p:txBody>
      </p:sp>
      <p:sp>
        <p:nvSpPr>
          <p:cNvPr id="4" name="Date Placeholder 3">
            <a:extLst>
              <a:ext uri="{FF2B5EF4-FFF2-40B4-BE49-F238E27FC236}">
                <a16:creationId xmlns:a16="http://schemas.microsoft.com/office/drawing/2014/main" id="{6F9870FE-F619-E796-6222-1881101799D2}"/>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89A3680F-371A-E660-CF24-4BFB7130B479}"/>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587F7E97-45A3-AA8B-78C1-F0E9E847DB5A}"/>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90123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7734-6E20-3969-45E7-0FA0585A6DF6}"/>
              </a:ext>
            </a:extLst>
          </p:cNvPr>
          <p:cNvSpPr>
            <a:spLocks noGrp="1"/>
          </p:cNvSpPr>
          <p:nvPr>
            <p:ph type="title"/>
          </p:nvPr>
        </p:nvSpPr>
        <p:spPr/>
        <p:txBody>
          <a:bodyPr/>
          <a:lstStyle/>
          <a:p>
            <a:r>
              <a:rPr lang="en-US" dirty="0"/>
              <a:t>E0025 - Arrangements with other Facilities</a:t>
            </a:r>
          </a:p>
        </p:txBody>
      </p:sp>
      <p:sp>
        <p:nvSpPr>
          <p:cNvPr id="3" name="Content Placeholder 2">
            <a:extLst>
              <a:ext uri="{FF2B5EF4-FFF2-40B4-BE49-F238E27FC236}">
                <a16:creationId xmlns:a16="http://schemas.microsoft.com/office/drawing/2014/main" id="{A7DC6EB1-1780-A43B-DC8C-84AE4C26DDF9}"/>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rPr>
              <a:t>Facilities are required to have policies and procedures which include prearranged transfer agreements, which may include written agreements or contracted arrangements with other facilities and other providers to receive patients during and emergency.</a:t>
            </a:r>
          </a:p>
          <a:p>
            <a:r>
              <a:rPr lang="en-US" sz="2800" dirty="0">
                <a:latin typeface="Calibri" panose="020F0502020204030204" pitchFamily="34" charset="0"/>
                <a:ea typeface="Calibri" panose="020F0502020204030204" pitchFamily="34" charset="0"/>
              </a:rPr>
              <a:t>T</a:t>
            </a:r>
            <a:r>
              <a:rPr lang="en-US" sz="2800" dirty="0">
                <a:effectLst/>
                <a:latin typeface="Calibri" panose="020F0502020204030204" pitchFamily="34" charset="0"/>
                <a:ea typeface="Calibri" panose="020F0502020204030204" pitchFamily="34" charset="0"/>
              </a:rPr>
              <a:t>he facility agreements should include pre-arranged agreements for transportation between the facilities.</a:t>
            </a:r>
          </a:p>
          <a:p>
            <a:r>
              <a:rPr lang="en-US" sz="2800" dirty="0">
                <a:effectLst/>
                <a:latin typeface="Calibri" panose="020F0502020204030204" pitchFamily="34" charset="0"/>
                <a:ea typeface="Calibri" panose="020F0502020204030204" pitchFamily="34" charset="0"/>
                <a:cs typeface="Calibri" panose="020F0502020204030204" pitchFamily="34" charset="0"/>
              </a:rPr>
              <a:t>The arrangements should be in writing, such as Memorandums of Understanding (MOUs) and Transfer Agreements, in order to demonstrate compliance.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Date Placeholder 3">
            <a:extLst>
              <a:ext uri="{FF2B5EF4-FFF2-40B4-BE49-F238E27FC236}">
                <a16:creationId xmlns:a16="http://schemas.microsoft.com/office/drawing/2014/main" id="{64121DFE-3112-DD15-7FE2-23DA64741F02}"/>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53D4211E-01FA-0A82-E657-3A4AA85E7193}"/>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626AA28D-CF9C-DE21-AB79-3EAFD5BB4C6F}"/>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35876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40F4-35E6-D339-6927-E2B08DC91688}"/>
              </a:ext>
            </a:extLst>
          </p:cNvPr>
          <p:cNvSpPr>
            <a:spLocks noGrp="1"/>
          </p:cNvSpPr>
          <p:nvPr>
            <p:ph type="title"/>
          </p:nvPr>
        </p:nvSpPr>
        <p:spPr/>
        <p:txBody>
          <a:bodyPr/>
          <a:lstStyle/>
          <a:p>
            <a:r>
              <a:rPr lang="en-US" dirty="0"/>
              <a:t>E0034 - Information on Occupancy/Needs</a:t>
            </a:r>
          </a:p>
        </p:txBody>
      </p:sp>
      <p:sp>
        <p:nvSpPr>
          <p:cNvPr id="3" name="Content Placeholder 2">
            <a:extLst>
              <a:ext uri="{FF2B5EF4-FFF2-40B4-BE49-F238E27FC236}">
                <a16:creationId xmlns:a16="http://schemas.microsoft.com/office/drawing/2014/main" id="{3606EE46-C7BE-D0D8-056C-2B87CEB45D51}"/>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rPr>
              <a:t>Facilities must have a means of providing information about the facility’s needs and its ability to provide assistance to the authority having jurisdiction local and State emergency management agencies, local and state public health departments, the Incident Command Center, the Emergency Operations Center, or designee.</a:t>
            </a:r>
          </a:p>
          <a:p>
            <a:r>
              <a:rPr lang="en-US" sz="2800" dirty="0">
                <a:effectLst/>
                <a:latin typeface="Calibri" panose="020F0502020204030204" pitchFamily="34" charset="0"/>
                <a:ea typeface="Calibri" panose="020F0502020204030204" pitchFamily="34" charset="0"/>
              </a:rPr>
              <a:t>Regulations </a:t>
            </a:r>
            <a:r>
              <a:rPr lang="en-US" sz="2800" dirty="0">
                <a:latin typeface="Calibri" panose="020F0502020204030204" pitchFamily="34" charset="0"/>
                <a:ea typeface="Calibri" panose="020F0502020204030204" pitchFamily="34" charset="0"/>
                <a:cs typeface="Calibri" panose="020F0502020204030204" pitchFamily="34" charset="0"/>
              </a:rPr>
              <a:t>don’t prescribe</a:t>
            </a:r>
            <a:r>
              <a:rPr lang="en-US" sz="2800" dirty="0">
                <a:effectLst/>
                <a:latin typeface="Calibri" panose="020F0502020204030204" pitchFamily="34" charset="0"/>
                <a:ea typeface="Calibri" panose="020F0502020204030204" pitchFamily="34" charset="0"/>
                <a:cs typeface="Calibri" panose="020F0502020204030204" pitchFamily="34" charset="0"/>
              </a:rPr>
              <a:t> the means that facilities must use in disseminating the required information. However, facilities should include in its communication plan, a process to communicate the required information.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Date Placeholder 3">
            <a:extLst>
              <a:ext uri="{FF2B5EF4-FFF2-40B4-BE49-F238E27FC236}">
                <a16:creationId xmlns:a16="http://schemas.microsoft.com/office/drawing/2014/main" id="{9C48EECC-3A22-6D36-6385-BC47825603A9}"/>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B72EE087-26D4-8376-EF70-FF1E98D45731}"/>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A4E13E29-D27D-FC7C-DE7C-A61CAE2210A2}"/>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39190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FFC0955-DFE5-16E1-6915-EEE9F6EE821A}"/>
              </a:ext>
            </a:extLst>
          </p:cNvPr>
          <p:cNvSpPr>
            <a:spLocks noGrp="1"/>
          </p:cNvSpPr>
          <p:nvPr>
            <p:ph type="title"/>
          </p:nvPr>
        </p:nvSpPr>
        <p:spPr/>
        <p:txBody>
          <a:bodyPr/>
          <a:lstStyle/>
          <a:p>
            <a:r>
              <a:rPr lang="en-US" dirty="0"/>
              <a:t>E0034 - </a:t>
            </a:r>
            <a:r>
              <a:rPr lang="en-US" dirty="0" err="1"/>
              <a:t>MNTrac</a:t>
            </a:r>
            <a:endParaRPr lang="en-US" dirty="0"/>
          </a:p>
        </p:txBody>
      </p:sp>
      <p:sp>
        <p:nvSpPr>
          <p:cNvPr id="4" name="Date Placeholder 3">
            <a:extLst>
              <a:ext uri="{FF2B5EF4-FFF2-40B4-BE49-F238E27FC236}">
                <a16:creationId xmlns:a16="http://schemas.microsoft.com/office/drawing/2014/main" id="{43A821FE-D3E4-978C-6C64-BC10FCB3FEA8}"/>
              </a:ext>
            </a:extLst>
          </p:cNvPr>
          <p:cNvSpPr>
            <a:spLocks noGrp="1"/>
          </p:cNvSpPr>
          <p:nvPr>
            <p:ph type="dt" sz="half" idx="10"/>
          </p:nvPr>
        </p:nvSpPr>
        <p:spPr/>
        <p:txBody>
          <a:bodyPr/>
          <a:lstStyle/>
          <a:p>
            <a:fld id="{9A198C9B-0587-4A1E-9E03-E4C9FE222F08}" type="datetime1">
              <a:rPr lang="en-US" smtClean="0"/>
              <a:pPr/>
              <a:t>05/24/2023</a:t>
            </a:fld>
            <a:endParaRPr lang="en-US" dirty="0"/>
          </a:p>
        </p:txBody>
      </p:sp>
      <p:sp>
        <p:nvSpPr>
          <p:cNvPr id="5" name="Footer Placeholder 4">
            <a:extLst>
              <a:ext uri="{FF2B5EF4-FFF2-40B4-BE49-F238E27FC236}">
                <a16:creationId xmlns:a16="http://schemas.microsoft.com/office/drawing/2014/main" id="{E9AAACC2-A376-8AED-2FB5-FD8A6B76A54A}"/>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BD701FD0-8339-15CE-6C70-A4E8134C78DC}"/>
              </a:ext>
            </a:extLst>
          </p:cNvPr>
          <p:cNvSpPr>
            <a:spLocks noGrp="1"/>
          </p:cNvSpPr>
          <p:nvPr>
            <p:ph type="sldNum" sz="quarter" idx="12"/>
          </p:nvPr>
        </p:nvSpPr>
        <p:spPr/>
        <p:txBody>
          <a:bodyPr/>
          <a:lstStyle/>
          <a:p>
            <a:fld id="{48F63A3B-78C7-47BE-AE5E-E10140E04643}" type="slidenum">
              <a:rPr lang="en-US" smtClean="0"/>
              <a:pPr/>
              <a:t>16</a:t>
            </a:fld>
            <a:endParaRPr lang="en-US" dirty="0"/>
          </a:p>
        </p:txBody>
      </p:sp>
      <p:pic>
        <p:nvPicPr>
          <p:cNvPr id="16" name="Content Placeholder 9">
            <a:extLst>
              <a:ext uri="{FF2B5EF4-FFF2-40B4-BE49-F238E27FC236}">
                <a16:creationId xmlns:a16="http://schemas.microsoft.com/office/drawing/2014/main" id="{58B23E78-79E4-593B-39C7-6E10C1EDBAAE}"/>
              </a:ext>
            </a:extLst>
          </p:cNvPr>
          <p:cNvPicPr>
            <a:picLocks noChangeAspect="1"/>
          </p:cNvPicPr>
          <p:nvPr/>
        </p:nvPicPr>
        <p:blipFill>
          <a:blip r:embed="rId2"/>
          <a:stretch>
            <a:fillRect/>
          </a:stretch>
        </p:blipFill>
        <p:spPr bwMode="gray">
          <a:xfrm>
            <a:off x="3898900" y="1371005"/>
            <a:ext cx="3587206" cy="4805960"/>
          </a:xfrm>
          <a:prstGeom prst="rect">
            <a:avLst/>
          </a:prstGeom>
          <a:noFill/>
        </p:spPr>
      </p:pic>
    </p:spTree>
    <p:extLst>
      <p:ext uri="{BB962C8B-B14F-4D97-AF65-F5344CB8AC3E}">
        <p14:creationId xmlns:p14="http://schemas.microsoft.com/office/powerpoint/2010/main" val="333399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8928-B564-2070-384A-8CCD902A88FF}"/>
              </a:ext>
            </a:extLst>
          </p:cNvPr>
          <p:cNvSpPr>
            <a:spLocks noGrp="1"/>
          </p:cNvSpPr>
          <p:nvPr>
            <p:ph type="title"/>
          </p:nvPr>
        </p:nvSpPr>
        <p:spPr/>
        <p:txBody>
          <a:bodyPr/>
          <a:lstStyle/>
          <a:p>
            <a:r>
              <a:rPr lang="en-US" dirty="0"/>
              <a:t>E0024 - Policies and Procedures for Volunteers</a:t>
            </a:r>
          </a:p>
        </p:txBody>
      </p:sp>
      <p:sp>
        <p:nvSpPr>
          <p:cNvPr id="3" name="Content Placeholder 2">
            <a:extLst>
              <a:ext uri="{FF2B5EF4-FFF2-40B4-BE49-F238E27FC236}">
                <a16:creationId xmlns:a16="http://schemas.microsoft.com/office/drawing/2014/main" id="{7135AABF-6316-01FC-FE9E-FF04044FEA9A}"/>
              </a:ext>
            </a:extLst>
          </p:cNvPr>
          <p:cNvSpPr>
            <a:spLocks noGrp="1"/>
          </p:cNvSpPr>
          <p:nvPr>
            <p:ph idx="1"/>
          </p:nvPr>
        </p:nvSpPr>
        <p:spPr/>
        <p:txBody>
          <a:bodyPr/>
          <a:lstStyle/>
          <a:p>
            <a:r>
              <a:rPr lang="en-US" sz="2800" dirty="0"/>
              <a:t>Policies and procedures must address </a:t>
            </a:r>
            <a:r>
              <a:rPr lang="en-US" sz="2800" dirty="0">
                <a:latin typeface="Calibri" panose="020F0502020204030204" pitchFamily="34" charset="0"/>
              </a:rPr>
              <a:t>t</a:t>
            </a:r>
            <a:r>
              <a:rPr lang="en-US" sz="2800" dirty="0">
                <a:effectLst/>
                <a:latin typeface="Calibri" panose="020F0502020204030204" pitchFamily="34" charset="0"/>
                <a:ea typeface="Calibri" panose="020F0502020204030204" pitchFamily="34" charset="0"/>
              </a:rPr>
              <a:t>he use of volunteers in an emergency and other emergency staffing strategies to address surge needs during an emergency.</a:t>
            </a:r>
          </a:p>
          <a:p>
            <a:r>
              <a:rPr lang="en-US" sz="2800" dirty="0">
                <a:effectLst/>
                <a:latin typeface="Calibri" panose="020F0502020204030204" pitchFamily="34" charset="0"/>
                <a:ea typeface="Calibri" panose="020F0502020204030204" pitchFamily="34" charset="0"/>
              </a:rPr>
              <a:t>These may also include federally designated health care professionals, such as Public Health Service (PHS) staff, National Disaster Medical System (NDMS) medical teams, Department of Defense (DOD) Nurse Corps or Medical Reserve Corps (MRC). </a:t>
            </a:r>
            <a:endParaRPr lang="en-US" sz="2800" dirty="0"/>
          </a:p>
        </p:txBody>
      </p:sp>
      <p:sp>
        <p:nvSpPr>
          <p:cNvPr id="4" name="Date Placeholder 3">
            <a:extLst>
              <a:ext uri="{FF2B5EF4-FFF2-40B4-BE49-F238E27FC236}">
                <a16:creationId xmlns:a16="http://schemas.microsoft.com/office/drawing/2014/main" id="{3D208FA2-7584-CDB4-E167-D90FF9EA7FE4}"/>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DF3574F9-DBD3-A392-CAE5-894E7D744B64}"/>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2B966383-F132-5F32-642E-B3E05D5A1A89}"/>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31628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AF06-9E0D-8C1A-680B-356285081688}"/>
              </a:ext>
            </a:extLst>
          </p:cNvPr>
          <p:cNvSpPr>
            <a:spLocks noGrp="1"/>
          </p:cNvSpPr>
          <p:nvPr>
            <p:ph type="title"/>
          </p:nvPr>
        </p:nvSpPr>
        <p:spPr/>
        <p:txBody>
          <a:bodyPr/>
          <a:lstStyle/>
          <a:p>
            <a:r>
              <a:rPr lang="en-US" dirty="0"/>
              <a:t>Updated Infection Control Guidance</a:t>
            </a:r>
          </a:p>
        </p:txBody>
      </p:sp>
      <p:sp>
        <p:nvSpPr>
          <p:cNvPr id="3" name="Content Placeholder 2">
            <a:extLst>
              <a:ext uri="{FF2B5EF4-FFF2-40B4-BE49-F238E27FC236}">
                <a16:creationId xmlns:a16="http://schemas.microsoft.com/office/drawing/2014/main" id="{E3D85BAF-5ECB-7697-3AD8-434202A950B8}"/>
              </a:ext>
            </a:extLst>
          </p:cNvPr>
          <p:cNvSpPr>
            <a:spLocks noGrp="1"/>
          </p:cNvSpPr>
          <p:nvPr>
            <p:ph idx="1"/>
          </p:nvPr>
        </p:nvSpPr>
        <p:spPr/>
        <p:txBody>
          <a:bodyPr>
            <a:normAutofit/>
          </a:bodyPr>
          <a:lstStyle/>
          <a:p>
            <a:pPr marL="0" indent="0">
              <a:buNone/>
            </a:pPr>
            <a:endParaRPr lang="en-US" sz="2400" b="0" i="0" u="none" strike="noStrike" baseline="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Staff and resident vaccination requirements continue in effect</a:t>
            </a:r>
          </a:p>
          <a:p>
            <a:r>
              <a:rPr lang="en-US" sz="2800" b="0" i="0" u="none" strike="noStrike" baseline="0" dirty="0">
                <a:solidFill>
                  <a:srgbClr val="000000"/>
                </a:solidFill>
                <a:latin typeface="Calibri" panose="020F0502020204030204" pitchFamily="34" charset="0"/>
              </a:rPr>
              <a:t>Information related to impending changes to vaccination requirement is found here: </a:t>
            </a:r>
            <a:r>
              <a:rPr lang="en-US" sz="2800" b="0" i="0" u="none" strike="noStrike" baseline="0" dirty="0">
                <a:solidFill>
                  <a:srgbClr val="0462C1"/>
                </a:solidFill>
                <a:latin typeface="Calibri" panose="020F0502020204030204" pitchFamily="34" charset="0"/>
              </a:rPr>
              <a:t>https://www.cms.gov/files/document/qso-23-13-all.pdf</a:t>
            </a:r>
          </a:p>
          <a:p>
            <a:endParaRPr lang="en-US" dirty="0"/>
          </a:p>
        </p:txBody>
      </p:sp>
      <p:sp>
        <p:nvSpPr>
          <p:cNvPr id="4" name="Date Placeholder 3">
            <a:extLst>
              <a:ext uri="{FF2B5EF4-FFF2-40B4-BE49-F238E27FC236}">
                <a16:creationId xmlns:a16="http://schemas.microsoft.com/office/drawing/2014/main" id="{105CA4EE-E604-697D-26DD-EFB717E33ABE}"/>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AB6DD79E-B2B2-D6A3-77A4-8A9754F6C1D0}"/>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11706D25-F4ED-D03A-FB7D-2C2B20F04197}"/>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14894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AF06-9E0D-8C1A-680B-356285081688}"/>
              </a:ext>
            </a:extLst>
          </p:cNvPr>
          <p:cNvSpPr>
            <a:spLocks noGrp="1"/>
          </p:cNvSpPr>
          <p:nvPr>
            <p:ph type="title"/>
          </p:nvPr>
        </p:nvSpPr>
        <p:spPr/>
        <p:txBody>
          <a:bodyPr/>
          <a:lstStyle/>
          <a:p>
            <a:r>
              <a:rPr lang="en-US" dirty="0"/>
              <a:t>Updated Infection Control Guidance</a:t>
            </a:r>
          </a:p>
        </p:txBody>
      </p:sp>
      <p:sp>
        <p:nvSpPr>
          <p:cNvPr id="3" name="Content Placeholder 2">
            <a:extLst>
              <a:ext uri="{FF2B5EF4-FFF2-40B4-BE49-F238E27FC236}">
                <a16:creationId xmlns:a16="http://schemas.microsoft.com/office/drawing/2014/main" id="{E3D85BAF-5ECB-7697-3AD8-434202A950B8}"/>
              </a:ext>
            </a:extLst>
          </p:cNvPr>
          <p:cNvSpPr>
            <a:spLocks noGrp="1"/>
          </p:cNvSpPr>
          <p:nvPr>
            <p:ph idx="1"/>
          </p:nvPr>
        </p:nvSpPr>
        <p:spPr/>
        <p:txBody>
          <a:bodyPr>
            <a:normAutofit fontScale="25000" lnSpcReduction="20000"/>
          </a:bodyPr>
          <a:lstStyle/>
          <a:p>
            <a:pPr marL="0" indent="0">
              <a:buNone/>
            </a:pPr>
            <a:endParaRPr lang="en-US" sz="6000" b="0" i="0" u="none" strike="noStrike" baseline="0" dirty="0">
              <a:latin typeface="Calibri" panose="020F0502020204030204" pitchFamily="34" charset="0"/>
            </a:endParaRPr>
          </a:p>
          <a:p>
            <a:r>
              <a:rPr lang="en-US" sz="9600" b="1" i="0" u="none" strike="noStrike" baseline="0" dirty="0">
                <a:latin typeface="Calibri" panose="020F0502020204030204" pitchFamily="34" charset="0"/>
              </a:rPr>
              <a:t>Source control is recommended more broadly as described in </a:t>
            </a:r>
            <a:r>
              <a:rPr lang="en-US" sz="9600" b="1" i="0" u="none" strike="noStrike" baseline="0" dirty="0">
                <a:solidFill>
                  <a:srgbClr val="000000"/>
                </a:solidFill>
                <a:latin typeface="Calibri" panose="020F0502020204030204" pitchFamily="34" charset="0"/>
              </a:rPr>
              <a:t>CDC’s Core IPC Practices </a:t>
            </a:r>
            <a:r>
              <a:rPr lang="en-US" sz="9600" i="0" u="none" strike="noStrike" baseline="0" dirty="0">
                <a:solidFill>
                  <a:srgbClr val="000000"/>
                </a:solidFill>
                <a:latin typeface="Calibri" panose="020F0502020204030204" pitchFamily="34" charset="0"/>
              </a:rPr>
              <a:t>in the following circumstances</a:t>
            </a:r>
            <a:r>
              <a:rPr lang="en-US" sz="9600" b="1" i="0" u="none" strike="noStrike" baseline="0" dirty="0">
                <a:solidFill>
                  <a:srgbClr val="000000"/>
                </a:solidFill>
                <a:latin typeface="Calibri" panose="020F0502020204030204" pitchFamily="34" charset="0"/>
              </a:rPr>
              <a:t>: </a:t>
            </a:r>
            <a:r>
              <a:rPr lang="en-US" sz="9600" b="0" i="0" u="none" strike="noStrike" baseline="0" dirty="0">
                <a:solidFill>
                  <a:srgbClr val="000000"/>
                </a:solidFill>
                <a:latin typeface="Calibri" panose="020F0502020204030204" pitchFamily="34" charset="0"/>
              </a:rPr>
              <a:t>By those residing or working on a unit or area of the facility experiencing a </a:t>
            </a:r>
            <a:r>
              <a:rPr lang="en-US" sz="9600" b="1" i="0" u="none" strike="noStrike" baseline="0" dirty="0">
                <a:solidFill>
                  <a:srgbClr val="000000"/>
                </a:solidFill>
                <a:latin typeface="Calibri" panose="020F0502020204030204" pitchFamily="34" charset="0"/>
              </a:rPr>
              <a:t>SARS-CoV-2 or other outbreak of respiratory infection</a:t>
            </a:r>
            <a:r>
              <a:rPr lang="en-US" sz="9600" b="0" i="0" u="none" strike="noStrike" baseline="0" dirty="0">
                <a:solidFill>
                  <a:srgbClr val="000000"/>
                </a:solidFill>
                <a:latin typeface="Calibri" panose="020F0502020204030204" pitchFamily="34" charset="0"/>
              </a:rPr>
              <a:t>; universal use of source control could be discontinued as a mitigation measure once the outbreak is over (e.g., no new cases of SARS-CoV-2 infection have been identified for 14 days); or</a:t>
            </a:r>
          </a:p>
          <a:p>
            <a:r>
              <a:rPr lang="en-US" sz="9600" b="0" i="0" u="none" strike="noStrike" baseline="0" dirty="0">
                <a:solidFill>
                  <a:srgbClr val="000000"/>
                </a:solidFill>
                <a:latin typeface="Calibri" panose="020F0502020204030204" pitchFamily="34" charset="0"/>
              </a:rPr>
              <a:t>Facility-wide or, based on a facility risk assessment, targeted toward higher risk areas (e.g., emergency departments, urgent care) or patient populations (e.g., when caring for patients with moderate to severe immunocompromise) during periods of higher levels of community SARS-CoV-2 or other respiratory virus transmission </a:t>
            </a:r>
          </a:p>
          <a:p>
            <a:endParaRPr lang="en-US" sz="9600" b="0" i="0" u="none" strike="noStrike" baseline="0" dirty="0">
              <a:solidFill>
                <a:srgbClr val="000000"/>
              </a:solidFill>
              <a:latin typeface="Calibri" panose="020F0502020204030204" pitchFamily="34" charset="0"/>
            </a:endParaRPr>
          </a:p>
          <a:p>
            <a:endParaRPr lang="en-US" sz="9600" b="0" i="0" u="none" strike="noStrike" baseline="0" dirty="0">
              <a:solidFill>
                <a:srgbClr val="000000"/>
              </a:solidFill>
              <a:latin typeface="Calibri" panose="020F0502020204030204" pitchFamily="34" charset="0"/>
            </a:endParaRPr>
          </a:p>
          <a:p>
            <a:endParaRPr lang="en-US" sz="2800" b="0" i="0" u="none" strike="noStrike" baseline="0" dirty="0">
              <a:solidFill>
                <a:srgbClr val="000000"/>
              </a:solidFill>
              <a:latin typeface="Calibri" panose="020F0502020204030204" pitchFamily="34" charset="0"/>
            </a:endParaRPr>
          </a:p>
          <a:p>
            <a:endParaRPr lang="en-US" sz="2800" b="0" i="0" u="none" strike="noStrike" baseline="0" dirty="0">
              <a:solidFill>
                <a:srgbClr val="000000"/>
              </a:solidFill>
              <a:latin typeface="Calibri" panose="020F0502020204030204" pitchFamily="34" charset="0"/>
            </a:endParaRPr>
          </a:p>
          <a:p>
            <a:r>
              <a:rPr lang="en-US" sz="1200" b="1" i="0" u="none" strike="noStrike" baseline="0" dirty="0">
                <a:latin typeface="Calibri" panose="020F0502020204030204" pitchFamily="34" charset="0"/>
              </a:rPr>
              <a:t>5/10/</a:t>
            </a:r>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
        <p:nvSpPr>
          <p:cNvPr id="4" name="Date Placeholder 3">
            <a:extLst>
              <a:ext uri="{FF2B5EF4-FFF2-40B4-BE49-F238E27FC236}">
                <a16:creationId xmlns:a16="http://schemas.microsoft.com/office/drawing/2014/main" id="{105CA4EE-E604-697D-26DD-EFB717E33ABE}"/>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AB6DD79E-B2B2-D6A3-77A4-8A9754F6C1D0}"/>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11706D25-F4ED-D03A-FB7D-2C2B20F04197}"/>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07262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Objectives</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Demonstrate knowledge of the</a:t>
            </a:r>
            <a:r>
              <a:rPr lang="en-US" sz="2800" dirty="0">
                <a:effectLst/>
                <a:latin typeface="Calibri" panose="020F0502020204030204" pitchFamily="34" charset="0"/>
                <a:ea typeface="Calibri" panose="020F0502020204030204" pitchFamily="34" charset="0"/>
                <a:cs typeface="Times New Roman" panose="02020603050405020304" pitchFamily="18" charset="0"/>
              </a:rPr>
              <a:t> most frequently cited emergency preparedness citations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Understand t</a:t>
            </a:r>
            <a:r>
              <a:rPr lang="en-US" sz="2800" dirty="0">
                <a:effectLst/>
                <a:latin typeface="Calibri" panose="020F0502020204030204" pitchFamily="34" charset="0"/>
                <a:ea typeface="Calibri" panose="020F0502020204030204" pitchFamily="34" charset="0"/>
                <a:cs typeface="Times New Roman" panose="02020603050405020304" pitchFamily="18" charset="0"/>
              </a:rPr>
              <a:t>he fundamental reasons why the citations are being cited</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Demonstrate </a:t>
            </a:r>
            <a:r>
              <a:rPr lang="en-US" sz="2800" dirty="0">
                <a:effectLst/>
                <a:latin typeface="Calibri" panose="020F0502020204030204" pitchFamily="34" charset="0"/>
                <a:ea typeface="Calibri" panose="020F0502020204030204" pitchFamily="34" charset="0"/>
                <a:cs typeface="Times New Roman" panose="02020603050405020304" pitchFamily="18" charset="0"/>
              </a:rPr>
              <a:t>recommended actions to maintain compliance</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Understand sources for updated infection control guidance</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E6B-BA20-4E0F-A261-DCF1C2495B97}"/>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19BE1B36-76EC-421C-9D78-173C5636FC9C}"/>
              </a:ext>
            </a:extLst>
          </p:cNvPr>
          <p:cNvSpPr>
            <a:spLocks noGrp="1"/>
          </p:cNvSpPr>
          <p:nvPr>
            <p:ph idx="1"/>
          </p:nvPr>
        </p:nvSpPr>
        <p:spPr/>
        <p:txBody>
          <a:bodyPr>
            <a:normAutofit fontScale="40000" lnSpcReduction="20000"/>
          </a:bodyPr>
          <a:lstStyle/>
          <a:p>
            <a:pPr marL="0" indent="0" algn="ctr">
              <a:buNone/>
            </a:pPr>
            <a:r>
              <a:rPr lang="en-US" sz="3600" b="1" i="0" u="none" strike="noStrike" baseline="0" dirty="0">
                <a:solidFill>
                  <a:srgbClr val="000000"/>
                </a:solidFill>
                <a:latin typeface="Times New Roman" panose="02020603050405020304" pitchFamily="18" charset="0"/>
              </a:rPr>
              <a:t>State Operations Manual </a:t>
            </a:r>
            <a:endParaRPr lang="en-US" sz="3600" b="0" i="0" u="none" strike="noStrike" baseline="0" dirty="0">
              <a:solidFill>
                <a:srgbClr val="000000"/>
              </a:solidFill>
              <a:latin typeface="Times New Roman" panose="02020603050405020304" pitchFamily="18" charset="0"/>
            </a:endParaRPr>
          </a:p>
          <a:p>
            <a:pPr marL="0" indent="0" algn="ctr">
              <a:buNone/>
            </a:pPr>
            <a:r>
              <a:rPr lang="en-US" sz="3600" b="1" i="0" u="none" strike="noStrike" baseline="0" dirty="0">
                <a:solidFill>
                  <a:srgbClr val="000000"/>
                </a:solidFill>
                <a:latin typeface="Times New Roman" panose="02020603050405020304" pitchFamily="18" charset="0"/>
              </a:rPr>
              <a:t>Appendix Z- Emergency Preparedness for All Provider and Certified Supplier Types </a:t>
            </a:r>
            <a:endParaRPr lang="en-US" sz="3600" b="0" i="0" u="none" strike="noStrike" baseline="0" dirty="0">
              <a:solidFill>
                <a:srgbClr val="000000"/>
              </a:solidFill>
              <a:latin typeface="Times New Roman" panose="02020603050405020304" pitchFamily="18" charset="0"/>
            </a:endParaRPr>
          </a:p>
          <a:p>
            <a:pPr marL="0" indent="0" algn="ctr">
              <a:buNone/>
            </a:pPr>
            <a:r>
              <a:rPr lang="en-US" sz="3600" b="1" i="0" u="none" strike="noStrike" baseline="0" dirty="0">
                <a:solidFill>
                  <a:srgbClr val="000000"/>
                </a:solidFill>
                <a:latin typeface="Times New Roman" panose="02020603050405020304" pitchFamily="18" charset="0"/>
              </a:rPr>
              <a:t>Interpretive Guidance </a:t>
            </a:r>
            <a:endParaRPr lang="en-US" sz="3600" b="0" i="0" u="none" strike="noStrike" baseline="0" dirty="0">
              <a:solidFill>
                <a:srgbClr val="000000"/>
              </a:solidFill>
              <a:latin typeface="Times New Roman" panose="02020603050405020304" pitchFamily="18" charset="0"/>
            </a:endParaRPr>
          </a:p>
          <a:p>
            <a:pPr marL="0" indent="0" algn="ctr">
              <a:buNone/>
            </a:pPr>
            <a:r>
              <a:rPr lang="en-US" sz="3600" b="1" i="0" u="none" strike="noStrike" baseline="0" dirty="0">
                <a:solidFill>
                  <a:srgbClr val="000000"/>
                </a:solidFill>
                <a:latin typeface="Times New Roman" panose="02020603050405020304" pitchFamily="18" charset="0"/>
              </a:rPr>
              <a:t> </a:t>
            </a:r>
            <a:r>
              <a:rPr lang="en-US" sz="3600" b="1" i="1" u="none" strike="noStrike" baseline="0" dirty="0">
                <a:solidFill>
                  <a:srgbClr val="FF0000"/>
                </a:solidFill>
                <a:latin typeface="Times New Roman" panose="02020603050405020304" pitchFamily="18" charset="0"/>
              </a:rPr>
              <a:t>(Rev. 204, Issued: 04-16-21) </a:t>
            </a:r>
          </a:p>
          <a:p>
            <a:pPr marL="0" indent="0" algn="ctr">
              <a:buNone/>
            </a:pPr>
            <a:endParaRPr lang="en-US" sz="3600" b="1" i="1" dirty="0">
              <a:solidFill>
                <a:srgbClr val="FF0000"/>
              </a:solidFill>
              <a:latin typeface="Times New Roman" panose="02020603050405020304" pitchFamily="18" charset="0"/>
            </a:endParaRPr>
          </a:p>
          <a:p>
            <a:pPr marL="0" indent="0" algn="ctr">
              <a:buNone/>
            </a:pPr>
            <a:endParaRPr lang="en-US" sz="3600" b="1" i="1" dirty="0">
              <a:solidFill>
                <a:srgbClr val="FF0000"/>
              </a:solidFill>
              <a:latin typeface="Times New Roman" panose="02020603050405020304" pitchFamily="18" charset="0"/>
            </a:endParaRPr>
          </a:p>
          <a:p>
            <a:pPr marL="0" indent="0" algn="ctr">
              <a:buNone/>
            </a:pPr>
            <a:r>
              <a:rPr lang="en-US" sz="3600" b="1" u="none" strike="noStrike" baseline="0" dirty="0">
                <a:solidFill>
                  <a:srgbClr val="000000"/>
                </a:solidFill>
                <a:latin typeface="Times New Roman" panose="02020603050405020304" pitchFamily="18" charset="0"/>
              </a:rPr>
              <a:t>MDH Monthly LTC COVID-19 Call</a:t>
            </a:r>
          </a:p>
          <a:p>
            <a:pPr marL="0" indent="0" algn="ctr">
              <a:buNone/>
            </a:pPr>
            <a:r>
              <a:rPr lang="en-US" sz="3600" b="1" u="none" strike="noStrike" baseline="0" dirty="0">
                <a:solidFill>
                  <a:srgbClr val="000000"/>
                </a:solidFill>
                <a:latin typeface="Times New Roman" panose="02020603050405020304" pitchFamily="18" charset="0"/>
              </a:rPr>
              <a:t>5/10/23</a:t>
            </a:r>
          </a:p>
          <a:p>
            <a:pPr marL="0" indent="0" algn="ctr">
              <a:buNone/>
            </a:pPr>
            <a:endParaRPr lang="en-US" sz="1800" b="1" i="1" dirty="0">
              <a:solidFill>
                <a:srgbClr val="FF0000"/>
              </a:solidFill>
              <a:latin typeface="Times New Roman" panose="02020603050405020304" pitchFamily="18" charset="0"/>
            </a:endParaRPr>
          </a:p>
          <a:p>
            <a:pPr algn="l"/>
            <a:endParaRPr lang="en-US" sz="800" b="0" i="0" u="none" strike="noStrike" baseline="0" dirty="0">
              <a:solidFill>
                <a:srgbClr val="000000"/>
              </a:solidFill>
              <a:latin typeface="Calibri" panose="020F0502020204030204" pitchFamily="34" charset="0"/>
            </a:endParaRPr>
          </a:p>
          <a:p>
            <a:r>
              <a:rPr lang="en-US" sz="800" b="0" i="0" u="none" strike="noStrike" baseline="0" dirty="0">
                <a:solidFill>
                  <a:srgbClr val="000000"/>
                </a:solidFill>
                <a:latin typeface="Calibri" panose="020F0502020204030204" pitchFamily="34" charset="0"/>
              </a:rPr>
              <a:t> </a:t>
            </a:r>
            <a:r>
              <a:rPr lang="en-US" sz="1800" b="0" i="0" u="none" strike="noStrike" baseline="0" dirty="0">
                <a:solidFill>
                  <a:srgbClr val="FFFFFF"/>
                </a:solidFill>
                <a:latin typeface="Calibri" panose="020F0502020204030204" pitchFamily="34" charset="0"/>
              </a:rPr>
              <a:t>MDH Monthly LTC COVID-19 Cal </a:t>
            </a:r>
          </a:p>
          <a:p>
            <a:r>
              <a:rPr lang="en-US" sz="1050" b="0" i="0" u="none" strike="noStrike" baseline="0" dirty="0">
                <a:solidFill>
                  <a:srgbClr val="FFFFFF"/>
                </a:solidFill>
                <a:latin typeface="Calibri" panose="020F0502020204030204" pitchFamily="34" charset="0"/>
              </a:rPr>
              <a:t>5/10/2023</a:t>
            </a:r>
            <a:endParaRPr lang="en-US" sz="1800" dirty="0"/>
          </a:p>
        </p:txBody>
      </p:sp>
    </p:spTree>
    <p:extLst>
      <p:ext uri="{BB962C8B-B14F-4D97-AF65-F5344CB8AC3E}">
        <p14:creationId xmlns:p14="http://schemas.microsoft.com/office/powerpoint/2010/main" val="65501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9158-76FD-FB70-44EB-354E842FBD3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58F0D67A-BC78-2114-C370-12AFAEE20136}"/>
              </a:ext>
            </a:extLst>
          </p:cNvPr>
          <p:cNvSpPr>
            <a:spLocks noGrp="1"/>
          </p:cNvSpPr>
          <p:nvPr>
            <p:ph type="body" sz="quarter" idx="13"/>
          </p:nvPr>
        </p:nvSpPr>
        <p:spPr/>
        <p:txBody>
          <a:bodyPr/>
          <a:lstStyle/>
          <a:p>
            <a:r>
              <a:rPr lang="en-US" dirty="0"/>
              <a:t> </a:t>
            </a:r>
          </a:p>
        </p:txBody>
      </p:sp>
      <p:sp>
        <p:nvSpPr>
          <p:cNvPr id="4" name="Date Placeholder 3">
            <a:extLst>
              <a:ext uri="{FF2B5EF4-FFF2-40B4-BE49-F238E27FC236}">
                <a16:creationId xmlns:a16="http://schemas.microsoft.com/office/drawing/2014/main" id="{B2885C19-6518-E59D-8EA6-F0133006273B}"/>
              </a:ext>
            </a:extLst>
          </p:cNvPr>
          <p:cNvSpPr>
            <a:spLocks noGrp="1"/>
          </p:cNvSpPr>
          <p:nvPr>
            <p:ph type="dt" sz="half" idx="10"/>
          </p:nvPr>
        </p:nvSpPr>
        <p:spPr/>
        <p:txBody>
          <a:bodyPr/>
          <a:lstStyle/>
          <a:p>
            <a:fld id="{466A75E6-E45B-4C5D-981E-7C8ED0C72F5D}" type="datetime1">
              <a:rPr lang="en-US" smtClean="0"/>
              <a:pPr/>
              <a:t>05/24/2023</a:t>
            </a:fld>
            <a:endParaRPr lang="en-US" dirty="0"/>
          </a:p>
        </p:txBody>
      </p:sp>
      <p:sp>
        <p:nvSpPr>
          <p:cNvPr id="5" name="Footer Placeholder 4">
            <a:extLst>
              <a:ext uri="{FF2B5EF4-FFF2-40B4-BE49-F238E27FC236}">
                <a16:creationId xmlns:a16="http://schemas.microsoft.com/office/drawing/2014/main" id="{774795BB-97FA-C7C5-D779-26878A105D10}"/>
              </a:ext>
            </a:extLst>
          </p:cNvPr>
          <p:cNvSpPr>
            <a:spLocks noGrp="1"/>
          </p:cNvSpPr>
          <p:nvPr>
            <p:ph type="ftr" sz="quarter" idx="12"/>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5F37F314-A6B1-FBFB-7D98-F2D10736FC4C}"/>
              </a:ext>
            </a:extLst>
          </p:cNvPr>
          <p:cNvSpPr>
            <a:spLocks noGrp="1"/>
          </p:cNvSpPr>
          <p:nvPr>
            <p:ph type="sldNum" sz="quarter" idx="11"/>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148388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Pete Cole</a:t>
            </a:r>
          </a:p>
          <a:p>
            <a:r>
              <a:rPr lang="en-US" sz="2800" i="1" dirty="0"/>
              <a:t>Peter.cole@state.mn.us</a:t>
            </a:r>
          </a:p>
          <a:p>
            <a:r>
              <a:rPr lang="en-US" sz="2800" dirty="0"/>
              <a:t>651-249-1724</a:t>
            </a:r>
          </a:p>
        </p:txBody>
      </p:sp>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Citation Overview</a:t>
            </a:r>
          </a:p>
        </p:txBody>
      </p:sp>
      <p:sp>
        <p:nvSpPr>
          <p:cNvPr id="10" name="Content Placeholder 9"/>
          <p:cNvSpPr>
            <a:spLocks noGrp="1"/>
          </p:cNvSpPr>
          <p:nvPr>
            <p:ph idx="1"/>
          </p:nvPr>
        </p:nvSpPr>
        <p:spPr/>
        <p:txBody>
          <a:bodyPr>
            <a:normAutofit/>
          </a:bodyPr>
          <a:lstStyle/>
          <a:p>
            <a:pPr marL="0" indent="0">
              <a:buNone/>
            </a:pPr>
            <a:r>
              <a:rPr lang="en-US" dirty="0"/>
              <a:t> </a:t>
            </a:r>
            <a:endParaRPr lang="en-US" sz="2100" dirty="0"/>
          </a:p>
        </p:txBody>
      </p:sp>
      <p:graphicFrame>
        <p:nvGraphicFramePr>
          <p:cNvPr id="2" name="Chart 1">
            <a:extLst>
              <a:ext uri="{FF2B5EF4-FFF2-40B4-BE49-F238E27FC236}">
                <a16:creationId xmlns:a16="http://schemas.microsoft.com/office/drawing/2014/main" id="{5696E1E0-8CF5-2A1A-A33F-FC0B6655394F}"/>
              </a:ext>
            </a:extLst>
          </p:cNvPr>
          <p:cNvGraphicFramePr>
            <a:graphicFrameLocks/>
          </p:cNvGraphicFramePr>
          <p:nvPr>
            <p:extLst>
              <p:ext uri="{D42A27DB-BD31-4B8C-83A1-F6EECF244321}">
                <p14:modId xmlns:p14="http://schemas.microsoft.com/office/powerpoint/2010/main" val="2258858379"/>
              </p:ext>
            </p:extLst>
          </p:nvPr>
        </p:nvGraphicFramePr>
        <p:xfrm>
          <a:off x="2338387" y="1574800"/>
          <a:ext cx="6856413" cy="4680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66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5D935-9998-46C7-B3B5-85050A2A2F73}"/>
              </a:ext>
            </a:extLst>
          </p:cNvPr>
          <p:cNvSpPr>
            <a:spLocks noGrp="1"/>
          </p:cNvSpPr>
          <p:nvPr>
            <p:ph type="title"/>
          </p:nvPr>
        </p:nvSpPr>
        <p:spPr/>
        <p:txBody>
          <a:bodyPr/>
          <a:lstStyle/>
          <a:p>
            <a:r>
              <a:rPr lang="en-US" dirty="0"/>
              <a:t>Top Ten Deficiencies</a:t>
            </a:r>
          </a:p>
        </p:txBody>
      </p:sp>
      <p:sp>
        <p:nvSpPr>
          <p:cNvPr id="6" name="Content Placeholder 5">
            <a:extLst>
              <a:ext uri="{FF2B5EF4-FFF2-40B4-BE49-F238E27FC236}">
                <a16:creationId xmlns:a16="http://schemas.microsoft.com/office/drawing/2014/main" id="{CE0BD106-C7C0-4114-B422-BF3F428F75A3}"/>
              </a:ext>
            </a:extLst>
          </p:cNvPr>
          <p:cNvSpPr>
            <a:spLocks noGrp="1"/>
          </p:cNvSpPr>
          <p:nvPr>
            <p:ph sz="half" idx="1"/>
          </p:nvPr>
        </p:nvSpPr>
        <p:spPr/>
        <p:txBody>
          <a:bodyPr>
            <a:normAutofit fontScale="25000" lnSpcReduction="20000"/>
          </a:bodyPr>
          <a:lstStyle/>
          <a:p>
            <a:pPr marL="457200" indent="-457200">
              <a:buFont typeface="+mj-lt"/>
              <a:buAutoNum type="arabicPeriod"/>
            </a:pPr>
            <a:r>
              <a:rPr lang="en-US" sz="7200" b="1" i="0" u="none" strike="noStrike" dirty="0">
                <a:solidFill>
                  <a:srgbClr val="000000"/>
                </a:solidFill>
                <a:effectLst/>
                <a:latin typeface="Calibri" panose="020F0502020204030204" pitchFamily="34" charset="0"/>
              </a:rPr>
              <a:t>LTC Emergency Power</a:t>
            </a:r>
            <a:endParaRPr lang="en-US" sz="7200" b="1" dirty="0"/>
          </a:p>
          <a:p>
            <a:pPr marL="457200" indent="-457200">
              <a:buFont typeface="+mj-lt"/>
              <a:buAutoNum type="arabicPeriod"/>
            </a:pPr>
            <a:r>
              <a:rPr lang="en-US" sz="7200" b="1" dirty="0"/>
              <a:t>EP training program</a:t>
            </a:r>
          </a:p>
          <a:p>
            <a:pPr marL="457200" indent="-457200">
              <a:buFont typeface="+mj-lt"/>
              <a:buAutoNum type="arabicPeriod"/>
            </a:pPr>
            <a:r>
              <a:rPr lang="en-US" sz="7200" b="1" dirty="0"/>
              <a:t>Review and update annually</a:t>
            </a:r>
          </a:p>
          <a:p>
            <a:pPr marL="457200" indent="-457200">
              <a:buFont typeface="+mj-lt"/>
              <a:buAutoNum type="arabicPeriod"/>
            </a:pPr>
            <a:r>
              <a:rPr lang="en-US" sz="7200" b="1" dirty="0"/>
              <a:t>EP Testing Requirements</a:t>
            </a:r>
          </a:p>
          <a:p>
            <a:pPr marL="457200" indent="-457200">
              <a:buFont typeface="+mj-lt"/>
              <a:buAutoNum type="arabicPeriod"/>
            </a:pPr>
            <a:r>
              <a:rPr lang="en-US" sz="7200" b="1" dirty="0"/>
              <a:t>EP Program patient population</a:t>
            </a:r>
          </a:p>
          <a:p>
            <a:pPr marL="457200" indent="-457200">
              <a:buFont typeface="+mj-lt"/>
              <a:buAutoNum type="arabicPeriod"/>
            </a:pPr>
            <a:r>
              <a:rPr lang="en-US" sz="7200" b="1" dirty="0"/>
              <a:t>Sharing plan with residents/family</a:t>
            </a:r>
          </a:p>
          <a:p>
            <a:pPr marL="457200" indent="-457200">
              <a:buFont typeface="+mj-lt"/>
              <a:buAutoNum type="arabicPeriod"/>
            </a:pPr>
            <a:r>
              <a:rPr lang="en-US" sz="7200" b="1" dirty="0"/>
              <a:t>Primary &amp; Alternate means for communication</a:t>
            </a:r>
          </a:p>
          <a:p>
            <a:pPr marL="457200" indent="-457200">
              <a:buFont typeface="+mj-lt"/>
              <a:buAutoNum type="arabicPeriod"/>
            </a:pPr>
            <a:r>
              <a:rPr lang="en-US" sz="7200" b="1" dirty="0"/>
              <a:t>Arrangements with other facilities</a:t>
            </a:r>
          </a:p>
          <a:p>
            <a:pPr marL="457200" indent="-457200">
              <a:buFont typeface="+mj-lt"/>
              <a:buAutoNum type="arabicPeriod"/>
            </a:pPr>
            <a:r>
              <a:rPr lang="en-US" sz="7200" b="1" dirty="0"/>
              <a:t>Information on occupancy/needs</a:t>
            </a:r>
          </a:p>
          <a:p>
            <a:pPr marL="457200" indent="-457200">
              <a:buFont typeface="+mj-lt"/>
              <a:buAutoNum type="arabicPeriod"/>
            </a:pPr>
            <a:r>
              <a:rPr lang="en-US" sz="7200" b="1" dirty="0"/>
              <a:t>Policies/procedures for volunteers and staffing</a:t>
            </a:r>
          </a:p>
          <a:p>
            <a:pPr marL="457200" indent="-457200">
              <a:buFont typeface="+mj-lt"/>
              <a:buAutoNum type="arabicPeriod"/>
            </a:pPr>
            <a:endParaRPr lang="en-US" b="1" dirty="0"/>
          </a:p>
        </p:txBody>
      </p:sp>
      <p:sp>
        <p:nvSpPr>
          <p:cNvPr id="7" name="Date Placeholder 6">
            <a:extLst>
              <a:ext uri="{FF2B5EF4-FFF2-40B4-BE49-F238E27FC236}">
                <a16:creationId xmlns:a16="http://schemas.microsoft.com/office/drawing/2014/main" id="{F3C67285-220B-4B08-90C5-D9F2C2891567}"/>
              </a:ext>
            </a:extLst>
          </p:cNvPr>
          <p:cNvSpPr>
            <a:spLocks noGrp="1"/>
          </p:cNvSpPr>
          <p:nvPr>
            <p:ph type="dt" sz="half" idx="10"/>
          </p:nvPr>
        </p:nvSpPr>
        <p:spPr/>
        <p:txBody>
          <a:bodyPr/>
          <a:lstStyle/>
          <a:p>
            <a:fld id="{04F2BDAB-9654-4C9C-965D-006AE3002019}" type="datetime1">
              <a:rPr lang="en-US" smtClean="0"/>
              <a:t>05/24/2023</a:t>
            </a:fld>
            <a:endParaRPr lang="en-US"/>
          </a:p>
        </p:txBody>
      </p:sp>
      <p:sp>
        <p:nvSpPr>
          <p:cNvPr id="8" name="Footer Placeholder 7">
            <a:extLst>
              <a:ext uri="{FF2B5EF4-FFF2-40B4-BE49-F238E27FC236}">
                <a16:creationId xmlns:a16="http://schemas.microsoft.com/office/drawing/2014/main" id="{7FB62AFD-44C5-4C36-84CD-8E1F686F4130}"/>
              </a:ext>
            </a:extLst>
          </p:cNvPr>
          <p:cNvSpPr>
            <a:spLocks noGrp="1"/>
          </p:cNvSpPr>
          <p:nvPr>
            <p:ph type="ftr" sz="quarter" idx="3"/>
          </p:nvPr>
        </p:nvSpPr>
        <p:spPr/>
        <p:txBody>
          <a:bodyPr/>
          <a:lstStyle/>
          <a:p>
            <a:r>
              <a:rPr lang="en-US" dirty="0"/>
              <a:t>health.state.mn.us</a:t>
            </a:r>
          </a:p>
        </p:txBody>
      </p:sp>
      <p:sp>
        <p:nvSpPr>
          <p:cNvPr id="9" name="Slide Number Placeholder 8">
            <a:extLst>
              <a:ext uri="{FF2B5EF4-FFF2-40B4-BE49-F238E27FC236}">
                <a16:creationId xmlns:a16="http://schemas.microsoft.com/office/drawing/2014/main" id="{5E1A12E9-94F7-4620-8F8F-434457627D9F}"/>
              </a:ext>
            </a:extLst>
          </p:cNvPr>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13" name="Content Placeholder 12">
            <a:extLst>
              <a:ext uri="{FF2B5EF4-FFF2-40B4-BE49-F238E27FC236}">
                <a16:creationId xmlns:a16="http://schemas.microsoft.com/office/drawing/2014/main" id="{552DAB65-93F8-E3EB-2C62-0ED4CDA64047}"/>
              </a:ext>
            </a:extLst>
          </p:cNvPr>
          <p:cNvGraphicFramePr>
            <a:graphicFrameLocks noGrp="1"/>
          </p:cNvGraphicFramePr>
          <p:nvPr>
            <p:ph sz="half" idx="2"/>
            <p:extLst>
              <p:ext uri="{D42A27DB-BD31-4B8C-83A1-F6EECF244321}">
                <p14:modId xmlns:p14="http://schemas.microsoft.com/office/powerpoint/2010/main" val="3977799010"/>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194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3C9A-DDBB-C66E-15EE-E98B9DB61034}"/>
              </a:ext>
            </a:extLst>
          </p:cNvPr>
          <p:cNvSpPr>
            <a:spLocks noGrp="1"/>
          </p:cNvSpPr>
          <p:nvPr>
            <p:ph type="title"/>
          </p:nvPr>
        </p:nvSpPr>
        <p:spPr/>
        <p:txBody>
          <a:bodyPr/>
          <a:lstStyle/>
          <a:p>
            <a:r>
              <a:rPr lang="en-US" dirty="0"/>
              <a:t>E0041 - LTC Emergency Power</a:t>
            </a:r>
          </a:p>
        </p:txBody>
      </p:sp>
      <p:sp>
        <p:nvSpPr>
          <p:cNvPr id="3" name="Content Placeholder 2">
            <a:extLst>
              <a:ext uri="{FF2B5EF4-FFF2-40B4-BE49-F238E27FC236}">
                <a16:creationId xmlns:a16="http://schemas.microsoft.com/office/drawing/2014/main" id="{9D31E4BF-1146-22DB-ED67-65AB095A1F8C}"/>
              </a:ext>
            </a:extLst>
          </p:cNvPr>
          <p:cNvSpPr>
            <a:spLocks noGrp="1"/>
          </p:cNvSpPr>
          <p:nvPr>
            <p:ph idx="1"/>
          </p:nvPr>
        </p:nvSpPr>
        <p:spPr/>
        <p:txBody>
          <a:bodyPr>
            <a:normAutofit fontScale="92500"/>
          </a:bodyPr>
          <a:lstStyle/>
          <a:p>
            <a:r>
              <a:rPr lang="en-US" dirty="0"/>
              <a:t>Currently the most commonly cited EP citation.</a:t>
            </a:r>
          </a:p>
          <a:p>
            <a:r>
              <a:rPr lang="en-US" sz="2400" dirty="0">
                <a:solidFill>
                  <a:srgbClr val="000000"/>
                </a:solidFill>
                <a:effectLst/>
                <a:latin typeface="Calibri" panose="020F0502020204030204" pitchFamily="34" charset="0"/>
                <a:ea typeface="Times New Roman" panose="02020603050405020304" pitchFamily="18" charset="0"/>
              </a:rPr>
              <a:t>CMS requires LTC facilities to comply with the 2012 edition of the National Fire Protection Association (NFPA) 101 – Life Safety Code (LSC) and the 2012 edition of the NFPA 99 – Health Care Facilities Code in accordance with the Final Rule (CMS–3277–F). </a:t>
            </a:r>
          </a:p>
          <a:p>
            <a:r>
              <a:rPr lang="en-US" sz="2400" dirty="0">
                <a:solidFill>
                  <a:srgbClr val="000000"/>
                </a:solidFill>
                <a:latin typeface="Calibri" panose="020F0502020204030204" pitchFamily="34" charset="0"/>
              </a:rPr>
              <a:t>Most common concerns</a:t>
            </a:r>
          </a:p>
          <a:p>
            <a:pPr lvl="1"/>
            <a:r>
              <a:rPr lang="en-US" sz="2000" dirty="0">
                <a:solidFill>
                  <a:srgbClr val="000000"/>
                </a:solidFill>
                <a:latin typeface="Calibri" panose="020F0502020204030204" pitchFamily="34" charset="0"/>
              </a:rPr>
              <a:t>Missing weekly visual inspections</a:t>
            </a:r>
          </a:p>
          <a:p>
            <a:pPr lvl="1"/>
            <a:r>
              <a:rPr lang="en-US" sz="2000" dirty="0">
                <a:solidFill>
                  <a:srgbClr val="000000"/>
                </a:solidFill>
                <a:latin typeface="Calibri" panose="020F0502020204030204" pitchFamily="34" charset="0"/>
              </a:rPr>
              <a:t>Missing monthly run tests</a:t>
            </a:r>
          </a:p>
          <a:p>
            <a:pPr lvl="1"/>
            <a:r>
              <a:rPr lang="en-US" sz="1800" dirty="0">
                <a:effectLst/>
                <a:latin typeface="Trebuchet MS" panose="020B0603020202020204" pitchFamily="34" charset="0"/>
                <a:ea typeface="Calibri" panose="020F0502020204030204" pitchFamily="34" charset="0"/>
              </a:rPr>
              <a:t>Not achieving 30% of capacity on every monthly run test or supplementing with an annual 1.5-hour load bank for diesel generators</a:t>
            </a:r>
            <a:endParaRPr lang="en-US" sz="1800" dirty="0">
              <a:effectLst/>
              <a:latin typeface="Calibri" panose="020F0502020204030204" pitchFamily="34" charset="0"/>
              <a:ea typeface="Calibri" panose="020F0502020204030204" pitchFamily="34" charset="0"/>
            </a:endParaRPr>
          </a:p>
          <a:p>
            <a:pPr lvl="1"/>
            <a:r>
              <a:rPr lang="en-US" sz="2000" dirty="0"/>
              <a:t>Missing 36-month four-hour load bank test</a:t>
            </a:r>
          </a:p>
        </p:txBody>
      </p:sp>
      <p:sp>
        <p:nvSpPr>
          <p:cNvPr id="4" name="Date Placeholder 3">
            <a:extLst>
              <a:ext uri="{FF2B5EF4-FFF2-40B4-BE49-F238E27FC236}">
                <a16:creationId xmlns:a16="http://schemas.microsoft.com/office/drawing/2014/main" id="{F427C4F0-85BD-E1AD-E2DE-395EC6F3C0EE}"/>
              </a:ext>
            </a:extLst>
          </p:cNvPr>
          <p:cNvSpPr>
            <a:spLocks noGrp="1"/>
          </p:cNvSpPr>
          <p:nvPr>
            <p:ph type="dt" sz="half" idx="10"/>
          </p:nvPr>
        </p:nvSpPr>
        <p:spPr/>
        <p:txBody>
          <a:bodyPr/>
          <a:lstStyle/>
          <a:p>
            <a:fld id="{824D5D47-1752-4D84-8BFB-C2F71A34C932}" type="datetime1">
              <a:rPr lang="en-US" smtClean="0"/>
              <a:t>05/24/2023</a:t>
            </a:fld>
            <a:endParaRPr lang="en-US" dirty="0"/>
          </a:p>
        </p:txBody>
      </p:sp>
      <p:sp>
        <p:nvSpPr>
          <p:cNvPr id="5" name="Footer Placeholder 4">
            <a:extLst>
              <a:ext uri="{FF2B5EF4-FFF2-40B4-BE49-F238E27FC236}">
                <a16:creationId xmlns:a16="http://schemas.microsoft.com/office/drawing/2014/main" id="{BFBEB203-07D3-A68D-B243-3F1CF82E8EA3}"/>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6161A45F-169C-68BB-E01C-E868352C2BE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22331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E037 - EP Training Program</a:t>
            </a:r>
          </a:p>
        </p:txBody>
      </p:sp>
      <p:sp>
        <p:nvSpPr>
          <p:cNvPr id="3" name="Content Placeholder 2">
            <a:extLst>
              <a:ext uri="{FF2B5EF4-FFF2-40B4-BE49-F238E27FC236}">
                <a16:creationId xmlns:a16="http://schemas.microsoft.com/office/drawing/2014/main" id="{E3B22E62-C16A-DE43-8A4C-1C55A1318938}"/>
              </a:ext>
            </a:extLst>
          </p:cNvPr>
          <p:cNvSpPr>
            <a:spLocks noGrp="1"/>
          </p:cNvSpPr>
          <p:nvPr>
            <p:ph idx="1"/>
          </p:nvPr>
        </p:nvSpPr>
        <p:spPr/>
        <p:txBody>
          <a:bodyPr/>
          <a:lstStyle/>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2400" b="1" i="0" u="sng" strike="noStrike" kern="1200" cap="none" spc="0" normalizeH="0" baseline="0" noProof="0" dirty="0">
                <a:ln>
                  <a:noFill/>
                </a:ln>
                <a:solidFill>
                  <a:srgbClr val="000000"/>
                </a:solidFill>
                <a:effectLst/>
                <a:uLnTx/>
                <a:uFillTx/>
                <a:latin typeface="Calibri"/>
                <a:ea typeface="+mn-ea"/>
                <a:cs typeface="+mn-cs"/>
              </a:rPr>
              <a:t>Regulation Summary</a:t>
            </a: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Training must be specific to the facility and plan</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Training is required initially and annually</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Documentation of training must be maintained</a:t>
            </a:r>
          </a:p>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2400" b="1" i="0" u="sng" strike="noStrike" kern="1200" cap="none" spc="0" normalizeH="0" baseline="0" noProof="0" dirty="0">
                <a:ln>
                  <a:noFill/>
                </a:ln>
                <a:solidFill>
                  <a:srgbClr val="000000"/>
                </a:solidFill>
                <a:effectLst/>
                <a:uLnTx/>
                <a:uFillTx/>
                <a:latin typeface="Calibri"/>
                <a:ea typeface="+mn-ea"/>
                <a:cs typeface="+mn-cs"/>
              </a:rPr>
              <a:t>Expectations</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Staff must demonstrate knowledge of training </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lang="en-US" sz="2000" dirty="0">
                <a:solidFill>
                  <a:srgbClr val="000000"/>
                </a:solidFill>
                <a:latin typeface="Verdana" panose="020B0604030504040204" pitchFamily="34" charset="0"/>
              </a:rPr>
              <a:t>Be able to show t</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raining for volunteers and contracted staff</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Be prepared for review of staff education files to show training</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82075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pPr algn="ctr"/>
            <a:r>
              <a:rPr lang="en-US" dirty="0"/>
              <a:t>E037   Training -What</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a:xfrm>
            <a:off x="838200" y="1514667"/>
            <a:ext cx="10515600" cy="4841683"/>
          </a:xfrm>
        </p:spPr>
        <p:txBody>
          <a:bodyPr lIns="365760" tIns="365760" rIns="365760" bIns="365760" anchor="ctr">
            <a:normAutofit fontScale="77500" lnSpcReduction="20000"/>
          </a:bodyPr>
          <a:lstStyle/>
          <a:p>
            <a:pPr marL="0" indent="0">
              <a:buNone/>
            </a:pPr>
            <a:r>
              <a:rPr lang="en-US" sz="7200" b="0" i="0" u="none" strike="noStrike" baseline="0" dirty="0">
                <a:solidFill>
                  <a:srgbClr val="000000"/>
                </a:solidFill>
                <a:latin typeface="Verdana" panose="020B0604030504040204" pitchFamily="34" charset="0"/>
              </a:rPr>
              <a:t> </a:t>
            </a:r>
          </a:p>
          <a:p>
            <a:pPr marL="0" indent="0">
              <a:buNone/>
            </a:pPr>
            <a:endParaRPr lang="en-US" sz="1800" b="0" i="0" u="none" strike="noStrike" baseline="0" dirty="0">
              <a:solidFill>
                <a:srgbClr val="000000"/>
              </a:solidFill>
              <a:latin typeface="Verdana" panose="020B0604030504040204" pitchFamily="34" charset="0"/>
            </a:endParaRPr>
          </a:p>
          <a:p>
            <a:pPr marL="0" indent="0">
              <a:buNone/>
            </a:pPr>
            <a:endParaRPr lang="en-US" sz="3800" b="0" i="0" u="none" strike="noStrike" baseline="0" dirty="0">
              <a:solidFill>
                <a:srgbClr val="000000"/>
              </a:solidFill>
              <a:latin typeface="Verdana" panose="020B0604030504040204" pitchFamily="34" charset="0"/>
            </a:endParaRPr>
          </a:p>
          <a:p>
            <a:pPr marL="0" indent="0">
              <a:buNone/>
            </a:pPr>
            <a:r>
              <a:rPr lang="en-US" sz="1800" b="0" i="0" u="none" strike="noStrike" baseline="0" dirty="0">
                <a:solidFill>
                  <a:srgbClr val="000000"/>
                </a:solidFill>
                <a:latin typeface="Verdana" panose="020B0604030504040204" pitchFamily="34" charset="0"/>
              </a:rPr>
              <a:t>	</a:t>
            </a:r>
          </a:p>
          <a:p>
            <a:pPr marL="0" indent="0">
              <a:buNone/>
            </a:pPr>
            <a:r>
              <a:rPr lang="en-US" sz="1800" b="0" i="0" u="none" strike="noStrike" baseline="0" dirty="0">
                <a:solidFill>
                  <a:srgbClr val="000000"/>
                </a:solidFill>
                <a:latin typeface="Verdana" panose="020B0604030504040204" pitchFamily="34" charset="0"/>
              </a:rPr>
              <a:t>  </a:t>
            </a:r>
          </a:p>
          <a:p>
            <a:pPr marL="0" indent="0">
              <a:buNone/>
              <a:tabLst>
                <a:tab pos="2852738" algn="l"/>
              </a:tabLst>
            </a:pPr>
            <a:r>
              <a:rPr lang="en-US" dirty="0"/>
              <a:t> </a:t>
            </a:r>
          </a:p>
          <a:p>
            <a:pPr marL="0" indent="0">
              <a:buNone/>
              <a:tabLst>
                <a:tab pos="2852738" algn="l"/>
              </a:tabLst>
            </a:pPr>
            <a:endParaRPr lang="en-US" dirty="0"/>
          </a:p>
          <a:p>
            <a:pPr marL="0" indent="0">
              <a:buNone/>
              <a:tabLst>
                <a:tab pos="2852738" algn="l"/>
              </a:tabLst>
            </a:pPr>
            <a:r>
              <a:rPr lang="en-US" dirty="0"/>
              <a:t> </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7</a:t>
            </a:fld>
            <a:endParaRPr lang="en-US" dirty="0"/>
          </a:p>
        </p:txBody>
      </p:sp>
      <p:graphicFrame>
        <p:nvGraphicFramePr>
          <p:cNvPr id="2" name="Diagram 1">
            <a:extLst>
              <a:ext uri="{FF2B5EF4-FFF2-40B4-BE49-F238E27FC236}">
                <a16:creationId xmlns:a16="http://schemas.microsoft.com/office/drawing/2014/main" id="{4695A7E4-AEB0-423C-851A-0C691C3A3A06}"/>
              </a:ext>
            </a:extLst>
          </p:cNvPr>
          <p:cNvGraphicFramePr/>
          <p:nvPr/>
        </p:nvGraphicFramePr>
        <p:xfrm>
          <a:off x="2787650" y="2002174"/>
          <a:ext cx="6616700" cy="410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769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pPr algn="ctr"/>
            <a:r>
              <a:rPr lang="en-US" dirty="0"/>
              <a:t>E037  Training -Who</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a:xfrm>
            <a:off x="838200" y="1514667"/>
            <a:ext cx="10515600" cy="4841683"/>
          </a:xfrm>
        </p:spPr>
        <p:txBody>
          <a:bodyPr lIns="365760" tIns="365760" rIns="365760" bIns="365760" anchor="ctr">
            <a:normAutofit fontScale="77500" lnSpcReduction="20000"/>
          </a:bodyPr>
          <a:lstStyle/>
          <a:p>
            <a:pPr marL="0" indent="0">
              <a:buNone/>
            </a:pPr>
            <a:r>
              <a:rPr lang="en-US" sz="7200" b="0" i="0" u="none" strike="noStrike" baseline="0" dirty="0">
                <a:solidFill>
                  <a:srgbClr val="000000"/>
                </a:solidFill>
                <a:latin typeface="Verdana" panose="020B0604030504040204" pitchFamily="34" charset="0"/>
              </a:rPr>
              <a:t> </a:t>
            </a:r>
          </a:p>
          <a:p>
            <a:pPr marL="0" indent="0">
              <a:buNone/>
            </a:pPr>
            <a:endParaRPr lang="en-US" sz="1800" b="0" i="0" u="none" strike="noStrike" baseline="0" dirty="0">
              <a:solidFill>
                <a:srgbClr val="000000"/>
              </a:solidFill>
              <a:latin typeface="Verdana" panose="020B0604030504040204" pitchFamily="34" charset="0"/>
            </a:endParaRPr>
          </a:p>
          <a:p>
            <a:pPr marL="0" indent="0">
              <a:buNone/>
            </a:pPr>
            <a:endParaRPr lang="en-US" sz="3800" b="0" i="0" u="none" strike="noStrike" baseline="0" dirty="0">
              <a:solidFill>
                <a:srgbClr val="000000"/>
              </a:solidFill>
              <a:latin typeface="Verdana" panose="020B0604030504040204" pitchFamily="34" charset="0"/>
            </a:endParaRPr>
          </a:p>
          <a:p>
            <a:pPr marL="0" indent="0">
              <a:buNone/>
            </a:pPr>
            <a:r>
              <a:rPr lang="en-US" sz="1800" b="0" i="0" u="none" strike="noStrike" baseline="0" dirty="0">
                <a:solidFill>
                  <a:srgbClr val="000000"/>
                </a:solidFill>
                <a:latin typeface="Verdana" panose="020B0604030504040204" pitchFamily="34" charset="0"/>
              </a:rPr>
              <a:t>	</a:t>
            </a:r>
          </a:p>
          <a:p>
            <a:pPr marL="0" indent="0">
              <a:buNone/>
            </a:pPr>
            <a:r>
              <a:rPr lang="en-US" sz="1800" b="0" i="0" u="none" strike="noStrike" baseline="0" dirty="0">
                <a:solidFill>
                  <a:srgbClr val="000000"/>
                </a:solidFill>
                <a:latin typeface="Verdana" panose="020B0604030504040204" pitchFamily="34" charset="0"/>
              </a:rPr>
              <a:t>  </a:t>
            </a:r>
          </a:p>
          <a:p>
            <a:pPr marL="0" indent="0">
              <a:buNone/>
              <a:tabLst>
                <a:tab pos="2852738" algn="l"/>
              </a:tabLst>
            </a:pPr>
            <a:r>
              <a:rPr lang="en-US" dirty="0"/>
              <a:t> </a:t>
            </a:r>
          </a:p>
          <a:p>
            <a:pPr marL="0" indent="0">
              <a:buNone/>
              <a:tabLst>
                <a:tab pos="2852738" algn="l"/>
              </a:tabLst>
            </a:pPr>
            <a:endParaRPr lang="en-US" dirty="0"/>
          </a:p>
          <a:p>
            <a:pPr marL="0" indent="0">
              <a:buNone/>
              <a:tabLst>
                <a:tab pos="2852738" algn="l"/>
              </a:tabLst>
            </a:pPr>
            <a:r>
              <a:rPr lang="en-US" dirty="0"/>
              <a:t> </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8</a:t>
            </a:fld>
            <a:endParaRPr lang="en-US" dirty="0"/>
          </a:p>
        </p:txBody>
      </p:sp>
      <p:graphicFrame>
        <p:nvGraphicFramePr>
          <p:cNvPr id="5" name="Diagram 4">
            <a:extLst>
              <a:ext uri="{FF2B5EF4-FFF2-40B4-BE49-F238E27FC236}">
                <a16:creationId xmlns:a16="http://schemas.microsoft.com/office/drawing/2014/main" id="{B3427A72-C96B-47B1-9E48-A8D55402584A}"/>
              </a:ext>
            </a:extLst>
          </p:cNvPr>
          <p:cNvGraphicFramePr/>
          <p:nvPr/>
        </p:nvGraphicFramePr>
        <p:xfrm>
          <a:off x="2787650" y="2002175"/>
          <a:ext cx="6496050" cy="4004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58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5B21-7325-D3F4-484E-0A36F3A8A51F}"/>
              </a:ext>
            </a:extLst>
          </p:cNvPr>
          <p:cNvSpPr>
            <a:spLocks noGrp="1"/>
          </p:cNvSpPr>
          <p:nvPr>
            <p:ph type="title"/>
          </p:nvPr>
        </p:nvSpPr>
        <p:spPr/>
        <p:txBody>
          <a:bodyPr/>
          <a:lstStyle/>
          <a:p>
            <a:r>
              <a:rPr lang="en-US" dirty="0"/>
              <a:t>E004 - Review and Update Annually</a:t>
            </a:r>
          </a:p>
        </p:txBody>
      </p:sp>
      <p:sp>
        <p:nvSpPr>
          <p:cNvPr id="3" name="Content Placeholder 2">
            <a:extLst>
              <a:ext uri="{FF2B5EF4-FFF2-40B4-BE49-F238E27FC236}">
                <a16:creationId xmlns:a16="http://schemas.microsoft.com/office/drawing/2014/main" id="{C955A7F6-C7A3-F235-BCFC-341C10629EC7}"/>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rPr>
              <a:t>The plan must be reviewed and updated at least annually. </a:t>
            </a:r>
          </a:p>
          <a:p>
            <a:r>
              <a:rPr lang="en-US" sz="2800" dirty="0">
                <a:effectLst/>
                <a:latin typeface="Calibri" panose="020F0502020204030204" pitchFamily="34" charset="0"/>
                <a:ea typeface="Calibri" panose="020F0502020204030204" pitchFamily="34" charset="0"/>
              </a:rPr>
              <a:t>The annual review must be documented to include the date of the review and any updates made to the emergency plan based on the review. </a:t>
            </a:r>
          </a:p>
          <a:p>
            <a:r>
              <a:rPr lang="en-US" sz="2800" dirty="0">
                <a:effectLst/>
                <a:latin typeface="Calibri" panose="020F0502020204030204" pitchFamily="34" charset="0"/>
                <a:ea typeface="Calibri" panose="020F0502020204030204" pitchFamily="34" charset="0"/>
              </a:rPr>
              <a:t>The format of the emergency preparedness plan updates is at the facility’s discretion.</a:t>
            </a:r>
            <a:endParaRPr lang="en-US" sz="2800" dirty="0"/>
          </a:p>
        </p:txBody>
      </p:sp>
      <p:sp>
        <p:nvSpPr>
          <p:cNvPr id="4" name="Date Placeholder 3">
            <a:extLst>
              <a:ext uri="{FF2B5EF4-FFF2-40B4-BE49-F238E27FC236}">
                <a16:creationId xmlns:a16="http://schemas.microsoft.com/office/drawing/2014/main" id="{49093EF1-9DAB-8F2A-E1DE-AB960A8A4B42}"/>
              </a:ext>
            </a:extLst>
          </p:cNvPr>
          <p:cNvSpPr>
            <a:spLocks noGrp="1"/>
          </p:cNvSpPr>
          <p:nvPr>
            <p:ph type="dt" sz="half" idx="10"/>
          </p:nvPr>
        </p:nvSpPr>
        <p:spPr/>
        <p:txBody>
          <a:bodyPr/>
          <a:lstStyle/>
          <a:p>
            <a:fld id="{9A198C9B-0587-4A1E-9E03-E4C9FE222F08}" type="datetime1">
              <a:rPr lang="en-US" smtClean="0"/>
              <a:t>05/24/2023</a:t>
            </a:fld>
            <a:endParaRPr lang="en-US" dirty="0"/>
          </a:p>
        </p:txBody>
      </p:sp>
      <p:sp>
        <p:nvSpPr>
          <p:cNvPr id="5" name="Footer Placeholder 4">
            <a:extLst>
              <a:ext uri="{FF2B5EF4-FFF2-40B4-BE49-F238E27FC236}">
                <a16:creationId xmlns:a16="http://schemas.microsoft.com/office/drawing/2014/main" id="{78B07A11-02DE-3ED8-11C3-88E6B20D30FF}"/>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9D6D5ED1-0B1A-02F2-094B-8EE6E813FA6E}"/>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8" name="TextBox 7">
            <a:extLst>
              <a:ext uri="{FF2B5EF4-FFF2-40B4-BE49-F238E27FC236}">
                <a16:creationId xmlns:a16="http://schemas.microsoft.com/office/drawing/2014/main" id="{A46A1920-86BD-7EFD-5DDB-0A6D15A7ED98}"/>
              </a:ext>
            </a:extLst>
          </p:cNvPr>
          <p:cNvSpPr txBox="1"/>
          <p:nvPr/>
        </p:nvSpPr>
        <p:spPr>
          <a:xfrm>
            <a:off x="3048000" y="3105835"/>
            <a:ext cx="609600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727103912"/>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PP6VNZTUNPYT-222210944-159</_dlc_DocId>
    <_dlc_DocIdUrl xmlns="98f01fe9-c3f2-4582-9148-d87bd0c242e7">
      <Url>https://mn365.sharepoint.com/teams/MDH/permanent/comm_proj/_layouts/15/DocIdRedir.aspx?ID=PP6VNZTUNPYT-222210944-159</Url>
      <Description>PP6VNZTUNPYT-222210944-159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81" ma:contentTypeDescription="Create a new document." ma:contentTypeScope="" ma:versionID="b9712537d076d3e65ef73f911a4e0747">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7b344f422e9b7a4ad174fb28f82963e3"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4150F91F-74F7-49FD-9AF9-DFBCCA75CA70}">
  <ds:schemaRefs>
    <ds:schemaRef ds:uri="http://schemas.microsoft.com/sharepoint/events"/>
    <ds:schemaRef ds:uri=""/>
  </ds:schemaRefs>
</ds:datastoreItem>
</file>

<file path=customXml/itemProps3.xml><?xml version="1.0" encoding="utf-8"?>
<ds:datastoreItem xmlns:ds="http://schemas.openxmlformats.org/officeDocument/2006/customXml" ds:itemID="{9678B604-9059-4F1C-B8E2-C96A71A964D2}">
  <ds:schemaRefs>
    <ds:schemaRef ds:uri="http://www.w3.org/XML/1998/namespace"/>
    <ds:schemaRef ds:uri="http://schemas.openxmlformats.org/package/2006/metadata/core-properties"/>
    <ds:schemaRef ds:uri="http://purl.org/dc/dcmitype/"/>
    <ds:schemaRef ds:uri="http://purl.org/dc/terms/"/>
    <ds:schemaRef ds:uri="8837c207-459e-4c9e-ae67-73e2034e87a2"/>
    <ds:schemaRef ds:uri="98f01fe9-c3f2-4582-9148-d87bd0c242e7"/>
    <ds:schemaRef ds:uri="http://purl.org/dc/elements/1.1/"/>
    <ds:schemaRef ds:uri="http://schemas.microsoft.com/office/infopath/2007/PartnerControls"/>
    <ds:schemaRef ds:uri="http://schemas.microsoft.com/office/2006/documentManagement/types"/>
    <ds:schemaRef ds:uri="fc253db8-c1a2-4032-adc2-d3fbd160fc76"/>
    <ds:schemaRef ds:uri="http://schemas.microsoft.com/office/2006/metadata/properties"/>
  </ds:schemaRefs>
</ds:datastoreItem>
</file>

<file path=customXml/itemProps4.xml><?xml version="1.0" encoding="utf-8"?>
<ds:datastoreItem xmlns:ds="http://schemas.openxmlformats.org/officeDocument/2006/customXml" ds:itemID="{681A6805-DD8B-4155-AA23-DFF42F80B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Template PowerPoint</Template>
  <TotalTime>994</TotalTime>
  <Words>1288</Words>
  <Application>Microsoft Office PowerPoint</Application>
  <PresentationFormat>Widescreen</PresentationFormat>
  <Paragraphs>184</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Symbol</vt:lpstr>
      <vt:lpstr>Times New Roman</vt:lpstr>
      <vt:lpstr>Trebuchet MS</vt:lpstr>
      <vt:lpstr>Verdana</vt:lpstr>
      <vt:lpstr>Minnesota</vt:lpstr>
      <vt:lpstr>Emergency Preparedness Citation Trends</vt:lpstr>
      <vt:lpstr>Objectives</vt:lpstr>
      <vt:lpstr>Citation Overview</vt:lpstr>
      <vt:lpstr>Top Ten Deficiencies</vt:lpstr>
      <vt:lpstr>E0041 - LTC Emergency Power</vt:lpstr>
      <vt:lpstr>E037 - EP Training Program</vt:lpstr>
      <vt:lpstr>E037   Training -What</vt:lpstr>
      <vt:lpstr>E037  Training -Who</vt:lpstr>
      <vt:lpstr>E004 - Review and Update Annually</vt:lpstr>
      <vt:lpstr>E0039 - EP Plan Testing Requirements</vt:lpstr>
      <vt:lpstr>E007 - EP Program – Patient Population</vt:lpstr>
      <vt:lpstr>E0035 - Sharing EPP with Resident and Families</vt:lpstr>
      <vt:lpstr>E0032 - Primary &amp; Alternate Means of Communication</vt:lpstr>
      <vt:lpstr>E0025 - Arrangements with other Facilities</vt:lpstr>
      <vt:lpstr>E0034 - Information on Occupancy/Needs</vt:lpstr>
      <vt:lpstr>E0034 - MNTrac</vt:lpstr>
      <vt:lpstr>E0024 - Policies and Procedures for Volunteers</vt:lpstr>
      <vt:lpstr>Updated Infection Control Guidance</vt:lpstr>
      <vt:lpstr>Updated Infection Control Guidance</vt:lpstr>
      <vt:lpstr>References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Citation Trends</dc:title>
  <dc:subject/>
  <dc:creator>Cole, Pete (MDH)</dc:creator>
  <cp:keywords/>
  <dc:description/>
  <cp:lastModifiedBy>Cole, Pete (MDH)</cp:lastModifiedBy>
  <cp:revision>25</cp:revision>
  <cp:lastPrinted>2017-03-14T16:27:36Z</cp:lastPrinted>
  <dcterms:created xsi:type="dcterms:W3CDTF">2023-04-30T22:36:50Z</dcterms:created>
  <dcterms:modified xsi:type="dcterms:W3CDTF">2023-05-24T19:20:13Z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0x010100A882B80E85798B498881C0CB36871F5B</vt:lpwstr>
  </property>
  <property fmtid="{D5CDD505-2E9C-101B-9397-08002B2CF9AE}" pid="4" name="_dlc_DocIdItemGuid">
    <vt:lpwstr>264d4dda-71c9-416e-b32b-1ce5aee1cdab</vt:lpwstr>
  </property>
</Properties>
</file>