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331" r:id="rId3"/>
    <p:sldId id="310" r:id="rId4"/>
    <p:sldId id="257" r:id="rId5"/>
    <p:sldId id="258" r:id="rId6"/>
    <p:sldId id="296" r:id="rId7"/>
    <p:sldId id="290" r:id="rId8"/>
    <p:sldId id="291" r:id="rId9"/>
    <p:sldId id="292" r:id="rId10"/>
    <p:sldId id="307" r:id="rId11"/>
    <p:sldId id="309" r:id="rId12"/>
    <p:sldId id="311" r:id="rId13"/>
    <p:sldId id="266" r:id="rId14"/>
    <p:sldId id="269" r:id="rId15"/>
    <p:sldId id="270" r:id="rId16"/>
    <p:sldId id="276" r:id="rId17"/>
    <p:sldId id="263" r:id="rId18"/>
    <p:sldId id="277" r:id="rId19"/>
    <p:sldId id="278" r:id="rId20"/>
    <p:sldId id="300" r:id="rId21"/>
    <p:sldId id="284" r:id="rId22"/>
    <p:sldId id="306" r:id="rId23"/>
    <p:sldId id="301" r:id="rId24"/>
    <p:sldId id="298" r:id="rId25"/>
    <p:sldId id="303" r:id="rId26"/>
    <p:sldId id="312" r:id="rId27"/>
    <p:sldId id="293" r:id="rId28"/>
    <p:sldId id="304" r:id="rId29"/>
    <p:sldId id="313" r:id="rId30"/>
    <p:sldId id="314" r:id="rId31"/>
    <p:sldId id="308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05" r:id="rId41"/>
    <p:sldId id="326" r:id="rId42"/>
    <p:sldId id="327" r:id="rId43"/>
    <p:sldId id="328" r:id="rId44"/>
    <p:sldId id="329" r:id="rId45"/>
    <p:sldId id="33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4"/>
                </a:solidFill>
              </a:rPr>
              <a:t>Hard vs Soft Infrastructure Spending in Japan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9C-4014-80B4-565F1E4114B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9C-4014-80B4-565F1E4114B1}"/>
              </c:ext>
            </c:extLst>
          </c:dPt>
          <c:cat>
            <c:strRef>
              <c:f>Sheet1!$A$1:$A$2</c:f>
              <c:strCache>
                <c:ptCount val="2"/>
                <c:pt idx="0">
                  <c:v>Soft Tsunami Recovery Spending</c:v>
                </c:pt>
                <c:pt idx="1">
                  <c:v>Hard Tsunami Prevention Spending</c:v>
                </c:pt>
              </c:strCache>
            </c:strRef>
          </c:cat>
          <c:val>
            <c:numRef>
              <c:f>Sheet1!$B$1:$B$2</c:f>
              <c:numCache>
                <c:formatCode>#,##0</c:formatCode>
                <c:ptCount val="2"/>
                <c:pt idx="0">
                  <c:v>65200000000</c:v>
                </c:pt>
                <c:pt idx="1">
                  <c:v>1343300000000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9C-4014-80B4-565F1E4114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3343E6-C7A2-438E-B20D-1B0CFFFB3E0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467DD8C-C7A3-48AB-A8CE-EFA0D9B19ABC}">
      <dgm:prSet/>
      <dgm:spPr/>
      <dgm:t>
        <a:bodyPr/>
        <a:lstStyle/>
        <a:p>
          <a:r>
            <a:rPr lang="en-US"/>
            <a:t>Horizontal ties critical in survival and mental health recovery</a:t>
          </a:r>
        </a:p>
      </dgm:t>
    </dgm:pt>
    <dgm:pt modelId="{4DDEBE22-80CB-4EBE-8352-56457509062E}" type="parTrans" cxnId="{DEDCB032-6E64-4029-A428-F383BF56BBE2}">
      <dgm:prSet/>
      <dgm:spPr/>
      <dgm:t>
        <a:bodyPr/>
        <a:lstStyle/>
        <a:p>
          <a:endParaRPr lang="en-US"/>
        </a:p>
      </dgm:t>
    </dgm:pt>
    <dgm:pt modelId="{DB4EACBC-A02D-4EF5-BB3F-70AA705C6902}" type="sibTrans" cxnId="{DEDCB032-6E64-4029-A428-F383BF56BBE2}">
      <dgm:prSet/>
      <dgm:spPr/>
      <dgm:t>
        <a:bodyPr/>
        <a:lstStyle/>
        <a:p>
          <a:endParaRPr lang="en-US"/>
        </a:p>
      </dgm:t>
    </dgm:pt>
    <dgm:pt modelId="{F05EA0B6-95DC-4B48-BB15-9EA294D35478}">
      <dgm:prSet/>
      <dgm:spPr/>
      <dgm:t>
        <a:bodyPr/>
        <a:lstStyle/>
        <a:p>
          <a:r>
            <a:rPr lang="en-US"/>
            <a:t>Vertical ties important during evacuation and rebuilding</a:t>
          </a:r>
        </a:p>
      </dgm:t>
    </dgm:pt>
    <dgm:pt modelId="{E98104E8-0A19-42BF-ACE9-BD24DBD0F0B3}" type="parTrans" cxnId="{E67C72F7-2286-439B-A225-76D04A0CBEB4}">
      <dgm:prSet/>
      <dgm:spPr/>
      <dgm:t>
        <a:bodyPr/>
        <a:lstStyle/>
        <a:p>
          <a:endParaRPr lang="en-US"/>
        </a:p>
      </dgm:t>
    </dgm:pt>
    <dgm:pt modelId="{5701EA3B-EE90-45F6-B373-93C47C76A519}" type="sibTrans" cxnId="{E67C72F7-2286-439B-A225-76D04A0CBEB4}">
      <dgm:prSet/>
      <dgm:spPr/>
      <dgm:t>
        <a:bodyPr/>
        <a:lstStyle/>
        <a:p>
          <a:endParaRPr lang="en-US"/>
        </a:p>
      </dgm:t>
    </dgm:pt>
    <dgm:pt modelId="{B3934983-7C01-4E5A-AD2A-0F741565D8DD}">
      <dgm:prSet/>
      <dgm:spPr/>
      <dgm:t>
        <a:bodyPr/>
        <a:lstStyle/>
        <a:p>
          <a:r>
            <a:rPr lang="en-US"/>
            <a:t>These ties can be buit</a:t>
          </a:r>
        </a:p>
      </dgm:t>
    </dgm:pt>
    <dgm:pt modelId="{FB844141-85CC-40DC-B80D-8F724DB83857}" type="parTrans" cxnId="{A3EE1205-392C-4E47-BDBD-33F16BE1FF49}">
      <dgm:prSet/>
      <dgm:spPr/>
      <dgm:t>
        <a:bodyPr/>
        <a:lstStyle/>
        <a:p>
          <a:endParaRPr lang="en-US"/>
        </a:p>
      </dgm:t>
    </dgm:pt>
    <dgm:pt modelId="{AE5443F6-35CF-4DC5-9157-5C62014E9CB1}" type="sibTrans" cxnId="{A3EE1205-392C-4E47-BDBD-33F16BE1FF49}">
      <dgm:prSet/>
      <dgm:spPr/>
      <dgm:t>
        <a:bodyPr/>
        <a:lstStyle/>
        <a:p>
          <a:endParaRPr lang="en-US"/>
        </a:p>
      </dgm:t>
    </dgm:pt>
    <dgm:pt modelId="{8FCA4B3D-CE9D-431C-A361-F75AF147D936}" type="pres">
      <dgm:prSet presAssocID="{343343E6-C7A2-438E-B20D-1B0CFFFB3E0C}" presName="root" presStyleCnt="0">
        <dgm:presLayoutVars>
          <dgm:dir/>
          <dgm:resizeHandles val="exact"/>
        </dgm:presLayoutVars>
      </dgm:prSet>
      <dgm:spPr/>
    </dgm:pt>
    <dgm:pt modelId="{9427E422-97CA-4480-A2DA-EB65C5EE6333}" type="pres">
      <dgm:prSet presAssocID="{1467DD8C-C7A3-48AB-A8CE-EFA0D9B19ABC}" presName="compNode" presStyleCnt="0"/>
      <dgm:spPr/>
    </dgm:pt>
    <dgm:pt modelId="{77249D6E-16ED-4600-B3A9-9A8E338A1E48}" type="pres">
      <dgm:prSet presAssocID="{1467DD8C-C7A3-48AB-A8CE-EFA0D9B19ABC}" presName="bgRect" presStyleLbl="bgShp" presStyleIdx="0" presStyleCnt="3"/>
      <dgm:spPr/>
    </dgm:pt>
    <dgm:pt modelId="{DCEE9322-6A1D-47AB-9BD0-B0DE71F68952}" type="pres">
      <dgm:prSet presAssocID="{1467DD8C-C7A3-48AB-A8CE-EFA0D9B19AB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7C052D20-B252-44C4-B7C7-E5ECA3DE4748}" type="pres">
      <dgm:prSet presAssocID="{1467DD8C-C7A3-48AB-A8CE-EFA0D9B19ABC}" presName="spaceRect" presStyleCnt="0"/>
      <dgm:spPr/>
    </dgm:pt>
    <dgm:pt modelId="{5C613EAC-2FA0-4995-8278-6439AE6BE420}" type="pres">
      <dgm:prSet presAssocID="{1467DD8C-C7A3-48AB-A8CE-EFA0D9B19ABC}" presName="parTx" presStyleLbl="revTx" presStyleIdx="0" presStyleCnt="3">
        <dgm:presLayoutVars>
          <dgm:chMax val="0"/>
          <dgm:chPref val="0"/>
        </dgm:presLayoutVars>
      </dgm:prSet>
      <dgm:spPr/>
    </dgm:pt>
    <dgm:pt modelId="{95EBF134-EBE3-4F65-8784-E56CA00E532F}" type="pres">
      <dgm:prSet presAssocID="{DB4EACBC-A02D-4EF5-BB3F-70AA705C6902}" presName="sibTrans" presStyleCnt="0"/>
      <dgm:spPr/>
    </dgm:pt>
    <dgm:pt modelId="{72DC8EB0-EE03-4658-A22F-6202FA7DFF95}" type="pres">
      <dgm:prSet presAssocID="{F05EA0B6-95DC-4B48-BB15-9EA294D35478}" presName="compNode" presStyleCnt="0"/>
      <dgm:spPr/>
    </dgm:pt>
    <dgm:pt modelId="{FA3DE9C8-BEF8-450C-89F6-9D18BFAC97DB}" type="pres">
      <dgm:prSet presAssocID="{F05EA0B6-95DC-4B48-BB15-9EA294D35478}" presName="bgRect" presStyleLbl="bgShp" presStyleIdx="1" presStyleCnt="3"/>
      <dgm:spPr/>
    </dgm:pt>
    <dgm:pt modelId="{E3C4C6D7-F9D7-4333-BADA-19A315C2782F}" type="pres">
      <dgm:prSet presAssocID="{F05EA0B6-95DC-4B48-BB15-9EA294D3547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0C5C2EB2-59CE-4F2B-BFEC-B9CDF06D8DEE}" type="pres">
      <dgm:prSet presAssocID="{F05EA0B6-95DC-4B48-BB15-9EA294D35478}" presName="spaceRect" presStyleCnt="0"/>
      <dgm:spPr/>
    </dgm:pt>
    <dgm:pt modelId="{E27F9DA5-1321-4006-BF24-BBA07B58DFBF}" type="pres">
      <dgm:prSet presAssocID="{F05EA0B6-95DC-4B48-BB15-9EA294D35478}" presName="parTx" presStyleLbl="revTx" presStyleIdx="1" presStyleCnt="3">
        <dgm:presLayoutVars>
          <dgm:chMax val="0"/>
          <dgm:chPref val="0"/>
        </dgm:presLayoutVars>
      </dgm:prSet>
      <dgm:spPr/>
    </dgm:pt>
    <dgm:pt modelId="{26E7A6E9-1F73-4ABE-95AB-0C92C4DE3ADF}" type="pres">
      <dgm:prSet presAssocID="{5701EA3B-EE90-45F6-B373-93C47C76A519}" presName="sibTrans" presStyleCnt="0"/>
      <dgm:spPr/>
    </dgm:pt>
    <dgm:pt modelId="{B9EED841-32DC-43C2-A972-C74C8E6E8452}" type="pres">
      <dgm:prSet presAssocID="{B3934983-7C01-4E5A-AD2A-0F741565D8DD}" presName="compNode" presStyleCnt="0"/>
      <dgm:spPr/>
    </dgm:pt>
    <dgm:pt modelId="{834E7608-7841-48F1-9F6E-391022DAC832}" type="pres">
      <dgm:prSet presAssocID="{B3934983-7C01-4E5A-AD2A-0F741565D8DD}" presName="bgRect" presStyleLbl="bgShp" presStyleIdx="2" presStyleCnt="3"/>
      <dgm:spPr/>
    </dgm:pt>
    <dgm:pt modelId="{F0D59E96-BAD8-4574-9A83-8DA45E551FC5}" type="pres">
      <dgm:prSet presAssocID="{B3934983-7C01-4E5A-AD2A-0F741565D8D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9F63EB16-436E-4D9A-8144-8C0F08249EE6}" type="pres">
      <dgm:prSet presAssocID="{B3934983-7C01-4E5A-AD2A-0F741565D8DD}" presName="spaceRect" presStyleCnt="0"/>
      <dgm:spPr/>
    </dgm:pt>
    <dgm:pt modelId="{C1786BAA-47B6-43F0-A104-BDDEFAAA72D0}" type="pres">
      <dgm:prSet presAssocID="{B3934983-7C01-4E5A-AD2A-0F741565D8D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CA33300-CDC9-4287-BAD3-C89BCF004996}" type="presOf" srcId="{343343E6-C7A2-438E-B20D-1B0CFFFB3E0C}" destId="{8FCA4B3D-CE9D-431C-A361-F75AF147D936}" srcOrd="0" destOrd="0" presId="urn:microsoft.com/office/officeart/2018/2/layout/IconVerticalSolidList"/>
    <dgm:cxn modelId="{A3EE1205-392C-4E47-BDBD-33F16BE1FF49}" srcId="{343343E6-C7A2-438E-B20D-1B0CFFFB3E0C}" destId="{B3934983-7C01-4E5A-AD2A-0F741565D8DD}" srcOrd="2" destOrd="0" parTransId="{FB844141-85CC-40DC-B80D-8F724DB83857}" sibTransId="{AE5443F6-35CF-4DC5-9157-5C62014E9CB1}"/>
    <dgm:cxn modelId="{DEDCB032-6E64-4029-A428-F383BF56BBE2}" srcId="{343343E6-C7A2-438E-B20D-1B0CFFFB3E0C}" destId="{1467DD8C-C7A3-48AB-A8CE-EFA0D9B19ABC}" srcOrd="0" destOrd="0" parTransId="{4DDEBE22-80CB-4EBE-8352-56457509062E}" sibTransId="{DB4EACBC-A02D-4EF5-BB3F-70AA705C6902}"/>
    <dgm:cxn modelId="{EF88524E-7EAC-4A0A-A6AB-C509A15BFA18}" type="presOf" srcId="{F05EA0B6-95DC-4B48-BB15-9EA294D35478}" destId="{E27F9DA5-1321-4006-BF24-BBA07B58DFBF}" srcOrd="0" destOrd="0" presId="urn:microsoft.com/office/officeart/2018/2/layout/IconVerticalSolidList"/>
    <dgm:cxn modelId="{D4FCB6DF-C5E7-4AF9-9977-6F33817D743F}" type="presOf" srcId="{B3934983-7C01-4E5A-AD2A-0F741565D8DD}" destId="{C1786BAA-47B6-43F0-A104-BDDEFAAA72D0}" srcOrd="0" destOrd="0" presId="urn:microsoft.com/office/officeart/2018/2/layout/IconVerticalSolidList"/>
    <dgm:cxn modelId="{9F90E8E3-E3BF-4D51-8610-509553D2F3FF}" type="presOf" srcId="{1467DD8C-C7A3-48AB-A8CE-EFA0D9B19ABC}" destId="{5C613EAC-2FA0-4995-8278-6439AE6BE420}" srcOrd="0" destOrd="0" presId="urn:microsoft.com/office/officeart/2018/2/layout/IconVerticalSolidList"/>
    <dgm:cxn modelId="{E67C72F7-2286-439B-A225-76D04A0CBEB4}" srcId="{343343E6-C7A2-438E-B20D-1B0CFFFB3E0C}" destId="{F05EA0B6-95DC-4B48-BB15-9EA294D35478}" srcOrd="1" destOrd="0" parTransId="{E98104E8-0A19-42BF-ACE9-BD24DBD0F0B3}" sibTransId="{5701EA3B-EE90-45F6-B373-93C47C76A519}"/>
    <dgm:cxn modelId="{62C965E0-38C9-4D32-B5A5-4A3F33198B0E}" type="presParOf" srcId="{8FCA4B3D-CE9D-431C-A361-F75AF147D936}" destId="{9427E422-97CA-4480-A2DA-EB65C5EE6333}" srcOrd="0" destOrd="0" presId="urn:microsoft.com/office/officeart/2018/2/layout/IconVerticalSolidList"/>
    <dgm:cxn modelId="{4876F280-E5B4-4196-90AD-74239D37EAA8}" type="presParOf" srcId="{9427E422-97CA-4480-A2DA-EB65C5EE6333}" destId="{77249D6E-16ED-4600-B3A9-9A8E338A1E48}" srcOrd="0" destOrd="0" presId="urn:microsoft.com/office/officeart/2018/2/layout/IconVerticalSolidList"/>
    <dgm:cxn modelId="{02E66AF9-0A00-4939-BF84-819195D4F0F9}" type="presParOf" srcId="{9427E422-97CA-4480-A2DA-EB65C5EE6333}" destId="{DCEE9322-6A1D-47AB-9BD0-B0DE71F68952}" srcOrd="1" destOrd="0" presId="urn:microsoft.com/office/officeart/2018/2/layout/IconVerticalSolidList"/>
    <dgm:cxn modelId="{A81A3B51-0A46-43B3-9D22-740C952C7D92}" type="presParOf" srcId="{9427E422-97CA-4480-A2DA-EB65C5EE6333}" destId="{7C052D20-B252-44C4-B7C7-E5ECA3DE4748}" srcOrd="2" destOrd="0" presId="urn:microsoft.com/office/officeart/2018/2/layout/IconVerticalSolidList"/>
    <dgm:cxn modelId="{5302ED2F-194E-41E8-9F1D-BED112963D48}" type="presParOf" srcId="{9427E422-97CA-4480-A2DA-EB65C5EE6333}" destId="{5C613EAC-2FA0-4995-8278-6439AE6BE420}" srcOrd="3" destOrd="0" presId="urn:microsoft.com/office/officeart/2018/2/layout/IconVerticalSolidList"/>
    <dgm:cxn modelId="{2E6D6306-BD06-4E6E-86CA-3FF3A12E19C4}" type="presParOf" srcId="{8FCA4B3D-CE9D-431C-A361-F75AF147D936}" destId="{95EBF134-EBE3-4F65-8784-E56CA00E532F}" srcOrd="1" destOrd="0" presId="urn:microsoft.com/office/officeart/2018/2/layout/IconVerticalSolidList"/>
    <dgm:cxn modelId="{4D93D29D-9267-4418-9D4F-CA1BD6EA0100}" type="presParOf" srcId="{8FCA4B3D-CE9D-431C-A361-F75AF147D936}" destId="{72DC8EB0-EE03-4658-A22F-6202FA7DFF95}" srcOrd="2" destOrd="0" presId="urn:microsoft.com/office/officeart/2018/2/layout/IconVerticalSolidList"/>
    <dgm:cxn modelId="{186E5F2C-4E26-422B-8D97-F433BAA62AD2}" type="presParOf" srcId="{72DC8EB0-EE03-4658-A22F-6202FA7DFF95}" destId="{FA3DE9C8-BEF8-450C-89F6-9D18BFAC97DB}" srcOrd="0" destOrd="0" presId="urn:microsoft.com/office/officeart/2018/2/layout/IconVerticalSolidList"/>
    <dgm:cxn modelId="{02E952F6-BD8F-48D1-A0AF-6A701EC9F611}" type="presParOf" srcId="{72DC8EB0-EE03-4658-A22F-6202FA7DFF95}" destId="{E3C4C6D7-F9D7-4333-BADA-19A315C2782F}" srcOrd="1" destOrd="0" presId="urn:microsoft.com/office/officeart/2018/2/layout/IconVerticalSolidList"/>
    <dgm:cxn modelId="{E3E6C190-4C6F-407E-8587-5CBC05FD2135}" type="presParOf" srcId="{72DC8EB0-EE03-4658-A22F-6202FA7DFF95}" destId="{0C5C2EB2-59CE-4F2B-BFEC-B9CDF06D8DEE}" srcOrd="2" destOrd="0" presId="urn:microsoft.com/office/officeart/2018/2/layout/IconVerticalSolidList"/>
    <dgm:cxn modelId="{48C95192-B53C-4435-BBD9-5716644FB789}" type="presParOf" srcId="{72DC8EB0-EE03-4658-A22F-6202FA7DFF95}" destId="{E27F9DA5-1321-4006-BF24-BBA07B58DFBF}" srcOrd="3" destOrd="0" presId="urn:microsoft.com/office/officeart/2018/2/layout/IconVerticalSolidList"/>
    <dgm:cxn modelId="{18C23F0A-FBEC-474A-AAD4-A89FE5D919BB}" type="presParOf" srcId="{8FCA4B3D-CE9D-431C-A361-F75AF147D936}" destId="{26E7A6E9-1F73-4ABE-95AB-0C92C4DE3ADF}" srcOrd="3" destOrd="0" presId="urn:microsoft.com/office/officeart/2018/2/layout/IconVerticalSolidList"/>
    <dgm:cxn modelId="{300263B7-2D05-4182-91FC-11E6AA4FAB87}" type="presParOf" srcId="{8FCA4B3D-CE9D-431C-A361-F75AF147D936}" destId="{B9EED841-32DC-43C2-A972-C74C8E6E8452}" srcOrd="4" destOrd="0" presId="urn:microsoft.com/office/officeart/2018/2/layout/IconVerticalSolidList"/>
    <dgm:cxn modelId="{FB2F5D6D-FEAB-4F41-B046-417DDCBDE498}" type="presParOf" srcId="{B9EED841-32DC-43C2-A972-C74C8E6E8452}" destId="{834E7608-7841-48F1-9F6E-391022DAC832}" srcOrd="0" destOrd="0" presId="urn:microsoft.com/office/officeart/2018/2/layout/IconVerticalSolidList"/>
    <dgm:cxn modelId="{A42CA0C2-BC3A-40CF-AF75-A62CA8981A58}" type="presParOf" srcId="{B9EED841-32DC-43C2-A972-C74C8E6E8452}" destId="{F0D59E96-BAD8-4574-9A83-8DA45E551FC5}" srcOrd="1" destOrd="0" presId="urn:microsoft.com/office/officeart/2018/2/layout/IconVerticalSolidList"/>
    <dgm:cxn modelId="{14AC463C-EFDE-4023-8653-6593698AD887}" type="presParOf" srcId="{B9EED841-32DC-43C2-A972-C74C8E6E8452}" destId="{9F63EB16-436E-4D9A-8144-8C0F08249EE6}" srcOrd="2" destOrd="0" presId="urn:microsoft.com/office/officeart/2018/2/layout/IconVerticalSolidList"/>
    <dgm:cxn modelId="{A5384718-C78E-4A25-A00A-9E247482386E}" type="presParOf" srcId="{B9EED841-32DC-43C2-A972-C74C8E6E8452}" destId="{C1786BAA-47B6-43F0-A104-BDDEFAAA72D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A830DE-1E69-41DE-B1D6-A0D7F6AB720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1DD2E58-6026-4B5A-B0A4-21F9D1B13F48}">
      <dgm:prSet/>
      <dgm:spPr/>
      <dgm:t>
        <a:bodyPr/>
        <a:lstStyle/>
        <a:p>
          <a:r>
            <a:rPr lang="en-US"/>
            <a:t>Societies fall back on building and rebuilding physical infrastructure but overlook social infrastructure</a:t>
          </a:r>
        </a:p>
      </dgm:t>
    </dgm:pt>
    <dgm:pt modelId="{7FED8652-FC0D-47C0-94A9-1B2AFD72E678}" type="parTrans" cxnId="{C33B5181-32A3-42F1-A827-2A2D8DFC59E7}">
      <dgm:prSet/>
      <dgm:spPr/>
      <dgm:t>
        <a:bodyPr/>
        <a:lstStyle/>
        <a:p>
          <a:endParaRPr lang="en-US"/>
        </a:p>
      </dgm:t>
    </dgm:pt>
    <dgm:pt modelId="{E4021903-34F4-4F76-ADE7-D03D282005D8}" type="sibTrans" cxnId="{C33B5181-32A3-42F1-A827-2A2D8DFC59E7}">
      <dgm:prSet/>
      <dgm:spPr/>
      <dgm:t>
        <a:bodyPr/>
        <a:lstStyle/>
        <a:p>
          <a:endParaRPr lang="en-US"/>
        </a:p>
      </dgm:t>
    </dgm:pt>
    <dgm:pt modelId="{55BDB742-25CE-4B67-AE16-E5DF48A7023D}">
      <dgm:prSet/>
      <dgm:spPr/>
      <dgm:t>
        <a:bodyPr/>
        <a:lstStyle/>
        <a:p>
          <a:r>
            <a:rPr lang="en-US"/>
            <a:t>Social businesses, community spaces, parks, and places of worship are underappreciated for their ability to build bridging social infrastructure</a:t>
          </a:r>
        </a:p>
      </dgm:t>
    </dgm:pt>
    <dgm:pt modelId="{F8845901-ECCE-4826-83EF-59F4B502C48A}" type="parTrans" cxnId="{4DC7B46A-792D-41D3-BBE6-5FC9C26496D1}">
      <dgm:prSet/>
      <dgm:spPr/>
      <dgm:t>
        <a:bodyPr/>
        <a:lstStyle/>
        <a:p>
          <a:endParaRPr lang="en-US"/>
        </a:p>
      </dgm:t>
    </dgm:pt>
    <dgm:pt modelId="{82F9EB1F-4371-427A-B6FC-4025034718C4}" type="sibTrans" cxnId="{4DC7B46A-792D-41D3-BBE6-5FC9C26496D1}">
      <dgm:prSet/>
      <dgm:spPr/>
      <dgm:t>
        <a:bodyPr/>
        <a:lstStyle/>
        <a:p>
          <a:endParaRPr lang="en-US"/>
        </a:p>
      </dgm:t>
    </dgm:pt>
    <dgm:pt modelId="{325609B8-7D53-4573-A505-2D6280DAC987}">
      <dgm:prSet/>
      <dgm:spPr/>
      <dgm:t>
        <a:bodyPr/>
        <a:lstStyle/>
        <a:p>
          <a:r>
            <a:rPr lang="en-US"/>
            <a:t>Communities with better access to these gathering places have more resilience to shocks</a:t>
          </a:r>
        </a:p>
      </dgm:t>
    </dgm:pt>
    <dgm:pt modelId="{D1A837B2-F85C-4A98-82A5-3EA6B500C29B}" type="parTrans" cxnId="{00D993AF-0D90-4307-8C63-EEEDC6A59012}">
      <dgm:prSet/>
      <dgm:spPr/>
      <dgm:t>
        <a:bodyPr/>
        <a:lstStyle/>
        <a:p>
          <a:endParaRPr lang="en-US"/>
        </a:p>
      </dgm:t>
    </dgm:pt>
    <dgm:pt modelId="{F9F8A7FF-424A-4912-931B-AEC64517AC46}" type="sibTrans" cxnId="{00D993AF-0D90-4307-8C63-EEEDC6A59012}">
      <dgm:prSet/>
      <dgm:spPr/>
      <dgm:t>
        <a:bodyPr/>
        <a:lstStyle/>
        <a:p>
          <a:endParaRPr lang="en-US"/>
        </a:p>
      </dgm:t>
    </dgm:pt>
    <dgm:pt modelId="{A67DD270-B5E3-48AF-89E1-C064DBF5CC41}">
      <dgm:prSet/>
      <dgm:spPr/>
      <dgm:t>
        <a:bodyPr/>
        <a:lstStyle/>
        <a:p>
          <a:r>
            <a:rPr lang="en-US"/>
            <a:t>Our societies underinvest in these facilities, distribute them unequally, and cut their funding first</a:t>
          </a:r>
        </a:p>
      </dgm:t>
    </dgm:pt>
    <dgm:pt modelId="{154FB52B-799D-4ACD-8017-CDFFD195D4CC}" type="parTrans" cxnId="{AA9D413F-1F3E-4435-ADD9-3BF956F879D1}">
      <dgm:prSet/>
      <dgm:spPr/>
      <dgm:t>
        <a:bodyPr/>
        <a:lstStyle/>
        <a:p>
          <a:endParaRPr lang="en-US"/>
        </a:p>
      </dgm:t>
    </dgm:pt>
    <dgm:pt modelId="{C85ECFD5-0A07-4A01-BD72-31D1B1776242}" type="sibTrans" cxnId="{AA9D413F-1F3E-4435-ADD9-3BF956F879D1}">
      <dgm:prSet/>
      <dgm:spPr/>
      <dgm:t>
        <a:bodyPr/>
        <a:lstStyle/>
        <a:p>
          <a:endParaRPr lang="en-US"/>
        </a:p>
      </dgm:t>
    </dgm:pt>
    <dgm:pt modelId="{F2585E4C-8385-4CDD-81A3-9720C5CCA65C}" type="pres">
      <dgm:prSet presAssocID="{F2A830DE-1E69-41DE-B1D6-A0D7F6AB7206}" presName="root" presStyleCnt="0">
        <dgm:presLayoutVars>
          <dgm:dir/>
          <dgm:resizeHandles val="exact"/>
        </dgm:presLayoutVars>
      </dgm:prSet>
      <dgm:spPr/>
    </dgm:pt>
    <dgm:pt modelId="{B27C40D4-6E85-46BF-9292-1A1A39FDBB01}" type="pres">
      <dgm:prSet presAssocID="{F1DD2E58-6026-4B5A-B0A4-21F9D1B13F48}" presName="compNode" presStyleCnt="0"/>
      <dgm:spPr/>
    </dgm:pt>
    <dgm:pt modelId="{031B608C-48DD-40CD-8303-0E9092CBEF5F}" type="pres">
      <dgm:prSet presAssocID="{F1DD2E58-6026-4B5A-B0A4-21F9D1B13F48}" presName="bgRect" presStyleLbl="bgShp" presStyleIdx="0" presStyleCnt="4"/>
      <dgm:spPr/>
    </dgm:pt>
    <dgm:pt modelId="{466309BF-84BF-4A8B-814F-31DFD473B405}" type="pres">
      <dgm:prSet presAssocID="{F1DD2E58-6026-4B5A-B0A4-21F9D1B13F4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8C5459D1-728D-45C6-BC6E-37F11D4209A7}" type="pres">
      <dgm:prSet presAssocID="{F1DD2E58-6026-4B5A-B0A4-21F9D1B13F48}" presName="spaceRect" presStyleCnt="0"/>
      <dgm:spPr/>
    </dgm:pt>
    <dgm:pt modelId="{FD1DDC1F-17D1-4438-897D-EEE514833FDE}" type="pres">
      <dgm:prSet presAssocID="{F1DD2E58-6026-4B5A-B0A4-21F9D1B13F48}" presName="parTx" presStyleLbl="revTx" presStyleIdx="0" presStyleCnt="4">
        <dgm:presLayoutVars>
          <dgm:chMax val="0"/>
          <dgm:chPref val="0"/>
        </dgm:presLayoutVars>
      </dgm:prSet>
      <dgm:spPr/>
    </dgm:pt>
    <dgm:pt modelId="{7B0C6DE3-FFB6-4E77-96D4-84291F05D9B1}" type="pres">
      <dgm:prSet presAssocID="{E4021903-34F4-4F76-ADE7-D03D282005D8}" presName="sibTrans" presStyleCnt="0"/>
      <dgm:spPr/>
    </dgm:pt>
    <dgm:pt modelId="{98B52480-B8CA-4B11-A2C9-3ABF7715E829}" type="pres">
      <dgm:prSet presAssocID="{55BDB742-25CE-4B67-AE16-E5DF48A7023D}" presName="compNode" presStyleCnt="0"/>
      <dgm:spPr/>
    </dgm:pt>
    <dgm:pt modelId="{724D9204-221B-4C50-BF78-112E5524A258}" type="pres">
      <dgm:prSet presAssocID="{55BDB742-25CE-4B67-AE16-E5DF48A7023D}" presName="bgRect" presStyleLbl="bgShp" presStyleIdx="1" presStyleCnt="4"/>
      <dgm:spPr/>
    </dgm:pt>
    <dgm:pt modelId="{32745125-CA25-466C-AADE-A3CB09D320B0}" type="pres">
      <dgm:prSet presAssocID="{55BDB742-25CE-4B67-AE16-E5DF48A7023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C1A46E22-6175-4913-980C-99DFA62A2FB9}" type="pres">
      <dgm:prSet presAssocID="{55BDB742-25CE-4B67-AE16-E5DF48A7023D}" presName="spaceRect" presStyleCnt="0"/>
      <dgm:spPr/>
    </dgm:pt>
    <dgm:pt modelId="{AE13DFAD-9D71-4772-BA56-B15017064610}" type="pres">
      <dgm:prSet presAssocID="{55BDB742-25CE-4B67-AE16-E5DF48A7023D}" presName="parTx" presStyleLbl="revTx" presStyleIdx="1" presStyleCnt="4">
        <dgm:presLayoutVars>
          <dgm:chMax val="0"/>
          <dgm:chPref val="0"/>
        </dgm:presLayoutVars>
      </dgm:prSet>
      <dgm:spPr/>
    </dgm:pt>
    <dgm:pt modelId="{81CA3A75-1D97-4903-A092-0B72EC8420EF}" type="pres">
      <dgm:prSet presAssocID="{82F9EB1F-4371-427A-B6FC-4025034718C4}" presName="sibTrans" presStyleCnt="0"/>
      <dgm:spPr/>
    </dgm:pt>
    <dgm:pt modelId="{16F6F99A-28C7-4503-B669-11E071BB3474}" type="pres">
      <dgm:prSet presAssocID="{325609B8-7D53-4573-A505-2D6280DAC987}" presName="compNode" presStyleCnt="0"/>
      <dgm:spPr/>
    </dgm:pt>
    <dgm:pt modelId="{0D84DA53-DB62-4F53-BF81-DAF9DB3FE07B}" type="pres">
      <dgm:prSet presAssocID="{325609B8-7D53-4573-A505-2D6280DAC987}" presName="bgRect" presStyleLbl="bgShp" presStyleIdx="2" presStyleCnt="4"/>
      <dgm:spPr/>
    </dgm:pt>
    <dgm:pt modelId="{AFEF35D6-E8C6-43F4-AE5A-7F7020A87A85}" type="pres">
      <dgm:prSet presAssocID="{325609B8-7D53-4573-A505-2D6280DAC98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9467C28A-5CCC-4D54-9272-4EC8534D6847}" type="pres">
      <dgm:prSet presAssocID="{325609B8-7D53-4573-A505-2D6280DAC987}" presName="spaceRect" presStyleCnt="0"/>
      <dgm:spPr/>
    </dgm:pt>
    <dgm:pt modelId="{A729A9D1-BB2B-4EAE-808D-E0FBBDDF0C82}" type="pres">
      <dgm:prSet presAssocID="{325609B8-7D53-4573-A505-2D6280DAC987}" presName="parTx" presStyleLbl="revTx" presStyleIdx="2" presStyleCnt="4">
        <dgm:presLayoutVars>
          <dgm:chMax val="0"/>
          <dgm:chPref val="0"/>
        </dgm:presLayoutVars>
      </dgm:prSet>
      <dgm:spPr/>
    </dgm:pt>
    <dgm:pt modelId="{9F3D20DA-5513-4351-9C6F-C603643CF66E}" type="pres">
      <dgm:prSet presAssocID="{F9F8A7FF-424A-4912-931B-AEC64517AC46}" presName="sibTrans" presStyleCnt="0"/>
      <dgm:spPr/>
    </dgm:pt>
    <dgm:pt modelId="{E4A0A455-C22C-472A-9160-D13A3DFDFE0B}" type="pres">
      <dgm:prSet presAssocID="{A67DD270-B5E3-48AF-89E1-C064DBF5CC41}" presName="compNode" presStyleCnt="0"/>
      <dgm:spPr/>
    </dgm:pt>
    <dgm:pt modelId="{502856C3-CE88-4159-B6BB-71E71F83B731}" type="pres">
      <dgm:prSet presAssocID="{A67DD270-B5E3-48AF-89E1-C064DBF5CC41}" presName="bgRect" presStyleLbl="bgShp" presStyleIdx="3" presStyleCnt="4"/>
      <dgm:spPr/>
    </dgm:pt>
    <dgm:pt modelId="{433E5D27-98BB-4D57-89BA-F5B2326B495A}" type="pres">
      <dgm:prSet presAssocID="{A67DD270-B5E3-48AF-89E1-C064DBF5CC4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D9048C4-9103-4496-B2C4-CB63DD21E6D2}" type="pres">
      <dgm:prSet presAssocID="{A67DD270-B5E3-48AF-89E1-C064DBF5CC41}" presName="spaceRect" presStyleCnt="0"/>
      <dgm:spPr/>
    </dgm:pt>
    <dgm:pt modelId="{86893BF4-7C40-4852-8780-A63613077EDD}" type="pres">
      <dgm:prSet presAssocID="{A67DD270-B5E3-48AF-89E1-C064DBF5CC4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150E108-3EA3-4AE5-9E13-05D018832EB1}" type="presOf" srcId="{F2A830DE-1E69-41DE-B1D6-A0D7F6AB7206}" destId="{F2585E4C-8385-4CDD-81A3-9720C5CCA65C}" srcOrd="0" destOrd="0" presId="urn:microsoft.com/office/officeart/2018/2/layout/IconVerticalSolidList"/>
    <dgm:cxn modelId="{BD63AD18-2D2E-456C-934E-65312927A48E}" type="presOf" srcId="{F1DD2E58-6026-4B5A-B0A4-21F9D1B13F48}" destId="{FD1DDC1F-17D1-4438-897D-EEE514833FDE}" srcOrd="0" destOrd="0" presId="urn:microsoft.com/office/officeart/2018/2/layout/IconVerticalSolidList"/>
    <dgm:cxn modelId="{F880241F-EAE6-4A69-85C8-E6606C87418D}" type="presOf" srcId="{A67DD270-B5E3-48AF-89E1-C064DBF5CC41}" destId="{86893BF4-7C40-4852-8780-A63613077EDD}" srcOrd="0" destOrd="0" presId="urn:microsoft.com/office/officeart/2018/2/layout/IconVerticalSolidList"/>
    <dgm:cxn modelId="{AA9D413F-1F3E-4435-ADD9-3BF956F879D1}" srcId="{F2A830DE-1E69-41DE-B1D6-A0D7F6AB7206}" destId="{A67DD270-B5E3-48AF-89E1-C064DBF5CC41}" srcOrd="3" destOrd="0" parTransId="{154FB52B-799D-4ACD-8017-CDFFD195D4CC}" sibTransId="{C85ECFD5-0A07-4A01-BD72-31D1B1776242}"/>
    <dgm:cxn modelId="{4F422749-ACEF-420A-A686-B2739B3C4D8B}" type="presOf" srcId="{55BDB742-25CE-4B67-AE16-E5DF48A7023D}" destId="{AE13DFAD-9D71-4772-BA56-B15017064610}" srcOrd="0" destOrd="0" presId="urn:microsoft.com/office/officeart/2018/2/layout/IconVerticalSolidList"/>
    <dgm:cxn modelId="{4DC7B46A-792D-41D3-BBE6-5FC9C26496D1}" srcId="{F2A830DE-1E69-41DE-B1D6-A0D7F6AB7206}" destId="{55BDB742-25CE-4B67-AE16-E5DF48A7023D}" srcOrd="1" destOrd="0" parTransId="{F8845901-ECCE-4826-83EF-59F4B502C48A}" sibTransId="{82F9EB1F-4371-427A-B6FC-4025034718C4}"/>
    <dgm:cxn modelId="{2BB5FC7E-AE14-4DBB-A084-181BBFAEE4B8}" type="presOf" srcId="{325609B8-7D53-4573-A505-2D6280DAC987}" destId="{A729A9D1-BB2B-4EAE-808D-E0FBBDDF0C82}" srcOrd="0" destOrd="0" presId="urn:microsoft.com/office/officeart/2018/2/layout/IconVerticalSolidList"/>
    <dgm:cxn modelId="{C33B5181-32A3-42F1-A827-2A2D8DFC59E7}" srcId="{F2A830DE-1E69-41DE-B1D6-A0D7F6AB7206}" destId="{F1DD2E58-6026-4B5A-B0A4-21F9D1B13F48}" srcOrd="0" destOrd="0" parTransId="{7FED8652-FC0D-47C0-94A9-1B2AFD72E678}" sibTransId="{E4021903-34F4-4F76-ADE7-D03D282005D8}"/>
    <dgm:cxn modelId="{00D993AF-0D90-4307-8C63-EEEDC6A59012}" srcId="{F2A830DE-1E69-41DE-B1D6-A0D7F6AB7206}" destId="{325609B8-7D53-4573-A505-2D6280DAC987}" srcOrd="2" destOrd="0" parTransId="{D1A837B2-F85C-4A98-82A5-3EA6B500C29B}" sibTransId="{F9F8A7FF-424A-4912-931B-AEC64517AC46}"/>
    <dgm:cxn modelId="{E7F0F93E-7560-496A-8651-F94CFF61FA49}" type="presParOf" srcId="{F2585E4C-8385-4CDD-81A3-9720C5CCA65C}" destId="{B27C40D4-6E85-46BF-9292-1A1A39FDBB01}" srcOrd="0" destOrd="0" presId="urn:microsoft.com/office/officeart/2018/2/layout/IconVerticalSolidList"/>
    <dgm:cxn modelId="{6D3EBBA8-0FFC-477F-8C54-2EE7DFD9DB1E}" type="presParOf" srcId="{B27C40D4-6E85-46BF-9292-1A1A39FDBB01}" destId="{031B608C-48DD-40CD-8303-0E9092CBEF5F}" srcOrd="0" destOrd="0" presId="urn:microsoft.com/office/officeart/2018/2/layout/IconVerticalSolidList"/>
    <dgm:cxn modelId="{EDBD78DA-4E0F-4930-BAEE-028F786CDAA3}" type="presParOf" srcId="{B27C40D4-6E85-46BF-9292-1A1A39FDBB01}" destId="{466309BF-84BF-4A8B-814F-31DFD473B405}" srcOrd="1" destOrd="0" presId="urn:microsoft.com/office/officeart/2018/2/layout/IconVerticalSolidList"/>
    <dgm:cxn modelId="{81120E84-C5F5-48B9-B0F8-3E764E950338}" type="presParOf" srcId="{B27C40D4-6E85-46BF-9292-1A1A39FDBB01}" destId="{8C5459D1-728D-45C6-BC6E-37F11D4209A7}" srcOrd="2" destOrd="0" presId="urn:microsoft.com/office/officeart/2018/2/layout/IconVerticalSolidList"/>
    <dgm:cxn modelId="{8B909799-8D2E-4F83-9925-421E2A5A49C9}" type="presParOf" srcId="{B27C40D4-6E85-46BF-9292-1A1A39FDBB01}" destId="{FD1DDC1F-17D1-4438-897D-EEE514833FDE}" srcOrd="3" destOrd="0" presId="urn:microsoft.com/office/officeart/2018/2/layout/IconVerticalSolidList"/>
    <dgm:cxn modelId="{57F03D1C-76CE-4EF6-BF11-0AD6DDB35823}" type="presParOf" srcId="{F2585E4C-8385-4CDD-81A3-9720C5CCA65C}" destId="{7B0C6DE3-FFB6-4E77-96D4-84291F05D9B1}" srcOrd="1" destOrd="0" presId="urn:microsoft.com/office/officeart/2018/2/layout/IconVerticalSolidList"/>
    <dgm:cxn modelId="{808FE1C8-91A0-409A-8B6B-D8D2167D28E7}" type="presParOf" srcId="{F2585E4C-8385-4CDD-81A3-9720C5CCA65C}" destId="{98B52480-B8CA-4B11-A2C9-3ABF7715E829}" srcOrd="2" destOrd="0" presId="urn:microsoft.com/office/officeart/2018/2/layout/IconVerticalSolidList"/>
    <dgm:cxn modelId="{7743A631-C1CC-479D-A638-72F40AEA0CCF}" type="presParOf" srcId="{98B52480-B8CA-4B11-A2C9-3ABF7715E829}" destId="{724D9204-221B-4C50-BF78-112E5524A258}" srcOrd="0" destOrd="0" presId="urn:microsoft.com/office/officeart/2018/2/layout/IconVerticalSolidList"/>
    <dgm:cxn modelId="{A6EB1CFF-E779-4594-9D36-528885119ADF}" type="presParOf" srcId="{98B52480-B8CA-4B11-A2C9-3ABF7715E829}" destId="{32745125-CA25-466C-AADE-A3CB09D320B0}" srcOrd="1" destOrd="0" presId="urn:microsoft.com/office/officeart/2018/2/layout/IconVerticalSolidList"/>
    <dgm:cxn modelId="{A64BC7CD-9AF2-437A-9448-104F2474292E}" type="presParOf" srcId="{98B52480-B8CA-4B11-A2C9-3ABF7715E829}" destId="{C1A46E22-6175-4913-980C-99DFA62A2FB9}" srcOrd="2" destOrd="0" presId="urn:microsoft.com/office/officeart/2018/2/layout/IconVerticalSolidList"/>
    <dgm:cxn modelId="{F7C4C65B-DC2C-4CAA-9EAB-67E1BD33D0A6}" type="presParOf" srcId="{98B52480-B8CA-4B11-A2C9-3ABF7715E829}" destId="{AE13DFAD-9D71-4772-BA56-B15017064610}" srcOrd="3" destOrd="0" presId="urn:microsoft.com/office/officeart/2018/2/layout/IconVerticalSolidList"/>
    <dgm:cxn modelId="{FCEFE4BE-A83B-4511-9402-C60CB001ED22}" type="presParOf" srcId="{F2585E4C-8385-4CDD-81A3-9720C5CCA65C}" destId="{81CA3A75-1D97-4903-A092-0B72EC8420EF}" srcOrd="3" destOrd="0" presId="urn:microsoft.com/office/officeart/2018/2/layout/IconVerticalSolidList"/>
    <dgm:cxn modelId="{E641BA88-9BF6-4F4A-A104-FD6DED7C3C1C}" type="presParOf" srcId="{F2585E4C-8385-4CDD-81A3-9720C5CCA65C}" destId="{16F6F99A-28C7-4503-B669-11E071BB3474}" srcOrd="4" destOrd="0" presId="urn:microsoft.com/office/officeart/2018/2/layout/IconVerticalSolidList"/>
    <dgm:cxn modelId="{48BA4124-7CCD-43DE-AE38-D43C3553351E}" type="presParOf" srcId="{16F6F99A-28C7-4503-B669-11E071BB3474}" destId="{0D84DA53-DB62-4F53-BF81-DAF9DB3FE07B}" srcOrd="0" destOrd="0" presId="urn:microsoft.com/office/officeart/2018/2/layout/IconVerticalSolidList"/>
    <dgm:cxn modelId="{57A60A1A-C361-47B5-91D0-DF8871DF1D18}" type="presParOf" srcId="{16F6F99A-28C7-4503-B669-11E071BB3474}" destId="{AFEF35D6-E8C6-43F4-AE5A-7F7020A87A85}" srcOrd="1" destOrd="0" presId="urn:microsoft.com/office/officeart/2018/2/layout/IconVerticalSolidList"/>
    <dgm:cxn modelId="{3E1354F2-98E1-44EE-8D5E-22A1EC811108}" type="presParOf" srcId="{16F6F99A-28C7-4503-B669-11E071BB3474}" destId="{9467C28A-5CCC-4D54-9272-4EC8534D6847}" srcOrd="2" destOrd="0" presId="urn:microsoft.com/office/officeart/2018/2/layout/IconVerticalSolidList"/>
    <dgm:cxn modelId="{AD7C90CB-9EC1-4990-8076-E0EB71F43587}" type="presParOf" srcId="{16F6F99A-28C7-4503-B669-11E071BB3474}" destId="{A729A9D1-BB2B-4EAE-808D-E0FBBDDF0C82}" srcOrd="3" destOrd="0" presId="urn:microsoft.com/office/officeart/2018/2/layout/IconVerticalSolidList"/>
    <dgm:cxn modelId="{03C567B0-897D-4979-89B8-206FF6A1C7B8}" type="presParOf" srcId="{F2585E4C-8385-4CDD-81A3-9720C5CCA65C}" destId="{9F3D20DA-5513-4351-9C6F-C603643CF66E}" srcOrd="5" destOrd="0" presId="urn:microsoft.com/office/officeart/2018/2/layout/IconVerticalSolidList"/>
    <dgm:cxn modelId="{5E1E0C55-E9F2-4446-9FCD-A09BB906DDEE}" type="presParOf" srcId="{F2585E4C-8385-4CDD-81A3-9720C5CCA65C}" destId="{E4A0A455-C22C-472A-9160-D13A3DFDFE0B}" srcOrd="6" destOrd="0" presId="urn:microsoft.com/office/officeart/2018/2/layout/IconVerticalSolidList"/>
    <dgm:cxn modelId="{07D26D83-7603-46C6-95F3-1F8523964DCB}" type="presParOf" srcId="{E4A0A455-C22C-472A-9160-D13A3DFDFE0B}" destId="{502856C3-CE88-4159-B6BB-71E71F83B731}" srcOrd="0" destOrd="0" presId="urn:microsoft.com/office/officeart/2018/2/layout/IconVerticalSolidList"/>
    <dgm:cxn modelId="{C54E697F-8D24-47F3-9A5C-3558DF2DFE37}" type="presParOf" srcId="{E4A0A455-C22C-472A-9160-D13A3DFDFE0B}" destId="{433E5D27-98BB-4D57-89BA-F5B2326B495A}" srcOrd="1" destOrd="0" presId="urn:microsoft.com/office/officeart/2018/2/layout/IconVerticalSolidList"/>
    <dgm:cxn modelId="{522DDA16-9F60-4057-B7F3-1154078C541B}" type="presParOf" srcId="{E4A0A455-C22C-472A-9160-D13A3DFDFE0B}" destId="{7D9048C4-9103-4496-B2C4-CB63DD21E6D2}" srcOrd="2" destOrd="0" presId="urn:microsoft.com/office/officeart/2018/2/layout/IconVerticalSolidList"/>
    <dgm:cxn modelId="{E764F2ED-66B1-490A-94A5-B2CD60ED5D00}" type="presParOf" srcId="{E4A0A455-C22C-472A-9160-D13A3DFDFE0B}" destId="{86893BF4-7C40-4852-8780-A63613077E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49D6E-16ED-4600-B3A9-9A8E338A1E48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E9322-6A1D-47AB-9BD0-B0DE71F68952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613EAC-2FA0-4995-8278-6439AE6BE420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Horizontal ties critical in survival and mental health recovery</a:t>
          </a:r>
        </a:p>
      </dsp:txBody>
      <dsp:txXfrm>
        <a:off x="1941716" y="718"/>
        <a:ext cx="4571887" cy="1681139"/>
      </dsp:txXfrm>
    </dsp:sp>
    <dsp:sp modelId="{FA3DE9C8-BEF8-450C-89F6-9D18BFAC97DB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4C6D7-F9D7-4333-BADA-19A315C2782F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F9DA5-1321-4006-BF24-BBA07B58DFBF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Vertical ties important during evacuation and rebuilding</a:t>
          </a:r>
        </a:p>
      </dsp:txBody>
      <dsp:txXfrm>
        <a:off x="1941716" y="2102143"/>
        <a:ext cx="4571887" cy="1681139"/>
      </dsp:txXfrm>
    </dsp:sp>
    <dsp:sp modelId="{834E7608-7841-48F1-9F6E-391022DAC832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59E96-BAD8-4574-9A83-8DA45E551FC5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86BAA-47B6-43F0-A104-BDDEFAAA72D0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These ties can be buit</a:t>
          </a:r>
        </a:p>
      </dsp:txBody>
      <dsp:txXfrm>
        <a:off x="1941716" y="4203567"/>
        <a:ext cx="4571887" cy="168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B608C-48DD-40CD-8303-0E9092CBEF5F}">
      <dsp:nvSpPr>
        <dsp:cNvPr id="0" name=""/>
        <dsp:cNvSpPr/>
      </dsp:nvSpPr>
      <dsp:spPr>
        <a:xfrm>
          <a:off x="0" y="1808"/>
          <a:ext cx="10515600" cy="916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309BF-84BF-4A8B-814F-31DFD473B405}">
      <dsp:nvSpPr>
        <dsp:cNvPr id="0" name=""/>
        <dsp:cNvSpPr/>
      </dsp:nvSpPr>
      <dsp:spPr>
        <a:xfrm>
          <a:off x="277275" y="208046"/>
          <a:ext cx="504136" cy="504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DDC1F-17D1-4438-897D-EEE514833FDE}">
      <dsp:nvSpPr>
        <dsp:cNvPr id="0" name=""/>
        <dsp:cNvSpPr/>
      </dsp:nvSpPr>
      <dsp:spPr>
        <a:xfrm>
          <a:off x="1058686" y="180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Societies fall back on building and rebuilding physical infrastructure but overlook social infrastructure</a:t>
          </a:r>
        </a:p>
      </dsp:txBody>
      <dsp:txXfrm>
        <a:off x="1058686" y="1808"/>
        <a:ext cx="9456913" cy="916611"/>
      </dsp:txXfrm>
    </dsp:sp>
    <dsp:sp modelId="{724D9204-221B-4C50-BF78-112E5524A258}">
      <dsp:nvSpPr>
        <dsp:cNvPr id="0" name=""/>
        <dsp:cNvSpPr/>
      </dsp:nvSpPr>
      <dsp:spPr>
        <a:xfrm>
          <a:off x="0" y="1147573"/>
          <a:ext cx="10515600" cy="916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45125-CA25-466C-AADE-A3CB09D320B0}">
      <dsp:nvSpPr>
        <dsp:cNvPr id="0" name=""/>
        <dsp:cNvSpPr/>
      </dsp:nvSpPr>
      <dsp:spPr>
        <a:xfrm>
          <a:off x="277275" y="1353811"/>
          <a:ext cx="504136" cy="504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3DFAD-9D71-4772-BA56-B15017064610}">
      <dsp:nvSpPr>
        <dsp:cNvPr id="0" name=""/>
        <dsp:cNvSpPr/>
      </dsp:nvSpPr>
      <dsp:spPr>
        <a:xfrm>
          <a:off x="1058686" y="114757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Social businesses, community spaces, parks, and places of worship are underappreciated for their ability to build bridging social infrastructure</a:t>
          </a:r>
        </a:p>
      </dsp:txBody>
      <dsp:txXfrm>
        <a:off x="1058686" y="1147573"/>
        <a:ext cx="9456913" cy="916611"/>
      </dsp:txXfrm>
    </dsp:sp>
    <dsp:sp modelId="{0D84DA53-DB62-4F53-BF81-DAF9DB3FE07B}">
      <dsp:nvSpPr>
        <dsp:cNvPr id="0" name=""/>
        <dsp:cNvSpPr/>
      </dsp:nvSpPr>
      <dsp:spPr>
        <a:xfrm>
          <a:off x="0" y="2293338"/>
          <a:ext cx="10515600" cy="916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EF35D6-E8C6-43F4-AE5A-7F7020A87A85}">
      <dsp:nvSpPr>
        <dsp:cNvPr id="0" name=""/>
        <dsp:cNvSpPr/>
      </dsp:nvSpPr>
      <dsp:spPr>
        <a:xfrm>
          <a:off x="277275" y="2499576"/>
          <a:ext cx="504136" cy="504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9A9D1-BB2B-4EAE-808D-E0FBBDDF0C82}">
      <dsp:nvSpPr>
        <dsp:cNvPr id="0" name=""/>
        <dsp:cNvSpPr/>
      </dsp:nvSpPr>
      <dsp:spPr>
        <a:xfrm>
          <a:off x="1058686" y="229333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Communities with better access to these gathering places have more resilience to shocks</a:t>
          </a:r>
        </a:p>
      </dsp:txBody>
      <dsp:txXfrm>
        <a:off x="1058686" y="2293338"/>
        <a:ext cx="9456913" cy="916611"/>
      </dsp:txXfrm>
    </dsp:sp>
    <dsp:sp modelId="{502856C3-CE88-4159-B6BB-71E71F83B731}">
      <dsp:nvSpPr>
        <dsp:cNvPr id="0" name=""/>
        <dsp:cNvSpPr/>
      </dsp:nvSpPr>
      <dsp:spPr>
        <a:xfrm>
          <a:off x="0" y="3439103"/>
          <a:ext cx="10515600" cy="91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E5D27-98BB-4D57-89BA-F5B2326B495A}">
      <dsp:nvSpPr>
        <dsp:cNvPr id="0" name=""/>
        <dsp:cNvSpPr/>
      </dsp:nvSpPr>
      <dsp:spPr>
        <a:xfrm>
          <a:off x="277275" y="3645341"/>
          <a:ext cx="504136" cy="5041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93BF4-7C40-4852-8780-A63613077EDD}">
      <dsp:nvSpPr>
        <dsp:cNvPr id="0" name=""/>
        <dsp:cNvSpPr/>
      </dsp:nvSpPr>
      <dsp:spPr>
        <a:xfrm>
          <a:off x="1058686" y="343910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Our societies underinvest in these facilities, distribute them unequally, and cut their funding first</a:t>
          </a:r>
        </a:p>
      </dsp:txBody>
      <dsp:txXfrm>
        <a:off x="1058686" y="3439103"/>
        <a:ext cx="9456913" cy="916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2743C-9EBF-4A8E-B473-62A6AD84D49C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FC7CD-31FC-45D9-B222-1A1ADA94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6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17C04-D7E0-4D6E-A3C0-A25FB8EF4C44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71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66E-0373-4C1F-B0DC-C85B8D3C1D6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33F1-B6CF-474E-95CC-1092F41C3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45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66E-0373-4C1F-B0DC-C85B8D3C1D6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33F1-B6CF-474E-95CC-1092F41C3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4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66E-0373-4C1F-B0DC-C85B8D3C1D6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33F1-B6CF-474E-95CC-1092F41C3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99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66E-0373-4C1F-B0DC-C85B8D3C1D6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33F1-B6CF-474E-95CC-1092F41C3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2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66E-0373-4C1F-B0DC-C85B8D3C1D6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33F1-B6CF-474E-95CC-1092F41C3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66E-0373-4C1F-B0DC-C85B8D3C1D6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33F1-B6CF-474E-95CC-1092F41C3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0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66E-0373-4C1F-B0DC-C85B8D3C1D6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33F1-B6CF-474E-95CC-1092F41C3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66E-0373-4C1F-B0DC-C85B8D3C1D6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33F1-B6CF-474E-95CC-1092F41C3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66E-0373-4C1F-B0DC-C85B8D3C1D6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33F1-B6CF-474E-95CC-1092F41C3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86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66E-0373-4C1F-B0DC-C85B8D3C1D6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33F1-B6CF-474E-95CC-1092F41C3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26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766E-0373-4C1F-B0DC-C85B8D3C1D6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433F1-B6CF-474E-95CC-1092F41C3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6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2766E-0373-4C1F-B0DC-C85B8D3C1D69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433F1-B6CF-474E-95CC-1092F41C3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71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2468-F265-4395-AC8B-161DEB43A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5137" y="117402"/>
            <a:ext cx="9609221" cy="4349302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accent4"/>
                </a:solidFill>
              </a:rPr>
              <a:t>Why Social Ties and Social Infrastructure Are Critical in Shocks and Disasters</a:t>
            </a:r>
            <a:endParaRPr lang="en-US" sz="8000" dirty="0">
              <a:solidFill>
                <a:schemeClr val="accent4"/>
              </a:solidFill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F6EC9-7782-4B75-89A3-8B10D7F7A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67726"/>
            <a:ext cx="9144000" cy="2033814"/>
          </a:xfrm>
        </p:spPr>
        <p:txBody>
          <a:bodyPr>
            <a:noAutofit/>
          </a:bodyPr>
          <a:lstStyle/>
          <a:p>
            <a:r>
              <a:rPr lang="en-US" sz="4500" dirty="0"/>
              <a:t>Daniel P. Aldrich</a:t>
            </a:r>
          </a:p>
          <a:p>
            <a:r>
              <a:rPr lang="en-US" sz="4500" dirty="0"/>
              <a:t>daniel.aldrich@gmail.com</a:t>
            </a:r>
          </a:p>
          <a:p>
            <a:r>
              <a:rPr lang="en-US" sz="4500" dirty="0"/>
              <a:t>Twitter/X @danielpaldrich</a:t>
            </a:r>
          </a:p>
        </p:txBody>
      </p:sp>
    </p:spTree>
    <p:extLst>
      <p:ext uri="{BB962C8B-B14F-4D97-AF65-F5344CB8AC3E}">
        <p14:creationId xmlns:p14="http://schemas.microsoft.com/office/powerpoint/2010/main" val="3367467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Evacuation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75" y="1949117"/>
            <a:ext cx="12174389" cy="423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4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705" y="80314"/>
            <a:ext cx="5751095" cy="67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24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C584A-928A-4297-8878-1EAB1473A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2" r="24431" b="1"/>
          <a:stretch/>
        </p:blipFill>
        <p:spPr>
          <a:xfrm>
            <a:off x="6222230" y="643467"/>
            <a:ext cx="5372099" cy="5571066"/>
          </a:xfrm>
          <a:prstGeom prst="rect">
            <a:avLst/>
          </a:prstGeom>
        </p:spPr>
      </p:pic>
      <p:pic>
        <p:nvPicPr>
          <p:cNvPr id="7" name="Picture 6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54883211-F00A-4D7E-A866-046F24BF10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9" r="29527" b="-1"/>
          <a:stretch/>
        </p:blipFill>
        <p:spPr>
          <a:xfrm>
            <a:off x="611624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98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617508-C7F6-4659-88BC-0932A8A30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5" y="17967"/>
            <a:ext cx="9395991" cy="6840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4FFB02-BB7C-48EB-8C23-FBBCDD3214E6}"/>
              </a:ext>
            </a:extLst>
          </p:cNvPr>
          <p:cNvSpPr txBox="1"/>
          <p:nvPr/>
        </p:nvSpPr>
        <p:spPr>
          <a:xfrm>
            <a:off x="5526504" y="818146"/>
            <a:ext cx="349718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00" dirty="0">
                <a:solidFill>
                  <a:schemeClr val="accent4"/>
                </a:solidFill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1853734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712" y="0"/>
            <a:ext cx="8812576" cy="101198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Survival not well correlated with height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167788"/>
            <a:ext cx="9609301" cy="571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973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000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Theories of Survival</a:t>
            </a:r>
          </a:p>
        </p:txBody>
      </p:sp>
      <p:pic>
        <p:nvPicPr>
          <p:cNvPr id="14341" name="Picture 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91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2" r="1" b="6290"/>
          <a:stretch/>
        </p:blipFill>
        <p:spPr bwMode="auto">
          <a:xfrm>
            <a:off x="317634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r="10075" b="-3"/>
          <a:stretch/>
        </p:blipFill>
        <p:spPr bwMode="auto">
          <a:xfrm>
            <a:off x="8169165" y="224363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r="31044" b="-2"/>
          <a:stretch/>
        </p:blipFill>
        <p:spPr bwMode="auto">
          <a:xfrm>
            <a:off x="4232914" y="321734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" r="1" b="12925"/>
          <a:stretch/>
        </p:blipFill>
        <p:spPr bwMode="auto">
          <a:xfrm>
            <a:off x="317634" y="4525715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347" name="Straight Connector 7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37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263" y="196210"/>
            <a:ext cx="7244895" cy="87978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Social Networks Critical in Survival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42FAB8C-82CC-4CE3-B149-F5E53F8ED8D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03438" y="1076325"/>
            <a:ext cx="7497762" cy="5703888"/>
            <a:chOff x="1325" y="678"/>
            <a:chExt cx="4723" cy="3593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63D31DE5-C624-45CE-8D0F-4FE27626B3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25" y="678"/>
              <a:ext cx="4723" cy="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04E97E1D-5834-4C13-8A9A-C0FED798D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4" y="716"/>
              <a:ext cx="4646" cy="3515"/>
            </a:xfrm>
            <a:prstGeom prst="rect">
              <a:avLst/>
            </a:prstGeom>
            <a:solidFill>
              <a:srgbClr val="EA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C6546A3B-38E2-4D5A-800D-DFE7E628C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" y="722"/>
              <a:ext cx="4640" cy="3504"/>
            </a:xfrm>
            <a:prstGeom prst="rect">
              <a:avLst/>
            </a:prstGeom>
            <a:solidFill>
              <a:srgbClr val="EAF2F3"/>
            </a:solidFill>
            <a:ln w="9525">
              <a:solidFill>
                <a:srgbClr val="EAF2F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BA3B5EDA-353C-4F48-B74E-1B79296A4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" y="845"/>
              <a:ext cx="4018" cy="28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AB1E2E91-A6D9-46C2-BEEA-33E4A73F02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1" y="3626"/>
              <a:ext cx="4018" cy="0"/>
            </a:xfrm>
            <a:prstGeom prst="line">
              <a:avLst/>
            </a:prstGeom>
            <a:noFill/>
            <a:ln w="17463" cap="flat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133A6AEF-C6A8-400C-AD18-20D551F6BB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1" y="3012"/>
              <a:ext cx="4018" cy="0"/>
            </a:xfrm>
            <a:prstGeom prst="line">
              <a:avLst/>
            </a:prstGeom>
            <a:noFill/>
            <a:ln w="17463" cap="flat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2DDE65B2-8FDF-4409-AF70-80712C864B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1" y="2401"/>
              <a:ext cx="4018" cy="0"/>
            </a:xfrm>
            <a:prstGeom prst="line">
              <a:avLst/>
            </a:prstGeom>
            <a:noFill/>
            <a:ln w="17463" cap="flat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C641FD7C-CF2A-41D8-9F46-A8DA4433E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1" y="1787"/>
              <a:ext cx="4018" cy="0"/>
            </a:xfrm>
            <a:prstGeom prst="line">
              <a:avLst/>
            </a:prstGeom>
            <a:noFill/>
            <a:ln w="17463" cap="flat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726F885C-0C68-4916-B892-6FC3A6D7B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1" y="1172"/>
              <a:ext cx="4018" cy="0"/>
            </a:xfrm>
            <a:prstGeom prst="line">
              <a:avLst/>
            </a:prstGeom>
            <a:noFill/>
            <a:ln w="17463" cap="flat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84A98C3-3B95-4473-B3DC-05DF11137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921"/>
              <a:ext cx="3869" cy="2512"/>
            </a:xfrm>
            <a:custGeom>
              <a:avLst/>
              <a:gdLst>
                <a:gd name="T0" fmla="*/ 0 w 1375"/>
                <a:gd name="T1" fmla="*/ 859 h 859"/>
                <a:gd name="T2" fmla="*/ 458 w 1375"/>
                <a:gd name="T3" fmla="*/ 597 h 859"/>
                <a:gd name="T4" fmla="*/ 916 w 1375"/>
                <a:gd name="T5" fmla="*/ 501 h 859"/>
                <a:gd name="T6" fmla="*/ 1375 w 1375"/>
                <a:gd name="T7" fmla="*/ 488 h 859"/>
                <a:gd name="T8" fmla="*/ 1375 w 1375"/>
                <a:gd name="T9" fmla="*/ 0 h 859"/>
                <a:gd name="T10" fmla="*/ 916 w 1375"/>
                <a:gd name="T11" fmla="*/ 273 h 859"/>
                <a:gd name="T12" fmla="*/ 458 w 1375"/>
                <a:gd name="T13" fmla="*/ 461 h 859"/>
                <a:gd name="T14" fmla="*/ 0 w 1375"/>
                <a:gd name="T15" fmla="*/ 486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/>
            </a:custGeom>
            <a:solidFill>
              <a:srgbClr val="ACC5C0"/>
            </a:solidFill>
            <a:ln w="9525">
              <a:solidFill>
                <a:srgbClr val="EAF2F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515F1FF7-2AD6-49ED-89A0-C745D2A089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3433"/>
              <a:ext cx="0" cy="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AE404CAA-8766-47B5-8CD5-35E16D8317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47" y="3398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1BED1678-4442-4953-9B91-826AE75615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4" y="3345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682C2D86-9AF3-40A5-9E3A-FFD04B34F7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1" y="3296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8BE359AD-34DB-44FA-A4B4-B6A4E28E53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9" y="3243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252088C1-8261-4AB4-B425-9B960EA244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9" y="3190"/>
              <a:ext cx="56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0">
              <a:extLst>
                <a:ext uri="{FF2B5EF4-FFF2-40B4-BE49-F238E27FC236}">
                  <a16:creationId xmlns:a16="http://schemas.microsoft.com/office/drawing/2014/main" id="{67B30EFA-25F5-47FE-B0DF-BF9B784D52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6" y="3138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id="{3A65F845-204B-4CF4-B3F0-DE570F474D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3" y="3085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2">
              <a:extLst>
                <a:ext uri="{FF2B5EF4-FFF2-40B4-BE49-F238E27FC236}">
                  <a16:creationId xmlns:a16="http://schemas.microsoft.com/office/drawing/2014/main" id="{650E2966-ED3F-4173-B64A-3E9C8F19AA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0" y="3032"/>
              <a:ext cx="59" cy="3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3">
              <a:extLst>
                <a:ext uri="{FF2B5EF4-FFF2-40B4-BE49-F238E27FC236}">
                  <a16:creationId xmlns:a16="http://schemas.microsoft.com/office/drawing/2014/main" id="{B97768EB-2331-4D74-B746-BC2C6450D8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7" y="2980"/>
              <a:ext cx="60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4">
              <a:extLst>
                <a:ext uri="{FF2B5EF4-FFF2-40B4-BE49-F238E27FC236}">
                  <a16:creationId xmlns:a16="http://schemas.microsoft.com/office/drawing/2014/main" id="{DF4C1C5C-B53C-4FE4-B1AF-14E10EF488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38" y="2927"/>
              <a:ext cx="56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28D26F5F-78A8-4E88-8539-DC384183F5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25" y="2875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6">
              <a:extLst>
                <a:ext uri="{FF2B5EF4-FFF2-40B4-BE49-F238E27FC236}">
                  <a16:creationId xmlns:a16="http://schemas.microsoft.com/office/drawing/2014/main" id="{9F54FF30-8948-4E87-90D0-3CCCB51282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2" y="2825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7">
              <a:extLst>
                <a:ext uri="{FF2B5EF4-FFF2-40B4-BE49-F238E27FC236}">
                  <a16:creationId xmlns:a16="http://schemas.microsoft.com/office/drawing/2014/main" id="{B85E05E1-17FC-4414-9483-182C9C4280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99" y="2772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8">
              <a:extLst>
                <a:ext uri="{FF2B5EF4-FFF2-40B4-BE49-F238E27FC236}">
                  <a16:creationId xmlns:a16="http://schemas.microsoft.com/office/drawing/2014/main" id="{E4829C1D-73AC-4FC6-84BA-13CD98D9E1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6" y="2720"/>
              <a:ext cx="60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9">
              <a:extLst>
                <a:ext uri="{FF2B5EF4-FFF2-40B4-BE49-F238E27FC236}">
                  <a16:creationId xmlns:a16="http://schemas.microsoft.com/office/drawing/2014/main" id="{69030823-AB72-4D41-B924-74136ED2B1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76" y="2667"/>
              <a:ext cx="57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0">
              <a:extLst>
                <a:ext uri="{FF2B5EF4-FFF2-40B4-BE49-F238E27FC236}">
                  <a16:creationId xmlns:a16="http://schemas.microsoft.com/office/drawing/2014/main" id="{D3005EEC-5DCD-47E9-94EB-F608EEBA8A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7" y="2643"/>
              <a:ext cx="67" cy="1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1">
              <a:extLst>
                <a:ext uri="{FF2B5EF4-FFF2-40B4-BE49-F238E27FC236}">
                  <a16:creationId xmlns:a16="http://schemas.microsoft.com/office/drawing/2014/main" id="{5E5F3C22-5D92-4A8C-81AD-629D370F95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5" y="2623"/>
              <a:ext cx="68" cy="1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2">
              <a:extLst>
                <a:ext uri="{FF2B5EF4-FFF2-40B4-BE49-F238E27FC236}">
                  <a16:creationId xmlns:a16="http://schemas.microsoft.com/office/drawing/2014/main" id="{A7F5D52F-4FFE-4FCD-ADAF-460393C4BB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6" y="2603"/>
              <a:ext cx="65" cy="14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3">
              <a:extLst>
                <a:ext uri="{FF2B5EF4-FFF2-40B4-BE49-F238E27FC236}">
                  <a16:creationId xmlns:a16="http://schemas.microsoft.com/office/drawing/2014/main" id="{2150FABE-1BE5-4AE2-B8CC-F615C7BFDD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5" y="2579"/>
              <a:ext cx="64" cy="1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34">
              <a:extLst>
                <a:ext uri="{FF2B5EF4-FFF2-40B4-BE49-F238E27FC236}">
                  <a16:creationId xmlns:a16="http://schemas.microsoft.com/office/drawing/2014/main" id="{E9BA69CC-5BF1-4A64-9A34-67C4E0A40C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3" y="2559"/>
              <a:ext cx="65" cy="14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5">
              <a:extLst>
                <a:ext uri="{FF2B5EF4-FFF2-40B4-BE49-F238E27FC236}">
                  <a16:creationId xmlns:a16="http://schemas.microsoft.com/office/drawing/2014/main" id="{C6448773-C2DE-44A9-8DA9-E3C9BCF0F4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2" y="2538"/>
              <a:ext cx="67" cy="1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6">
              <a:extLst>
                <a:ext uri="{FF2B5EF4-FFF2-40B4-BE49-F238E27FC236}">
                  <a16:creationId xmlns:a16="http://schemas.microsoft.com/office/drawing/2014/main" id="{4710DA95-8D20-40AE-A767-722AA9F021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0" y="2515"/>
              <a:ext cx="68" cy="14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7">
              <a:extLst>
                <a:ext uri="{FF2B5EF4-FFF2-40B4-BE49-F238E27FC236}">
                  <a16:creationId xmlns:a16="http://schemas.microsoft.com/office/drawing/2014/main" id="{5C3C601B-BB42-48A2-BD23-4628B0CDCA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2" y="2494"/>
              <a:ext cx="64" cy="1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8">
              <a:extLst>
                <a:ext uri="{FF2B5EF4-FFF2-40B4-BE49-F238E27FC236}">
                  <a16:creationId xmlns:a16="http://schemas.microsoft.com/office/drawing/2014/main" id="{7F75B8A0-17CB-48EE-BAA6-909DF5D868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0" y="2474"/>
              <a:ext cx="65" cy="14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9">
              <a:extLst>
                <a:ext uri="{FF2B5EF4-FFF2-40B4-BE49-F238E27FC236}">
                  <a16:creationId xmlns:a16="http://schemas.microsoft.com/office/drawing/2014/main" id="{6CB21ED8-8574-4F3A-8D1D-5427FFE127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58" y="2450"/>
              <a:ext cx="65" cy="1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40">
              <a:extLst>
                <a:ext uri="{FF2B5EF4-FFF2-40B4-BE49-F238E27FC236}">
                  <a16:creationId xmlns:a16="http://schemas.microsoft.com/office/drawing/2014/main" id="{3700E46E-648F-4F27-81A5-90AB969E72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57" y="2430"/>
              <a:ext cx="67" cy="1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41">
              <a:extLst>
                <a:ext uri="{FF2B5EF4-FFF2-40B4-BE49-F238E27FC236}">
                  <a16:creationId xmlns:a16="http://schemas.microsoft.com/office/drawing/2014/main" id="{F68233C0-CB4A-4C8A-A568-5A8A0F137D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5" y="2410"/>
              <a:ext cx="68" cy="14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42">
              <a:extLst>
                <a:ext uri="{FF2B5EF4-FFF2-40B4-BE49-F238E27FC236}">
                  <a16:creationId xmlns:a16="http://schemas.microsoft.com/office/drawing/2014/main" id="{36B90EAE-386A-49C6-818F-6DC5E90DD1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57" y="2386"/>
              <a:ext cx="64" cy="1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43">
              <a:extLst>
                <a:ext uri="{FF2B5EF4-FFF2-40B4-BE49-F238E27FC236}">
                  <a16:creationId xmlns:a16="http://schemas.microsoft.com/office/drawing/2014/main" id="{036B8D3F-D384-4954-A752-913C0FBEC8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5" y="2383"/>
              <a:ext cx="68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44">
              <a:extLst>
                <a:ext uri="{FF2B5EF4-FFF2-40B4-BE49-F238E27FC236}">
                  <a16:creationId xmlns:a16="http://schemas.microsoft.com/office/drawing/2014/main" id="{9B00D19E-F3AB-4260-B960-BBD35B4603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7" y="2380"/>
              <a:ext cx="67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45">
              <a:extLst>
                <a:ext uri="{FF2B5EF4-FFF2-40B4-BE49-F238E27FC236}">
                  <a16:creationId xmlns:a16="http://schemas.microsoft.com/office/drawing/2014/main" id="{258A84B8-54AC-4DAD-9E2E-9B3C70B309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8" y="2377"/>
              <a:ext cx="67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46">
              <a:extLst>
                <a:ext uri="{FF2B5EF4-FFF2-40B4-BE49-F238E27FC236}">
                  <a16:creationId xmlns:a16="http://schemas.microsoft.com/office/drawing/2014/main" id="{C99FD3DE-04FE-455E-BC10-7CE2987422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59" y="2374"/>
              <a:ext cx="68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47">
              <a:extLst>
                <a:ext uri="{FF2B5EF4-FFF2-40B4-BE49-F238E27FC236}">
                  <a16:creationId xmlns:a16="http://schemas.microsoft.com/office/drawing/2014/main" id="{F73EE543-67DF-4379-AB34-59FD6D54CC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60" y="2372"/>
              <a:ext cx="68" cy="2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48">
              <a:extLst>
                <a:ext uri="{FF2B5EF4-FFF2-40B4-BE49-F238E27FC236}">
                  <a16:creationId xmlns:a16="http://schemas.microsoft.com/office/drawing/2014/main" id="{E9B6534B-C460-4847-A3AB-EBD51303AE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62" y="2369"/>
              <a:ext cx="67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49">
              <a:extLst>
                <a:ext uri="{FF2B5EF4-FFF2-40B4-BE49-F238E27FC236}">
                  <a16:creationId xmlns:a16="http://schemas.microsoft.com/office/drawing/2014/main" id="{331C9FD2-8AE5-49A8-BD0A-408C2EBCE5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3" y="2366"/>
              <a:ext cx="68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50">
              <a:extLst>
                <a:ext uri="{FF2B5EF4-FFF2-40B4-BE49-F238E27FC236}">
                  <a16:creationId xmlns:a16="http://schemas.microsoft.com/office/drawing/2014/main" id="{D5654B57-9031-49E9-9975-72645867F9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64" y="2363"/>
              <a:ext cx="68" cy="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51">
              <a:extLst>
                <a:ext uri="{FF2B5EF4-FFF2-40B4-BE49-F238E27FC236}">
                  <a16:creationId xmlns:a16="http://schemas.microsoft.com/office/drawing/2014/main" id="{E9A4045F-B4DD-438F-8F35-0531EF5DAC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6" y="2360"/>
              <a:ext cx="67" cy="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52">
              <a:extLst>
                <a:ext uri="{FF2B5EF4-FFF2-40B4-BE49-F238E27FC236}">
                  <a16:creationId xmlns:a16="http://schemas.microsoft.com/office/drawing/2014/main" id="{E3E7A00B-D85D-4FA8-BB65-2A93994B46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7" y="2357"/>
              <a:ext cx="67" cy="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53">
              <a:extLst>
                <a:ext uri="{FF2B5EF4-FFF2-40B4-BE49-F238E27FC236}">
                  <a16:creationId xmlns:a16="http://schemas.microsoft.com/office/drawing/2014/main" id="{00952369-10A5-4ED8-A8B6-6972306FE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8" y="2354"/>
              <a:ext cx="68" cy="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54">
              <a:extLst>
                <a:ext uri="{FF2B5EF4-FFF2-40B4-BE49-F238E27FC236}">
                  <a16:creationId xmlns:a16="http://schemas.microsoft.com/office/drawing/2014/main" id="{02B27CB1-4ACE-432F-AE66-23E2F467F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9" y="2351"/>
              <a:ext cx="68" cy="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55">
              <a:extLst>
                <a:ext uri="{FF2B5EF4-FFF2-40B4-BE49-F238E27FC236}">
                  <a16:creationId xmlns:a16="http://schemas.microsoft.com/office/drawing/2014/main" id="{B6C592F9-0981-428A-8216-2E4621D50E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1" y="2348"/>
              <a:ext cx="45" cy="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56">
              <a:extLst>
                <a:ext uri="{FF2B5EF4-FFF2-40B4-BE49-F238E27FC236}">
                  <a16:creationId xmlns:a16="http://schemas.microsoft.com/office/drawing/2014/main" id="{F0FA4CF1-8F6D-48D9-952E-2A6FAFB413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2325"/>
              <a:ext cx="0" cy="2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57">
              <a:extLst>
                <a:ext uri="{FF2B5EF4-FFF2-40B4-BE49-F238E27FC236}">
                  <a16:creationId xmlns:a16="http://schemas.microsoft.com/office/drawing/2014/main" id="{AA986EB6-9762-4004-A65B-F7C7A66720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2219"/>
              <a:ext cx="0" cy="71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58">
              <a:extLst>
                <a:ext uri="{FF2B5EF4-FFF2-40B4-BE49-F238E27FC236}">
                  <a16:creationId xmlns:a16="http://schemas.microsoft.com/office/drawing/2014/main" id="{A6C240BA-D909-43ED-82F9-C8B3857183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2114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59">
              <a:extLst>
                <a:ext uri="{FF2B5EF4-FFF2-40B4-BE49-F238E27FC236}">
                  <a16:creationId xmlns:a16="http://schemas.microsoft.com/office/drawing/2014/main" id="{42042E71-A9A9-4AE6-9FDD-5C3ED42DF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2009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60">
              <a:extLst>
                <a:ext uri="{FF2B5EF4-FFF2-40B4-BE49-F238E27FC236}">
                  <a16:creationId xmlns:a16="http://schemas.microsoft.com/office/drawing/2014/main" id="{67091E79-2FF6-4B86-A823-62BABB15BD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1904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61">
              <a:extLst>
                <a:ext uri="{FF2B5EF4-FFF2-40B4-BE49-F238E27FC236}">
                  <a16:creationId xmlns:a16="http://schemas.microsoft.com/office/drawing/2014/main" id="{0963898A-3A73-4AAB-9799-759BC15F3B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1798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62">
              <a:extLst>
                <a:ext uri="{FF2B5EF4-FFF2-40B4-BE49-F238E27FC236}">
                  <a16:creationId xmlns:a16="http://schemas.microsoft.com/office/drawing/2014/main" id="{219738C4-3DD5-49DD-BBDA-4CEC2E15E6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1693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63">
              <a:extLst>
                <a:ext uri="{FF2B5EF4-FFF2-40B4-BE49-F238E27FC236}">
                  <a16:creationId xmlns:a16="http://schemas.microsoft.com/office/drawing/2014/main" id="{A6643C0A-3943-4129-979C-576DA841F8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1588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0" name="Line 64">
              <a:extLst>
                <a:ext uri="{FF2B5EF4-FFF2-40B4-BE49-F238E27FC236}">
                  <a16:creationId xmlns:a16="http://schemas.microsoft.com/office/drawing/2014/main" id="{EB00843D-18B4-4CA7-B8B2-EC00B856CA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1482"/>
              <a:ext cx="0" cy="71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1" name="Line 65">
              <a:extLst>
                <a:ext uri="{FF2B5EF4-FFF2-40B4-BE49-F238E27FC236}">
                  <a16:creationId xmlns:a16="http://schemas.microsoft.com/office/drawing/2014/main" id="{F0CEEAF1-C840-428E-BE1A-52815D4A2E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1377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2" name="Line 66">
              <a:extLst>
                <a:ext uri="{FF2B5EF4-FFF2-40B4-BE49-F238E27FC236}">
                  <a16:creationId xmlns:a16="http://schemas.microsoft.com/office/drawing/2014/main" id="{D1B281D2-90B8-4E9B-AC9E-795F98598E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1272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4" name="Line 67">
              <a:extLst>
                <a:ext uri="{FF2B5EF4-FFF2-40B4-BE49-F238E27FC236}">
                  <a16:creationId xmlns:a16="http://schemas.microsoft.com/office/drawing/2014/main" id="{6CCB1A4E-28A1-4369-80D4-3128C450D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1167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5" name="Line 68">
              <a:extLst>
                <a:ext uri="{FF2B5EF4-FFF2-40B4-BE49-F238E27FC236}">
                  <a16:creationId xmlns:a16="http://schemas.microsoft.com/office/drawing/2014/main" id="{84C0DC2E-88F6-4145-A8AA-53BA28671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1061"/>
              <a:ext cx="0" cy="71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6" name="Line 69">
              <a:extLst>
                <a:ext uri="{FF2B5EF4-FFF2-40B4-BE49-F238E27FC236}">
                  <a16:creationId xmlns:a16="http://schemas.microsoft.com/office/drawing/2014/main" id="{DE363DDB-B82D-4080-9F85-E0C1324B29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" y="956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7" name="Line 70">
              <a:extLst>
                <a:ext uri="{FF2B5EF4-FFF2-40B4-BE49-F238E27FC236}">
                  <a16:creationId xmlns:a16="http://schemas.microsoft.com/office/drawing/2014/main" id="{5C068A72-E153-41F6-8D80-928672C252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57" y="924"/>
              <a:ext cx="56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8" name="Line 71">
              <a:extLst>
                <a:ext uri="{FF2B5EF4-FFF2-40B4-BE49-F238E27FC236}">
                  <a16:creationId xmlns:a16="http://schemas.microsoft.com/office/drawing/2014/main" id="{6478CB1F-A94A-45F8-B18C-3EDEE8ABC8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69" y="977"/>
              <a:ext cx="57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9" name="Line 72">
              <a:extLst>
                <a:ext uri="{FF2B5EF4-FFF2-40B4-BE49-F238E27FC236}">
                  <a16:creationId xmlns:a16="http://schemas.microsoft.com/office/drawing/2014/main" id="{ECC4F6C1-A0AB-426B-AAE6-CD0A6E76B5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82" y="1029"/>
              <a:ext cx="57" cy="38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0" name="Line 73">
              <a:extLst>
                <a:ext uri="{FF2B5EF4-FFF2-40B4-BE49-F238E27FC236}">
                  <a16:creationId xmlns:a16="http://schemas.microsoft.com/office/drawing/2014/main" id="{7C7CDA6C-5D73-4589-A968-B0E4C5D90B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95" y="1085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1" name="Line 74">
              <a:extLst>
                <a:ext uri="{FF2B5EF4-FFF2-40B4-BE49-F238E27FC236}">
                  <a16:creationId xmlns:a16="http://schemas.microsoft.com/office/drawing/2014/main" id="{3F496C74-A818-4476-9FBF-9A71C1F8A5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08" y="1137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2" name="Line 75">
              <a:extLst>
                <a:ext uri="{FF2B5EF4-FFF2-40B4-BE49-F238E27FC236}">
                  <a16:creationId xmlns:a16="http://schemas.microsoft.com/office/drawing/2014/main" id="{F397D4CA-E32B-492B-AECA-9C8BC660DB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1" y="1190"/>
              <a:ext cx="59" cy="38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3" name="Line 76">
              <a:extLst>
                <a:ext uri="{FF2B5EF4-FFF2-40B4-BE49-F238E27FC236}">
                  <a16:creationId xmlns:a16="http://schemas.microsoft.com/office/drawing/2014/main" id="{766AD0DF-1A1F-4C46-A085-AB0499CBC8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33" y="1246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4" name="Line 77">
              <a:extLst>
                <a:ext uri="{FF2B5EF4-FFF2-40B4-BE49-F238E27FC236}">
                  <a16:creationId xmlns:a16="http://schemas.microsoft.com/office/drawing/2014/main" id="{D14FD067-118C-470A-A63C-3FB96CEEFF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46" y="1298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5" name="Line 78">
              <a:extLst>
                <a:ext uri="{FF2B5EF4-FFF2-40B4-BE49-F238E27FC236}">
                  <a16:creationId xmlns:a16="http://schemas.microsoft.com/office/drawing/2014/main" id="{97084B1E-54DB-40E8-BDE4-0A418F7AFD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59" y="1354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6" name="Line 79">
              <a:extLst>
                <a:ext uri="{FF2B5EF4-FFF2-40B4-BE49-F238E27FC236}">
                  <a16:creationId xmlns:a16="http://schemas.microsoft.com/office/drawing/2014/main" id="{51B09571-CA14-4552-AEBE-A5D447783E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72" y="1406"/>
              <a:ext cx="59" cy="3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7" name="Line 80">
              <a:extLst>
                <a:ext uri="{FF2B5EF4-FFF2-40B4-BE49-F238E27FC236}">
                  <a16:creationId xmlns:a16="http://schemas.microsoft.com/office/drawing/2014/main" id="{6E3F4C75-1F2F-43B4-9141-837F0FD7E9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84" y="1459"/>
              <a:ext cx="60" cy="38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8" name="Line 81">
              <a:extLst>
                <a:ext uri="{FF2B5EF4-FFF2-40B4-BE49-F238E27FC236}">
                  <a16:creationId xmlns:a16="http://schemas.microsoft.com/office/drawing/2014/main" id="{0B9EB3DF-9F6B-4981-B656-CF6FF34F18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97" y="1515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9" name="Line 82">
              <a:extLst>
                <a:ext uri="{FF2B5EF4-FFF2-40B4-BE49-F238E27FC236}">
                  <a16:creationId xmlns:a16="http://schemas.microsoft.com/office/drawing/2014/main" id="{3134B84F-C0CF-47AE-BF2E-689A4E515D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10" y="1567"/>
              <a:ext cx="59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0" name="Line 83">
              <a:extLst>
                <a:ext uri="{FF2B5EF4-FFF2-40B4-BE49-F238E27FC236}">
                  <a16:creationId xmlns:a16="http://schemas.microsoft.com/office/drawing/2014/main" id="{E87CA2CD-7C45-4CB6-BB9E-C3916BB7E4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23" y="1620"/>
              <a:ext cx="59" cy="38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1" name="Line 84">
              <a:extLst>
                <a:ext uri="{FF2B5EF4-FFF2-40B4-BE49-F238E27FC236}">
                  <a16:creationId xmlns:a16="http://schemas.microsoft.com/office/drawing/2014/main" id="{59A0213B-409F-4738-B561-F4767C15C7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36" y="1675"/>
              <a:ext cx="59" cy="3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2" name="Line 85">
              <a:extLst>
                <a:ext uri="{FF2B5EF4-FFF2-40B4-BE49-F238E27FC236}">
                  <a16:creationId xmlns:a16="http://schemas.microsoft.com/office/drawing/2014/main" id="{72949FA8-029F-44B7-9EF2-37888F7F57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43" y="1725"/>
              <a:ext cx="64" cy="27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3" name="Line 86">
              <a:extLst>
                <a:ext uri="{FF2B5EF4-FFF2-40B4-BE49-F238E27FC236}">
                  <a16:creationId xmlns:a16="http://schemas.microsoft.com/office/drawing/2014/main" id="{677E5DD3-B3AB-4277-AA75-62A365A41B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50" y="1766"/>
              <a:ext cx="62" cy="2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4" name="Line 87">
              <a:extLst>
                <a:ext uri="{FF2B5EF4-FFF2-40B4-BE49-F238E27FC236}">
                  <a16:creationId xmlns:a16="http://schemas.microsoft.com/office/drawing/2014/main" id="{7336072C-AF7A-4188-9006-7C0B15DBF3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7" y="1807"/>
              <a:ext cx="62" cy="2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5" name="Line 88">
              <a:extLst>
                <a:ext uri="{FF2B5EF4-FFF2-40B4-BE49-F238E27FC236}">
                  <a16:creationId xmlns:a16="http://schemas.microsoft.com/office/drawing/2014/main" id="{CCD762DD-7BF8-4F39-9617-A2B7D6ED5E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64" y="1845"/>
              <a:ext cx="62" cy="2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6" name="Line 89">
              <a:extLst>
                <a:ext uri="{FF2B5EF4-FFF2-40B4-BE49-F238E27FC236}">
                  <a16:creationId xmlns:a16="http://schemas.microsoft.com/office/drawing/2014/main" id="{6AD4D0BC-72A8-4142-B85C-5D93F1E7F6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68" y="1886"/>
              <a:ext cx="65" cy="2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7" name="Line 90">
              <a:extLst>
                <a:ext uri="{FF2B5EF4-FFF2-40B4-BE49-F238E27FC236}">
                  <a16:creationId xmlns:a16="http://schemas.microsoft.com/office/drawing/2014/main" id="{20A54196-49A1-4918-AC62-531CF3E9CD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76" y="1927"/>
              <a:ext cx="61" cy="2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8" name="Line 91">
              <a:extLst>
                <a:ext uri="{FF2B5EF4-FFF2-40B4-BE49-F238E27FC236}">
                  <a16:creationId xmlns:a16="http://schemas.microsoft.com/office/drawing/2014/main" id="{9AE4F76E-5B3D-4247-A6F3-0DBAA5BA16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3" y="1965"/>
              <a:ext cx="62" cy="2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9" name="Line 92">
              <a:extLst>
                <a:ext uri="{FF2B5EF4-FFF2-40B4-BE49-F238E27FC236}">
                  <a16:creationId xmlns:a16="http://schemas.microsoft.com/office/drawing/2014/main" id="{EC5729D6-C91E-4BB2-83CA-705F0FE5C6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0" y="2006"/>
              <a:ext cx="62" cy="2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0" name="Line 93">
              <a:extLst>
                <a:ext uri="{FF2B5EF4-FFF2-40B4-BE49-F238E27FC236}">
                  <a16:creationId xmlns:a16="http://schemas.microsoft.com/office/drawing/2014/main" id="{E89AA16C-F5E7-4574-80BC-B4AFB3D9C3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4" y="2047"/>
              <a:ext cx="65" cy="2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1" name="Line 94">
              <a:extLst>
                <a:ext uri="{FF2B5EF4-FFF2-40B4-BE49-F238E27FC236}">
                  <a16:creationId xmlns:a16="http://schemas.microsoft.com/office/drawing/2014/main" id="{C56B65B4-7B49-4371-A736-E54C583EB6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1" y="2085"/>
              <a:ext cx="62" cy="2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2" name="Line 95">
              <a:extLst>
                <a:ext uri="{FF2B5EF4-FFF2-40B4-BE49-F238E27FC236}">
                  <a16:creationId xmlns:a16="http://schemas.microsoft.com/office/drawing/2014/main" id="{C47E6C02-C776-4734-B2D8-ED9D3656B7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08" y="2126"/>
              <a:ext cx="62" cy="2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3" name="Line 96">
              <a:extLst>
                <a:ext uri="{FF2B5EF4-FFF2-40B4-BE49-F238E27FC236}">
                  <a16:creationId xmlns:a16="http://schemas.microsoft.com/office/drawing/2014/main" id="{D7E412CC-BF7D-4AC0-A4FD-A60C8453E6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6" y="2167"/>
              <a:ext cx="62" cy="2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4" name="Line 97">
              <a:extLst>
                <a:ext uri="{FF2B5EF4-FFF2-40B4-BE49-F238E27FC236}">
                  <a16:creationId xmlns:a16="http://schemas.microsoft.com/office/drawing/2014/main" id="{5C94ADF0-D2DF-4013-B468-3F930BCD72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0" y="2205"/>
              <a:ext cx="65" cy="29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5" name="Line 98">
              <a:extLst>
                <a:ext uri="{FF2B5EF4-FFF2-40B4-BE49-F238E27FC236}">
                  <a16:creationId xmlns:a16="http://schemas.microsoft.com/office/drawing/2014/main" id="{BD5E3A2F-7D77-456D-AC02-35701A2A3F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36" y="2246"/>
              <a:ext cx="53" cy="2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6" name="Line 99">
              <a:extLst>
                <a:ext uri="{FF2B5EF4-FFF2-40B4-BE49-F238E27FC236}">
                  <a16:creationId xmlns:a16="http://schemas.microsoft.com/office/drawing/2014/main" id="{AD94437D-BD84-4879-9E16-BCE8FA0D6E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27" y="2269"/>
              <a:ext cx="9" cy="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7" name="Line 100">
              <a:extLst>
                <a:ext uri="{FF2B5EF4-FFF2-40B4-BE49-F238E27FC236}">
                  <a16:creationId xmlns:a16="http://schemas.microsoft.com/office/drawing/2014/main" id="{0E6AFD48-87D6-492B-8100-FB4B8BE4AD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26" y="2272"/>
              <a:ext cx="67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8" name="Line 101">
              <a:extLst>
                <a:ext uri="{FF2B5EF4-FFF2-40B4-BE49-F238E27FC236}">
                  <a16:creationId xmlns:a16="http://schemas.microsoft.com/office/drawing/2014/main" id="{C0C8A42F-B07F-490C-95CC-F701C6C6DA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5" y="2278"/>
              <a:ext cx="67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9" name="Line 102">
              <a:extLst>
                <a:ext uri="{FF2B5EF4-FFF2-40B4-BE49-F238E27FC236}">
                  <a16:creationId xmlns:a16="http://schemas.microsoft.com/office/drawing/2014/main" id="{E8BA74BB-9C86-4D63-B7EE-9F6D44ED5A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3" y="2284"/>
              <a:ext cx="68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0" name="Line 103">
              <a:extLst>
                <a:ext uri="{FF2B5EF4-FFF2-40B4-BE49-F238E27FC236}">
                  <a16:creationId xmlns:a16="http://schemas.microsoft.com/office/drawing/2014/main" id="{AA0D122F-2C91-4C78-8143-9348F9FE0C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22" y="2290"/>
              <a:ext cx="67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1" name="Line 104">
              <a:extLst>
                <a:ext uri="{FF2B5EF4-FFF2-40B4-BE49-F238E27FC236}">
                  <a16:creationId xmlns:a16="http://schemas.microsoft.com/office/drawing/2014/main" id="{0C3812BB-8AE5-43C3-BCBB-F5E85D1F2B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1" y="2295"/>
              <a:ext cx="67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2" name="Line 105">
              <a:extLst>
                <a:ext uri="{FF2B5EF4-FFF2-40B4-BE49-F238E27FC236}">
                  <a16:creationId xmlns:a16="http://schemas.microsoft.com/office/drawing/2014/main" id="{2B87362D-6202-4ECE-8918-ED04516CE6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19" y="2301"/>
              <a:ext cx="68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3" name="Line 106">
              <a:extLst>
                <a:ext uri="{FF2B5EF4-FFF2-40B4-BE49-F238E27FC236}">
                  <a16:creationId xmlns:a16="http://schemas.microsoft.com/office/drawing/2014/main" id="{B7FF4E5C-BDEF-44DD-9404-E8542A156C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8" y="2307"/>
              <a:ext cx="68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4" name="Line 107">
              <a:extLst>
                <a:ext uri="{FF2B5EF4-FFF2-40B4-BE49-F238E27FC236}">
                  <a16:creationId xmlns:a16="http://schemas.microsoft.com/office/drawing/2014/main" id="{74A5DC36-63A1-4D63-91B9-D90142D085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17" y="2310"/>
              <a:ext cx="67" cy="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5" name="Line 108">
              <a:extLst>
                <a:ext uri="{FF2B5EF4-FFF2-40B4-BE49-F238E27FC236}">
                  <a16:creationId xmlns:a16="http://schemas.microsoft.com/office/drawing/2014/main" id="{43184550-B3B2-4970-8A38-9B61506F4A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8" y="2316"/>
              <a:ext cx="65" cy="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6" name="Line 109">
              <a:extLst>
                <a:ext uri="{FF2B5EF4-FFF2-40B4-BE49-F238E27FC236}">
                  <a16:creationId xmlns:a16="http://schemas.microsoft.com/office/drawing/2014/main" id="{95267EA6-466E-4BDB-9CC2-9D46C966D8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17" y="2322"/>
              <a:ext cx="68" cy="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7" name="Line 110">
              <a:extLst>
                <a:ext uri="{FF2B5EF4-FFF2-40B4-BE49-F238E27FC236}">
                  <a16:creationId xmlns:a16="http://schemas.microsoft.com/office/drawing/2014/main" id="{29EB2FC3-7755-450E-AB84-08ED22FDE4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16" y="2328"/>
              <a:ext cx="67" cy="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8" name="Line 111">
              <a:extLst>
                <a:ext uri="{FF2B5EF4-FFF2-40B4-BE49-F238E27FC236}">
                  <a16:creationId xmlns:a16="http://schemas.microsoft.com/office/drawing/2014/main" id="{E9FB6423-6205-45F5-A001-2416499276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14" y="2333"/>
              <a:ext cx="68" cy="6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9" name="Line 112">
              <a:extLst>
                <a:ext uri="{FF2B5EF4-FFF2-40B4-BE49-F238E27FC236}">
                  <a16:creationId xmlns:a16="http://schemas.microsoft.com/office/drawing/2014/main" id="{C3C31789-E162-4BE5-9557-476569768B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7" y="2339"/>
              <a:ext cx="34" cy="3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0" name="Line 113">
              <a:extLst>
                <a:ext uri="{FF2B5EF4-FFF2-40B4-BE49-F238E27FC236}">
                  <a16:creationId xmlns:a16="http://schemas.microsoft.com/office/drawing/2014/main" id="{9409A254-2AD0-4D93-B46E-6D48A0BE35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2342"/>
              <a:ext cx="0" cy="35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1" name="Line 114">
              <a:extLst>
                <a:ext uri="{FF2B5EF4-FFF2-40B4-BE49-F238E27FC236}">
                  <a16:creationId xmlns:a16="http://schemas.microsoft.com/office/drawing/2014/main" id="{C97F90BB-4EC2-4BAD-8840-73BAF90888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2412"/>
              <a:ext cx="0" cy="71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2" name="Line 115">
              <a:extLst>
                <a:ext uri="{FF2B5EF4-FFF2-40B4-BE49-F238E27FC236}">
                  <a16:creationId xmlns:a16="http://schemas.microsoft.com/office/drawing/2014/main" id="{72E657E1-7C6C-463C-834D-BB0F5B660C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2518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3" name="Line 116">
              <a:extLst>
                <a:ext uri="{FF2B5EF4-FFF2-40B4-BE49-F238E27FC236}">
                  <a16:creationId xmlns:a16="http://schemas.microsoft.com/office/drawing/2014/main" id="{252E450A-7E6C-4D8A-836D-372B34C413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2623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4" name="Line 117">
              <a:extLst>
                <a:ext uri="{FF2B5EF4-FFF2-40B4-BE49-F238E27FC236}">
                  <a16:creationId xmlns:a16="http://schemas.microsoft.com/office/drawing/2014/main" id="{871E673F-CB62-4204-AD32-9BF70362AD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2728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5" name="Line 118">
              <a:extLst>
                <a:ext uri="{FF2B5EF4-FFF2-40B4-BE49-F238E27FC236}">
                  <a16:creationId xmlns:a16="http://schemas.microsoft.com/office/drawing/2014/main" id="{26A7CF63-E925-4E92-99AF-76998F4E5D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2834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6" name="Line 119">
              <a:extLst>
                <a:ext uri="{FF2B5EF4-FFF2-40B4-BE49-F238E27FC236}">
                  <a16:creationId xmlns:a16="http://schemas.microsoft.com/office/drawing/2014/main" id="{096E646B-4B68-4166-9D50-3736717003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2939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7" name="Line 120">
              <a:extLst>
                <a:ext uri="{FF2B5EF4-FFF2-40B4-BE49-F238E27FC236}">
                  <a16:creationId xmlns:a16="http://schemas.microsoft.com/office/drawing/2014/main" id="{E677E33F-10FD-45EE-80F1-35ABD12F9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3044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8" name="Line 121">
              <a:extLst>
                <a:ext uri="{FF2B5EF4-FFF2-40B4-BE49-F238E27FC236}">
                  <a16:creationId xmlns:a16="http://schemas.microsoft.com/office/drawing/2014/main" id="{B3AF480F-51FF-4C34-BE1A-EA8E294525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3149"/>
              <a:ext cx="0" cy="68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9" name="Line 122">
              <a:extLst>
                <a:ext uri="{FF2B5EF4-FFF2-40B4-BE49-F238E27FC236}">
                  <a16:creationId xmlns:a16="http://schemas.microsoft.com/office/drawing/2014/main" id="{59634F41-F46E-4B20-A12E-E34DBB2B37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3255"/>
              <a:ext cx="0" cy="67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0" name="Line 123">
              <a:extLst>
                <a:ext uri="{FF2B5EF4-FFF2-40B4-BE49-F238E27FC236}">
                  <a16:creationId xmlns:a16="http://schemas.microsoft.com/office/drawing/2014/main" id="{1AC96489-B640-4ABE-ABFF-9C855BB465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3357"/>
              <a:ext cx="0" cy="70"/>
            </a:xfrm>
            <a:prstGeom prst="line">
              <a:avLst/>
            </a:prstGeom>
            <a:noFill/>
            <a:ln w="17463" cap="flat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1" name="Freeform 124">
              <a:extLst>
                <a:ext uri="{FF2B5EF4-FFF2-40B4-BE49-F238E27FC236}">
                  <a16:creationId xmlns:a16="http://schemas.microsoft.com/office/drawing/2014/main" id="{9CFC906A-1196-4A0A-AAD2-12A20E2E8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1626"/>
              <a:ext cx="3869" cy="1269"/>
            </a:xfrm>
            <a:custGeom>
              <a:avLst/>
              <a:gdLst>
                <a:gd name="T0" fmla="*/ 0 w 1375"/>
                <a:gd name="T1" fmla="*/ 434 h 434"/>
                <a:gd name="T2" fmla="*/ 458 w 1375"/>
                <a:gd name="T3" fmla="*/ 289 h 434"/>
                <a:gd name="T4" fmla="*/ 916 w 1375"/>
                <a:gd name="T5" fmla="*/ 145 h 434"/>
                <a:gd name="T6" fmla="*/ 1375 w 1375"/>
                <a:gd name="T7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5" h="434">
                  <a:moveTo>
                    <a:pt x="0" y="434"/>
                  </a:moveTo>
                  <a:lnTo>
                    <a:pt x="458" y="289"/>
                  </a:lnTo>
                  <a:lnTo>
                    <a:pt x="916" y="145"/>
                  </a:lnTo>
                  <a:lnTo>
                    <a:pt x="1375" y="0"/>
                  </a:lnTo>
                </a:path>
              </a:pathLst>
            </a:custGeom>
            <a:noFill/>
            <a:ln w="444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2" name="Line 125">
              <a:extLst>
                <a:ext uri="{FF2B5EF4-FFF2-40B4-BE49-F238E27FC236}">
                  <a16:creationId xmlns:a16="http://schemas.microsoft.com/office/drawing/2014/main" id="{2CB3BA09-FCB6-403C-82D9-D9B7D4E543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1" y="845"/>
              <a:ext cx="0" cy="286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3" name="Line 126">
              <a:extLst>
                <a:ext uri="{FF2B5EF4-FFF2-40B4-BE49-F238E27FC236}">
                  <a16:creationId xmlns:a16="http://schemas.microsoft.com/office/drawing/2014/main" id="{C894386F-0CC6-4955-8B73-E8B97EBE42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6" y="3626"/>
              <a:ext cx="45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4" name="Rectangle 127">
              <a:extLst>
                <a:ext uri="{FF2B5EF4-FFF2-40B4-BE49-F238E27FC236}">
                  <a16:creationId xmlns:a16="http://schemas.microsoft.com/office/drawing/2014/main" id="{CD7C985F-737F-4AEE-9AA8-EFC8B03DED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2" y="3512"/>
              <a:ext cx="268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-.01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45" name="Line 128">
              <a:extLst>
                <a:ext uri="{FF2B5EF4-FFF2-40B4-BE49-F238E27FC236}">
                  <a16:creationId xmlns:a16="http://schemas.microsoft.com/office/drawing/2014/main" id="{53F86B28-7A9F-4867-99C6-404EB3FB3D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6" y="3012"/>
              <a:ext cx="45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6" name="Rectangle 129">
              <a:extLst>
                <a:ext uri="{FF2B5EF4-FFF2-40B4-BE49-F238E27FC236}">
                  <a16:creationId xmlns:a16="http://schemas.microsoft.com/office/drawing/2014/main" id="{787D176C-58AC-4146-B41A-03667FDCD2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84" y="2896"/>
              <a:ext cx="124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47" name="Line 130">
              <a:extLst>
                <a:ext uri="{FF2B5EF4-FFF2-40B4-BE49-F238E27FC236}">
                  <a16:creationId xmlns:a16="http://schemas.microsoft.com/office/drawing/2014/main" id="{74043449-E248-4C91-8691-B3DFBE978A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6" y="2401"/>
              <a:ext cx="45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8" name="Rectangle 131">
              <a:extLst>
                <a:ext uri="{FF2B5EF4-FFF2-40B4-BE49-F238E27FC236}">
                  <a16:creationId xmlns:a16="http://schemas.microsoft.com/office/drawing/2014/main" id="{2DCAE344-0A12-4BBC-A1EF-E7D8C0F10D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33" y="2287"/>
              <a:ext cx="225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.01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49" name="Line 132">
              <a:extLst>
                <a:ext uri="{FF2B5EF4-FFF2-40B4-BE49-F238E27FC236}">
                  <a16:creationId xmlns:a16="http://schemas.microsoft.com/office/drawing/2014/main" id="{8869A9FF-7C22-4799-92DD-F2FDCB3F00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6" y="1787"/>
              <a:ext cx="45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0" name="Rectangle 133">
              <a:extLst>
                <a:ext uri="{FF2B5EF4-FFF2-40B4-BE49-F238E27FC236}">
                  <a16:creationId xmlns:a16="http://schemas.microsoft.com/office/drawing/2014/main" id="{56BFECDB-2214-4D28-883D-9ECB0733BD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32" y="1673"/>
              <a:ext cx="225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.02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51" name="Line 134">
              <a:extLst>
                <a:ext uri="{FF2B5EF4-FFF2-40B4-BE49-F238E27FC236}">
                  <a16:creationId xmlns:a16="http://schemas.microsoft.com/office/drawing/2014/main" id="{52A52590-0BCD-48DB-9CAE-19F53D6A33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6" y="1172"/>
              <a:ext cx="45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2" name="Rectangle 135">
              <a:extLst>
                <a:ext uri="{FF2B5EF4-FFF2-40B4-BE49-F238E27FC236}">
                  <a16:creationId xmlns:a16="http://schemas.microsoft.com/office/drawing/2014/main" id="{92B149AE-68FD-4B4E-9C2B-59C216BA47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32" y="1058"/>
              <a:ext cx="225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.03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53" name="Rectangle 136">
              <a:extLst>
                <a:ext uri="{FF2B5EF4-FFF2-40B4-BE49-F238E27FC236}">
                  <a16:creationId xmlns:a16="http://schemas.microsoft.com/office/drawing/2014/main" id="{C88D0696-50F2-4394-B42A-0E9C27F4DD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7" y="2136"/>
              <a:ext cx="284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Predicted mortality during the tsunami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54" name="Line 137">
              <a:extLst>
                <a:ext uri="{FF2B5EF4-FFF2-40B4-BE49-F238E27FC236}">
                  <a16:creationId xmlns:a16="http://schemas.microsoft.com/office/drawing/2014/main" id="{FEF2975D-EF14-49F9-9DD6-BAB9DF6708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1" y="3705"/>
              <a:ext cx="4018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5" name="Line 138">
              <a:extLst>
                <a:ext uri="{FF2B5EF4-FFF2-40B4-BE49-F238E27FC236}">
                  <a16:creationId xmlns:a16="http://schemas.microsoft.com/office/drawing/2014/main" id="{2A31A3D3-C43F-4FA3-A0B5-AEA65C440A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7" y="3705"/>
              <a:ext cx="0" cy="47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6" name="Rectangle 139">
              <a:extLst>
                <a:ext uri="{FF2B5EF4-FFF2-40B4-BE49-F238E27FC236}">
                  <a16:creationId xmlns:a16="http://schemas.microsoft.com/office/drawing/2014/main" id="{7C035F5C-5573-4505-B648-9173408B2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6" y="3778"/>
              <a:ext cx="124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57" name="Line 140">
              <a:extLst>
                <a:ext uri="{FF2B5EF4-FFF2-40B4-BE49-F238E27FC236}">
                  <a16:creationId xmlns:a16="http://schemas.microsoft.com/office/drawing/2014/main" id="{A617BCAF-11EA-4928-BBC3-7C11D89AD9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6" y="3705"/>
              <a:ext cx="0" cy="47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8" name="Rectangle 141">
              <a:extLst>
                <a:ext uri="{FF2B5EF4-FFF2-40B4-BE49-F238E27FC236}">
                  <a16:creationId xmlns:a16="http://schemas.microsoft.com/office/drawing/2014/main" id="{52EFEECC-0A7F-4AE4-A8ED-F1C083358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3778"/>
              <a:ext cx="124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59" name="Line 142">
              <a:extLst>
                <a:ext uri="{FF2B5EF4-FFF2-40B4-BE49-F238E27FC236}">
                  <a16:creationId xmlns:a16="http://schemas.microsoft.com/office/drawing/2014/main" id="{9915F224-F14E-47CA-9101-24BB93CCBF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4" y="3705"/>
              <a:ext cx="0" cy="47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0" name="Rectangle 143">
              <a:extLst>
                <a:ext uri="{FF2B5EF4-FFF2-40B4-BE49-F238E27FC236}">
                  <a16:creationId xmlns:a16="http://schemas.microsoft.com/office/drawing/2014/main" id="{E4872136-2CDA-44F1-83B2-A5E7F9F1C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" y="377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61" name="Line 144">
              <a:extLst>
                <a:ext uri="{FF2B5EF4-FFF2-40B4-BE49-F238E27FC236}">
                  <a16:creationId xmlns:a16="http://schemas.microsoft.com/office/drawing/2014/main" id="{D115172C-B74E-4D73-9F49-E825B8CC31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6" y="3705"/>
              <a:ext cx="0" cy="47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2" name="Rectangle 145">
              <a:extLst>
                <a:ext uri="{FF2B5EF4-FFF2-40B4-BE49-F238E27FC236}">
                  <a16:creationId xmlns:a16="http://schemas.microsoft.com/office/drawing/2014/main" id="{F907414D-021F-467B-80FE-94506F1F7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1" y="377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63" name="Rectangle 146">
              <a:extLst>
                <a:ext uri="{FF2B5EF4-FFF2-40B4-BE49-F238E27FC236}">
                  <a16:creationId xmlns:a16="http://schemas.microsoft.com/office/drawing/2014/main" id="{9336B7B8-F931-47BA-B82E-558C21D89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8" y="3892"/>
              <a:ext cx="1983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Weakness of  bonding ties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699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E86A9-61D8-4BE8-AC93-C5A0C9705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77" y="0"/>
            <a:ext cx="8748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91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293" y="332075"/>
            <a:ext cx="7854108" cy="868764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C000"/>
                </a:solidFill>
              </a:rPr>
              <a:t>Recovery: Rebuilding Ishinomaki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150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8450" y="1112704"/>
            <a:ext cx="9547794" cy="5724659"/>
          </a:xfrm>
        </p:spPr>
      </p:pic>
    </p:spTree>
    <p:extLst>
      <p:ext uri="{BB962C8B-B14F-4D97-AF65-F5344CB8AC3E}">
        <p14:creationId xmlns:p14="http://schemas.microsoft.com/office/powerpoint/2010/main" val="3562587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021" y="265973"/>
            <a:ext cx="6184232" cy="87978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Recovery: Clean up in Sendai</a:t>
            </a:r>
          </a:p>
        </p:txBody>
      </p:sp>
      <p:pic>
        <p:nvPicPr>
          <p:cNvPr id="2253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88" y="1068636"/>
            <a:ext cx="9691665" cy="5789365"/>
          </a:xfrm>
        </p:spPr>
      </p:pic>
    </p:spTree>
    <p:extLst>
      <p:ext uri="{BB962C8B-B14F-4D97-AF65-F5344CB8AC3E}">
        <p14:creationId xmlns:p14="http://schemas.microsoft.com/office/powerpoint/2010/main" val="67857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ouse with a lawn and a tree&#10;&#10;Description automatically generated">
            <a:extLst>
              <a:ext uri="{FF2B5EF4-FFF2-40B4-BE49-F238E27FC236}">
                <a16:creationId xmlns:a16="http://schemas.microsoft.com/office/drawing/2014/main" id="{25D692C0-2C4A-82CA-D880-C3DA918DA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13" y="0"/>
            <a:ext cx="10197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52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AB8E4-3CE7-4480-97E4-0522E80E8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" y="923110"/>
            <a:ext cx="12181440" cy="5024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E780B-1FAB-4191-BAA9-8C3AA987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666" y="0"/>
            <a:ext cx="3408336" cy="9231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Coastal City</a:t>
            </a:r>
          </a:p>
        </p:txBody>
      </p:sp>
    </p:spTree>
    <p:extLst>
      <p:ext uri="{BB962C8B-B14F-4D97-AF65-F5344CB8AC3E}">
        <p14:creationId xmlns:p14="http://schemas.microsoft.com/office/powerpoint/2010/main" val="477926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3284" y="365125"/>
            <a:ext cx="8213558" cy="87473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Linking social capital critical in recovery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42" y="1062462"/>
            <a:ext cx="8400081" cy="57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370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07" y="87592"/>
            <a:ext cx="6896745" cy="674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16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ky, person, outdoor, group&#10;&#10;Description automatically generated">
            <a:extLst>
              <a:ext uri="{FF2B5EF4-FFF2-40B4-BE49-F238E27FC236}">
                <a16:creationId xmlns:a16="http://schemas.microsoft.com/office/drawing/2014/main" id="{8D92228C-0603-4DC1-BDFD-F28A47702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44675"/>
            <a:ext cx="6710363" cy="4449763"/>
          </a:xfrm>
          <a:prstGeom prst="rect">
            <a:avLst/>
          </a:prstGeom>
        </p:spPr>
      </p:pic>
      <p:pic>
        <p:nvPicPr>
          <p:cNvPr id="4" name="コンテンツ プレースホルダ 3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4613" y="1844675"/>
            <a:ext cx="3579813" cy="44497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sz="5200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Futaba town and Evacuation Orders </a:t>
            </a:r>
          </a:p>
        </p:txBody>
      </p:sp>
    </p:spTree>
    <p:extLst>
      <p:ext uri="{BB962C8B-B14F-4D97-AF65-F5344CB8AC3E}">
        <p14:creationId xmlns:p14="http://schemas.microsoft.com/office/powerpoint/2010/main" val="207103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839" y="365125"/>
            <a:ext cx="10152961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Income and health do not affect K6 scores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" y="1642742"/>
            <a:ext cx="5886558" cy="4742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87" y="1642742"/>
            <a:ext cx="6240037" cy="47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47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6213" y="258618"/>
            <a:ext cx="6882660" cy="1099127"/>
          </a:xfrm>
        </p:spPr>
        <p:txBody>
          <a:bodyPr>
            <a:noAutofit/>
          </a:bodyPr>
          <a:lstStyle/>
          <a:p>
            <a:pPr algn="ctr"/>
            <a:r>
              <a:rPr lang="en-US" altLang="ja-JP" sz="3600" dirty="0">
                <a:solidFill>
                  <a:srgbClr val="FFC000"/>
                </a:solidFill>
              </a:rPr>
              <a:t>Social capital serves as a shield against mental illness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pic>
        <p:nvPicPr>
          <p:cNvPr id="7" name="コンテンツ プレースホルダー 6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3"/>
          <a:stretch/>
        </p:blipFill>
        <p:spPr>
          <a:xfrm>
            <a:off x="626259" y="411455"/>
            <a:ext cx="4587849" cy="3083108"/>
          </a:xfrm>
          <a:prstGeom prst="rect">
            <a:avLst/>
          </a:prstGeom>
        </p:spPr>
      </p:pic>
      <p:pic>
        <p:nvPicPr>
          <p:cNvPr id="9" name="図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6"/>
          <a:stretch/>
        </p:blipFill>
        <p:spPr>
          <a:xfrm>
            <a:off x="614154" y="3734996"/>
            <a:ext cx="4612060" cy="2837054"/>
          </a:xfrm>
          <a:prstGeom prst="rect">
            <a:avLst/>
          </a:prstGeom>
        </p:spPr>
      </p:pic>
      <p:pic>
        <p:nvPicPr>
          <p:cNvPr id="10" name="図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06" y="1544181"/>
            <a:ext cx="5811649" cy="4235922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14154" y="3494563"/>
            <a:ext cx="4612060" cy="3351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Futaba unknown neighbor</a:t>
            </a:r>
            <a:endParaRPr kumimoji="1" lang="ja-JP" altLang="en-US" sz="1400" dirty="0"/>
          </a:p>
        </p:txBody>
      </p:sp>
      <p:sp>
        <p:nvSpPr>
          <p:cNvPr id="12" name="正方形/長方形 11"/>
          <p:cNvSpPr/>
          <p:nvPr/>
        </p:nvSpPr>
        <p:spPr>
          <a:xfrm>
            <a:off x="614154" y="6572050"/>
            <a:ext cx="4612060" cy="3351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Futaba known neighbor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9142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14"/>
    </mc:Choice>
    <mc:Fallback xmlns="">
      <p:transition spd="slow" advTm="7341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8976061-5BFA-4FE9-BE27-C1BBF64E6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8" r="8930" b="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BEE6192-8DEF-4E79-AD81-B1FC6A90E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r="2656" b="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20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4"/>
                </a:solidFill>
              </a:rPr>
              <a:t>Tools for Building Resilience</a:t>
            </a:r>
          </a:p>
        </p:txBody>
      </p:sp>
      <p:pic>
        <p:nvPicPr>
          <p:cNvPr id="27651" name="Picture 6" descr="http://www.qcms.org/images/mrrogers_imag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22238"/>
            <a:ext cx="2749550" cy="2943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http://vnhp.org/Block%20Party%20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122238"/>
            <a:ext cx="3938588" cy="2943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 descr="toronto dollar fiv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3148013"/>
            <a:ext cx="4940300" cy="2205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 descr="http://www.logicate.com/portfolio/psc_foc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3148013"/>
            <a:ext cx="3094038" cy="22050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22238"/>
            <a:ext cx="3825875" cy="2943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1EF83A-8501-45ED-AC11-C0546656F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0650" y="3148013"/>
            <a:ext cx="2479675" cy="2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61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786C67-E50E-42A0-82AD-5DCF1A85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How to Survive and Thrive Before, During, and After a Crisis?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A4B249-171B-4BA9-A514-967DCD9E12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05235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8891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705FF4C-680C-EAD8-8A9D-ABD7B3BAD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6"/>
          <a:stretch/>
        </p:blipFill>
        <p:spPr>
          <a:xfrm>
            <a:off x="112083" y="82193"/>
            <a:ext cx="11834884" cy="6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54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building, outdoor, house, porch&#10;&#10;Description automatically generated">
            <a:extLst>
              <a:ext uri="{FF2B5EF4-FFF2-40B4-BE49-F238E27FC236}">
                <a16:creationId xmlns:a16="http://schemas.microsoft.com/office/drawing/2014/main" id="{04A5CFCC-E226-48ED-814B-62A1A56D6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 b="8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711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9346EBED-E405-D882-A039-EF6665E05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r="13502" b="1"/>
          <a:stretch/>
        </p:blipFill>
        <p:spPr>
          <a:xfrm>
            <a:off x="6176433" y="710394"/>
            <a:ext cx="5372100" cy="5437211"/>
          </a:xfrm>
          <a:prstGeom prst="rect">
            <a:avLst/>
          </a:prstGeom>
        </p:spPr>
      </p:pic>
      <p:pic>
        <p:nvPicPr>
          <p:cNvPr id="3" name="Picture 2" descr="A picture containing outdoor, sky, ground, mountain&#10;&#10;Description automatically generated">
            <a:extLst>
              <a:ext uri="{FF2B5EF4-FFF2-40B4-BE49-F238E27FC236}">
                <a16:creationId xmlns:a16="http://schemas.microsoft.com/office/drawing/2014/main" id="{5283E23A-CFF8-E929-C44B-2AF62C0E7D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9" r="-2" b="-2"/>
          <a:stretch/>
        </p:blipFill>
        <p:spPr>
          <a:xfrm>
            <a:off x="643467" y="707444"/>
            <a:ext cx="5372099" cy="54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5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8B1CD67F-AEFB-79D7-4D6C-EC972A6B9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" r="-3" b="1291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 descr="A picture containing tree, outdoor, sky, water&#10;&#10;Description automatically generated">
            <a:extLst>
              <a:ext uri="{FF2B5EF4-FFF2-40B4-BE49-F238E27FC236}">
                <a16:creationId xmlns:a16="http://schemas.microsoft.com/office/drawing/2014/main" id="{8E206975-ECEB-4262-A9D7-793F4A6D7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0" r="1" b="4079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1AA4F4B-7303-F432-E920-791CF364B8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0" r="2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AEBCE-EC86-CCF7-22A8-FD93E8CEDB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78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AD39E-7BB1-3A26-1288-0A1EB2D68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25" y="365125"/>
            <a:ext cx="9099550" cy="132556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Social infrastructure builds bridging ties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6A7E42-E125-2CB4-C385-F98B8B45C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93" y="1327868"/>
            <a:ext cx="10330014" cy="516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050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accent4"/>
                </a:solidFill>
              </a:rPr>
              <a:t>Social infrastructure in Japan, Philippines, and Nepal: Ibasho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" b="150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78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0A74B-9417-429E-A0DA-35E7355C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427999"/>
            <a:ext cx="9323569" cy="1797871"/>
          </a:xfr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sz="4500" kern="1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Ibasho –social infrastructure - broadens networks and deepens efficacy</a:t>
            </a:r>
          </a:p>
        </p:txBody>
      </p:sp>
      <p:pic>
        <p:nvPicPr>
          <p:cNvPr id="5" name="Picture 4" descr="Chart, line char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0" r="1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3" name="Picture 2" descr="Chart, line chart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r="1" b="862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4744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people walking on a dirt road in front of a house&#10;&#10;Description automatically generated with low confidence">
            <a:extLst>
              <a:ext uri="{FF2B5EF4-FFF2-40B4-BE49-F238E27FC236}">
                <a16:creationId xmlns:a16="http://schemas.microsoft.com/office/drawing/2014/main" id="{4B0CC32D-AF5F-0EC1-59A3-478DDDEB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4" y="0"/>
            <a:ext cx="11773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81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>
            <a:extLst>
              <a:ext uri="{FF2B5EF4-FFF2-40B4-BE49-F238E27FC236}">
                <a16:creationId xmlns:a16="http://schemas.microsoft.com/office/drawing/2014/main" id="{87544A99-71F7-1512-C8B2-C03FB638608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23317" y="811658"/>
            <a:ext cx="9688530" cy="6046342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C09EA5-43F8-CE9B-C598-F2179A7A8634}"/>
              </a:ext>
            </a:extLst>
          </p:cNvPr>
          <p:cNvSpPr txBox="1"/>
          <p:nvPr/>
        </p:nvSpPr>
        <p:spPr>
          <a:xfrm>
            <a:off x="1114059" y="159025"/>
            <a:ext cx="99638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accent4"/>
                </a:solidFill>
              </a:rPr>
              <a:t>Communities with more social infrastructure saw fewer deaths</a:t>
            </a:r>
            <a:endParaRPr lang="en-US" sz="3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55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91E613-08F2-4111-9503-F6AA35246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633" y="-46334"/>
            <a:ext cx="8406734" cy="690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83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54035-A473-45D3-86C3-E789B8A05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2" y="870857"/>
            <a:ext cx="12006415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81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E70E-AE6A-4218-A993-72756304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37" y="365125"/>
            <a:ext cx="10891463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Social Infrastructure Drives Economic Recovery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857ED-B25A-435C-BE43-FB7508D1D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116"/>
            <a:ext cx="12219224" cy="543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57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B2AE9B-75C1-4170-B9DC-59B64D7A0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51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6BE3C-8FBD-4795-9691-F7E052CB9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19" y="0"/>
            <a:ext cx="11209962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Social Infrastructure Helps Population Recovery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BFEF7-8114-4666-9404-2E1799907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981"/>
            <a:ext cx="12192914" cy="577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95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79F665A-20E1-2E6E-574A-CE6174E2A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25" y="1176203"/>
            <a:ext cx="7605548" cy="55710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254A96-C462-808A-E605-45442B94E4C9}"/>
              </a:ext>
            </a:extLst>
          </p:cNvPr>
          <p:cNvSpPr txBox="1">
            <a:spLocks/>
          </p:cNvSpPr>
          <p:nvPr/>
        </p:nvSpPr>
        <p:spPr>
          <a:xfrm>
            <a:off x="677462" y="316076"/>
            <a:ext cx="10837073" cy="949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</a:rPr>
              <a:t>Lack of systematic data on social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037322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EA894-6333-6779-CF39-F232E4C9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949" y="324028"/>
            <a:ext cx="9816101" cy="949967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Uneven distribution of social infrastructure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C3B07948-512F-86AB-2973-CE7224FE6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39" y="1149406"/>
            <a:ext cx="9514322" cy="57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31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B300-F0B9-6560-472B-B80970869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07" y="1654140"/>
            <a:ext cx="2876763" cy="3253630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accent4"/>
                </a:solidFill>
              </a:rPr>
              <a:t>Huge imbalance between physical and social infrastructure investment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FE7559D-6DC7-F19A-2DDE-B3FB581A7F7D}"/>
              </a:ext>
            </a:extLst>
          </p:cNvPr>
          <p:cNvGraphicFramePr>
            <a:graphicFrameLocks/>
          </p:cNvGraphicFramePr>
          <p:nvPr/>
        </p:nvGraphicFramePr>
        <p:xfrm>
          <a:off x="3609893" y="477078"/>
          <a:ext cx="7927450" cy="5748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960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D3CD0-5D95-E9BB-8114-631B5584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Conclusions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3A5F36A1-F177-0A04-AD6A-C931E91DB0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64574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3AAF836-68FA-47E3-BC91-38A08C296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69F75A-C625-4B4D-97CF-FE063CB67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0"/>
            <a:ext cx="381476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74F16C-CED6-47F7-8CC2-4B8909305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61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0970B-652A-4AA5-80CD-0B09B69B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535D0-FB7C-4A36-9C98-E763DDEAE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5"/>
            <a:ext cx="12192000" cy="684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87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370" y="192505"/>
            <a:ext cx="6382503" cy="77794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Trust, neighbors, networks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34" y="1124885"/>
            <a:ext cx="6891974" cy="573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578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5400" dirty="0">
                <a:solidFill>
                  <a:schemeClr val="accent4"/>
                </a:solidFill>
              </a:rPr>
              <a:t>Exit vs. Voice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http://www.simply-speaking.co.uk/images/voice-traning-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5326" y="2426818"/>
            <a:ext cx="2708399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9" name="Picture 2" descr="http://www.bulbman.com/images/exit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7940" y="2426818"/>
            <a:ext cx="5330182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317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059381" y="-28170"/>
            <a:ext cx="4073236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Collective Action</a:t>
            </a:r>
          </a:p>
        </p:txBody>
      </p:sp>
      <p:pic>
        <p:nvPicPr>
          <p:cNvPr id="15363" name="Picture 2" descr="http://citizenjury.org/essays/Collective%20Action%20Org%20I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29" y="1030638"/>
            <a:ext cx="8296141" cy="560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895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4"/>
                </a:solidFill>
              </a:rPr>
              <a:t>Informal Insurance</a:t>
            </a:r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387" name="Picture 2" descr="http://amariscastillo.com/wp-content/uploads/2009/10/Silent_Symphony_helping_hand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470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670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301</Words>
  <Application>Microsoft Office PowerPoint</Application>
  <PresentationFormat>Widescreen</PresentationFormat>
  <Paragraphs>54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Why Social Ties and Social Infrastructure Are Critical in Shocks and Disasters</vt:lpstr>
      <vt:lpstr>PowerPoint Presentation</vt:lpstr>
      <vt:lpstr>PowerPoint Presentation</vt:lpstr>
      <vt:lpstr>PowerPoint Presentation</vt:lpstr>
      <vt:lpstr>PowerPoint Presentation</vt:lpstr>
      <vt:lpstr>Trust, neighbors, networks</vt:lpstr>
      <vt:lpstr>Exit vs. Voice</vt:lpstr>
      <vt:lpstr>Collective Action</vt:lpstr>
      <vt:lpstr>Informal Insurance</vt:lpstr>
      <vt:lpstr>Evacuation</vt:lpstr>
      <vt:lpstr>PowerPoint Presentation</vt:lpstr>
      <vt:lpstr>PowerPoint Presentation</vt:lpstr>
      <vt:lpstr>PowerPoint Presentation</vt:lpstr>
      <vt:lpstr>Survival not well correlated with height</vt:lpstr>
      <vt:lpstr>Theories of Survival</vt:lpstr>
      <vt:lpstr>Social Networks Critical in Survival</vt:lpstr>
      <vt:lpstr>PowerPoint Presentation</vt:lpstr>
      <vt:lpstr>Recovery: Rebuilding Ishinomaki</vt:lpstr>
      <vt:lpstr>Recovery: Clean up in Sendai</vt:lpstr>
      <vt:lpstr>Coastal City</vt:lpstr>
      <vt:lpstr>Linking social capital critical in recovery</vt:lpstr>
      <vt:lpstr>PowerPoint Presentation</vt:lpstr>
      <vt:lpstr>Futaba town and Evacuation Orders </vt:lpstr>
      <vt:lpstr>Income and health do not affect K6 scores</vt:lpstr>
      <vt:lpstr>Social capital serves as a shield against mental illness</vt:lpstr>
      <vt:lpstr>PowerPoint Presentation</vt:lpstr>
      <vt:lpstr>Tools for Building Resilience</vt:lpstr>
      <vt:lpstr>How to Survive and Thrive Before, During, and After a Crisis?</vt:lpstr>
      <vt:lpstr>PowerPoint Presentation</vt:lpstr>
      <vt:lpstr>PowerPoint Presentation</vt:lpstr>
      <vt:lpstr>PowerPoint Presentation</vt:lpstr>
      <vt:lpstr>Social infrastructure builds bridging ties</vt:lpstr>
      <vt:lpstr>Social infrastructure in Japan, Philippines, and Nepal: Ibasho</vt:lpstr>
      <vt:lpstr>Ibasho –social infrastructure - broadens networks and deepens efficacy</vt:lpstr>
      <vt:lpstr>PowerPoint Presentation</vt:lpstr>
      <vt:lpstr>PowerPoint Presentation</vt:lpstr>
      <vt:lpstr>PowerPoint Presentation</vt:lpstr>
      <vt:lpstr>PowerPoint Presentation</vt:lpstr>
      <vt:lpstr>Social Infrastructure Drives Economic Recovery </vt:lpstr>
      <vt:lpstr>Social Infrastructure Helps Population Recovery</vt:lpstr>
      <vt:lpstr>PowerPoint Presentation</vt:lpstr>
      <vt:lpstr>Uneven distribution of social infrastructure</vt:lpstr>
      <vt:lpstr>Huge imbalance between physical and social infrastructure investment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Social Ties Matter Before, During, and After Crises</dc:title>
  <dc:creator>Aldrich, Daniel</dc:creator>
  <cp:lastModifiedBy>Chell, Christine</cp:lastModifiedBy>
  <cp:revision>19</cp:revision>
  <dcterms:created xsi:type="dcterms:W3CDTF">2020-08-31T18:41:13Z</dcterms:created>
  <dcterms:modified xsi:type="dcterms:W3CDTF">2025-02-23T01:31:34Z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517dd99-8573-483a-8620-8f6f69c1291c_Enabled">
    <vt:lpwstr>true</vt:lpwstr>
  </property>
  <property fmtid="{D5CDD505-2E9C-101B-9397-08002B2CF9AE}" pid="3" name="MSIP_Label_5517dd99-8573-483a-8620-8f6f69c1291c_SetDate">
    <vt:lpwstr>2025-02-23T01:31:15Z</vt:lpwstr>
  </property>
  <property fmtid="{D5CDD505-2E9C-101B-9397-08002B2CF9AE}" pid="4" name="MSIP_Label_5517dd99-8573-483a-8620-8f6f69c1291c_Method">
    <vt:lpwstr>Standard</vt:lpwstr>
  </property>
  <property fmtid="{D5CDD505-2E9C-101B-9397-08002B2CF9AE}" pid="5" name="MSIP_Label_5517dd99-8573-483a-8620-8f6f69c1291c_Name">
    <vt:lpwstr>General</vt:lpwstr>
  </property>
  <property fmtid="{D5CDD505-2E9C-101B-9397-08002B2CF9AE}" pid="6" name="MSIP_Label_5517dd99-8573-483a-8620-8f6f69c1291c_SiteId">
    <vt:lpwstr>ada0782c-5f34-4003-b5d6-3187f30aecdd</vt:lpwstr>
  </property>
  <property fmtid="{D5CDD505-2E9C-101B-9397-08002B2CF9AE}" pid="7" name="MSIP_Label_5517dd99-8573-483a-8620-8f6f69c1291c_ActionId">
    <vt:lpwstr>540c5135-969d-413b-9932-74fb3b282548</vt:lpwstr>
  </property>
  <property fmtid="{D5CDD505-2E9C-101B-9397-08002B2CF9AE}" pid="8" name="MSIP_Label_5517dd99-8573-483a-8620-8f6f69c1291c_ContentBits">
    <vt:lpwstr>0</vt:lpwstr>
  </property>
  <property fmtid="{D5CDD505-2E9C-101B-9397-08002B2CF9AE}" pid="9" name="MSIP_Label_5517dd99-8573-483a-8620-8f6f69c1291c_Tag">
    <vt:lpwstr>10, 3, 0, 1</vt:lpwstr>
  </property>
</Properties>
</file>