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7" r:id="rId2"/>
    <p:sldId id="263" r:id="rId3"/>
    <p:sldId id="338" r:id="rId4"/>
    <p:sldId id="337" r:id="rId5"/>
    <p:sldId id="342" r:id="rId6"/>
    <p:sldId id="347" r:id="rId7"/>
    <p:sldId id="339" r:id="rId8"/>
    <p:sldId id="340" r:id="rId9"/>
    <p:sldId id="341" r:id="rId10"/>
    <p:sldId id="344" r:id="rId11"/>
    <p:sldId id="346" r:id="rId12"/>
    <p:sldId id="345" r:id="rId13"/>
  </p:sldIdLst>
  <p:sldSz cx="12192000" cy="6858000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890"/>
    <p:restoredTop sz="76139" autoAdjust="0"/>
  </p:normalViewPr>
  <p:slideViewPr>
    <p:cSldViewPr snapToGrid="0">
      <p:cViewPr varScale="1">
        <p:scale>
          <a:sx n="84" d="100"/>
          <a:sy n="84" d="100"/>
        </p:scale>
        <p:origin x="16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6435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6435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3A844125-0F1C-4113-81B1-51337415C4FD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39763" y="1162050"/>
            <a:ext cx="5578475" cy="3138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73893"/>
            <a:ext cx="5486400" cy="3660458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2971800" cy="46643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8"/>
            <a:ext cx="2971800" cy="46643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0F16FD05-4C45-4F83-9C5C-694A7CA2C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8128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16FD05-4C45-4F83-9C5C-694A7CA2C85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41423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E4DDB8-93DD-0365-8A15-A5D50DF821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FA7BABA-3FA3-0B39-05E6-1D003F976CF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2A43306-1650-6C05-57AB-A980C8F1001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F827B6-0BCF-6A0B-B1C1-A28F1834CFB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16FD05-4C45-4F83-9C5C-694A7CA2C85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5566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E867ED-9531-7A9F-2F95-630A5C21FA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7DBF3A2-DA6E-D62F-364C-05688A5553A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4A30933-A8B1-ECDB-D76E-60EBFE9DAF6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1FC3C1-D3B4-BA39-DBBF-CD763C11984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16FD05-4C45-4F83-9C5C-694A7CA2C85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9190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28299">
              <a:defRPr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16FD05-4C45-4F83-9C5C-694A7CA2C85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6392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B3A528-A9FA-30A8-06B7-7D19CF4FD0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AB66C14-7293-0EA0-E38A-D9CDA82F344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1E0FF35-8F20-EA03-D70B-64885126C33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28299">
              <a:defRPr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8FF427-38D6-A5B6-2E8D-F0BA92CF211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16FD05-4C45-4F83-9C5C-694A7CA2C85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9002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16FD05-4C45-4F83-9C5C-694A7CA2C85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8631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16FD05-4C45-4F83-9C5C-694A7CA2C85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2827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870255-02EB-5671-C6D5-2C7EA85BCD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F29CC63-15D6-9EDB-EA7B-2CE78D14BFD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B2EC539-8388-5A7D-F4D3-034CF6704EF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07994E-75B5-AD1C-5A1A-8BDD4AB7889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16FD05-4C45-4F83-9C5C-694A7CA2C85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3936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BF135A-8FF0-5FFE-E1EC-5A5998237C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26316DC-450A-ACCD-96F5-38E8557A8ED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EACF3E7-2DF8-50E6-5852-E352CDB7452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BBC57F-B5D2-AC93-5B80-F2B83E14F5C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16FD05-4C45-4F83-9C5C-694A7CA2C85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7396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F0015C-DD56-FC99-4DF4-2EA4C0E82B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13E4AFF-BF38-6B63-71D0-A573307ADD4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5B8B14E-6725-1167-CA23-4471E4FA4E6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ADD37D-059B-4D0E-4FC4-77B558962AC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16FD05-4C45-4F83-9C5C-694A7CA2C85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7985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9FF159-D3FA-E41E-47D3-E43E05E93C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D73E270-1D66-989C-81C6-B56CBCBD09B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D12D611-3189-6D7F-1BC7-6A471A36274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F3EB99-0093-33D4-9A64-A902303E6E8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16FD05-4C45-4F83-9C5C-694A7CA2C85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2388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20F01C-771B-4305-B18E-7983654C32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8706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tx2"/>
                </a:solidFill>
                <a:latin typeface="Plus Jakarta Sans ExtraBold" pitchFamily="2" charset="77"/>
                <a:cs typeface="Plus Jakarta Sans ExtraBold" pitchFamily="2" charset="77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BA1042-F254-8EEC-AF32-E48FB959DE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19002"/>
            <a:ext cx="10515600" cy="4857961"/>
          </a:xfrm>
        </p:spPr>
        <p:txBody>
          <a:bodyPr/>
          <a:lstStyle>
            <a:lvl1pPr>
              <a:defRPr>
                <a:latin typeface="Plus Jakarta Sans Medium" pitchFamily="2" charset="77"/>
                <a:cs typeface="Plus Jakarta Sans Medium" pitchFamily="2" charset="77"/>
              </a:defRPr>
            </a:lvl1pPr>
            <a:lvl2pPr>
              <a:defRPr>
                <a:latin typeface="Plus Jakarta Sans Medium" pitchFamily="2" charset="77"/>
                <a:cs typeface="Plus Jakarta Sans Medium" pitchFamily="2" charset="77"/>
              </a:defRPr>
            </a:lvl2pPr>
            <a:lvl3pPr>
              <a:defRPr>
                <a:latin typeface="Plus Jakarta Sans Medium" pitchFamily="2" charset="77"/>
                <a:cs typeface="Plus Jakarta Sans Medium" pitchFamily="2" charset="77"/>
              </a:defRPr>
            </a:lvl3pPr>
            <a:lvl4pPr>
              <a:defRPr>
                <a:latin typeface="Plus Jakarta Sans Medium" pitchFamily="2" charset="77"/>
                <a:cs typeface="Plus Jakarta Sans Medium" pitchFamily="2" charset="77"/>
              </a:defRPr>
            </a:lvl4pPr>
            <a:lvl5pPr>
              <a:defRPr>
                <a:latin typeface="Plus Jakarta Sans Medium" pitchFamily="2" charset="77"/>
                <a:cs typeface="Plus Jakarta Sans Medium" pitchFamily="2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7B15D9-A060-B882-5542-758D328EFD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07E367D-89DF-CA46-9F42-F818226BC321}" type="datetimeFigureOut">
              <a:rPr lang="en-US" smtClean="0"/>
              <a:pPr/>
              <a:t>12/1/2025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321EF0-7679-5F69-EEC4-9995F867C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89829" y="6352540"/>
            <a:ext cx="5012342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Metro Health &amp; Medical Preparedness Coalition | </a:t>
            </a:r>
            <a:r>
              <a:rPr lang="en-US" dirty="0" err="1"/>
              <a:t>metrohealthready.org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F15FC50-B955-91B3-349D-6C02ECC582EB}"/>
              </a:ext>
            </a:extLst>
          </p:cNvPr>
          <p:cNvSpPr/>
          <p:nvPr userDrawn="1"/>
        </p:nvSpPr>
        <p:spPr>
          <a:xfrm>
            <a:off x="247338" y="0"/>
            <a:ext cx="247338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DF4D936-F66A-A0A7-2798-22812914E898}"/>
              </a:ext>
            </a:extLst>
          </p:cNvPr>
          <p:cNvSpPr/>
          <p:nvPr userDrawn="1"/>
        </p:nvSpPr>
        <p:spPr>
          <a:xfrm>
            <a:off x="494676" y="0"/>
            <a:ext cx="24733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4182C1F-CAF1-9B67-C799-3AE872A75310}"/>
              </a:ext>
            </a:extLst>
          </p:cNvPr>
          <p:cNvSpPr/>
          <p:nvPr userDrawn="1"/>
        </p:nvSpPr>
        <p:spPr>
          <a:xfrm>
            <a:off x="0" y="0"/>
            <a:ext cx="24733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3"/>
              </a:solidFill>
            </a:endParaRPr>
          </a:p>
        </p:txBody>
      </p:sp>
      <p:pic>
        <p:nvPicPr>
          <p:cNvPr id="11" name="Picture 10" descr="A close-up of a sign&#10;&#10;Description automatically generated">
            <a:extLst>
              <a:ext uri="{FF2B5EF4-FFF2-40B4-BE49-F238E27FC236}">
                <a16:creationId xmlns:a16="http://schemas.microsoft.com/office/drawing/2014/main" id="{78CE1C59-3C49-84BF-35F4-64702A0A486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255971" y="5913187"/>
            <a:ext cx="2688691" cy="878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820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AFF2AD-60A0-3C4D-ABDA-A11D06695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8599"/>
            <a:ext cx="10515600" cy="90487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186F552-42B7-1423-1E46-388752409C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719BD0-8352-71D7-834D-ECB76584D9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E367D-89DF-CA46-9F42-F818226BC321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3906BF-1694-D7E0-69D9-3EB3541A3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19500" y="6356350"/>
            <a:ext cx="49530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71C67E-6BC3-1870-15FB-BBDBE709B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811C4E-90E9-3849-9034-FFD7100FD4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394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AA08AA-089A-D9B6-5BF2-9D7DEA8E3E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07C287-F286-7C50-B4BA-DDF2262993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15E3D9-0900-9317-63AD-1D83AEDDA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E367D-89DF-CA46-9F42-F818226BC321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671D3B-1F6C-7095-8B99-F862B28D1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19500" y="6356350"/>
            <a:ext cx="49530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9CB536-960A-A44D-7F6D-46A6B7C7C9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811C4E-90E9-3849-9034-FFD7100FD4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215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3F721D-1D02-FA93-0E7E-D5D34D8F21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E1D2F6-27FC-E2AD-AC2A-B9122B9DB2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8CEF09-9FCF-45D9-258A-1BF22AE76E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E367D-89DF-CA46-9F42-F818226BC321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0AF127-98AB-D94F-03A0-BFF62F4565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19500" y="6356350"/>
            <a:ext cx="49530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6E29B8-5FE3-7E9D-45F5-415D5918E4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811C4E-90E9-3849-9034-FFD7100FD4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237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D65077-F6D9-9658-CC7B-C89B97A3B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0923EB-2D13-BDED-9C0A-0EF3F11BED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A44227-602D-7EDB-A202-7B416DC94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E367D-89DF-CA46-9F42-F818226BC321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8D1AF8-7426-165B-9B54-0A79BA348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19500" y="6356350"/>
            <a:ext cx="49530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ADD659-BE7C-D1CD-6A9E-4810B5D33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811C4E-90E9-3849-9034-FFD7100FD4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521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8454C0-0257-B931-8302-8B043643EE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8599"/>
            <a:ext cx="10515600" cy="90487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C9C951-B77A-D9B9-B944-FB3F87BD97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F4C628-A678-518B-58DD-96CC327FE8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3A3940-0900-A803-F01E-55415CD7C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E367D-89DF-CA46-9F42-F818226BC321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6339F2-336F-BBD1-B524-B2AEC4CCE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19500" y="6356350"/>
            <a:ext cx="49530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E07572-F4AB-18CA-2A8E-DEB8A99DC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811C4E-90E9-3849-9034-FFD7100FD4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0304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A5DE98-4453-320F-6EAF-6AFE761D2A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3DDB43-FA79-B135-CAA5-B93B44B129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2F87D7-ECF3-F407-1B9C-A85ECDDDC7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796B52-1F8B-3AE4-0E0C-F4D645904C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1AE6FCB-09DD-282E-F5ED-C7C65B6631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84F7DDF-B8DD-5BF8-4828-97C9E5AA7A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E367D-89DF-CA46-9F42-F818226BC321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213A079-A4B7-7A51-E6DA-03CC76F55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19500" y="6356350"/>
            <a:ext cx="49530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B28F590-C6A5-B367-7C3B-DAC84E0E9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811C4E-90E9-3849-9034-FFD7100FD4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152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695033-8167-F93A-6E86-D61F59C90C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8599"/>
            <a:ext cx="10515600" cy="90487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5683F4-C4FD-883C-9312-2F55EE594D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E367D-89DF-CA46-9F42-F818226BC321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5236F6-AEF7-E3D4-F734-1A19B78BA0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19500" y="6356350"/>
            <a:ext cx="49530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3CD68D-998A-BC2F-FA6B-EA15C1244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811C4E-90E9-3849-9034-FFD7100FD4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296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1CBC7AA-9275-B7B0-BFB5-2C63B532F0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E367D-89DF-CA46-9F42-F818226BC321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98A24C1-6E11-A0AE-C2BD-48BA60C69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19500" y="6356350"/>
            <a:ext cx="49530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E3CADE-93C6-EDE4-FCA7-DA0D9F498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811C4E-90E9-3849-9034-FFD7100FD4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037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D3C378-2B32-4163-B5C1-DB67432556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124A97-5064-1ABF-7C67-3943B3725E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4614E3-224D-0458-A8CF-CBD2E2C550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1B730A-6C24-CAAA-921D-345FBBDD80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E367D-89DF-CA46-9F42-F818226BC321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0A7785-2FCB-FA33-2E3C-1EE4801F41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19500" y="6356350"/>
            <a:ext cx="49530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73F130-3FCF-7FE8-5E22-1D3FEBE9B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811C4E-90E9-3849-9034-FFD7100FD4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92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BDAB4-402E-86F5-4596-B27C6C386F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764B66A-9787-3A9A-393E-DB5502F43A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258B3B-EC7E-7D33-F87A-BF229C5D09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B4749F-E623-EDD2-2E22-C29601A6BF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E367D-89DF-CA46-9F42-F818226BC321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E8910D-5D72-BCC7-BD66-C00855FEA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19500" y="6356350"/>
            <a:ext cx="49530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81ABB1-D777-1581-6B43-37CAF6293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811C4E-90E9-3849-9034-FFD7100FD4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334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BE758B-C170-51FC-CD77-5EB5DCAFF2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270000"/>
            <a:ext cx="10515600" cy="4906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4"/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27F561-1D81-D6ED-0574-2453B6C3C8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607E367D-89DF-CA46-9F42-F818226BC321}" type="datetimeFigureOut">
              <a:rPr lang="en-US" smtClean="0"/>
              <a:pPr/>
              <a:t>12/1/2025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8B5F90E-AF3F-4BEC-76B9-AA8F136965D7}"/>
              </a:ext>
            </a:extLst>
          </p:cNvPr>
          <p:cNvSpPr/>
          <p:nvPr userDrawn="1"/>
        </p:nvSpPr>
        <p:spPr>
          <a:xfrm>
            <a:off x="247338" y="0"/>
            <a:ext cx="247338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4D473ED-B191-85CB-41B1-03E8003224D8}"/>
              </a:ext>
            </a:extLst>
          </p:cNvPr>
          <p:cNvSpPr/>
          <p:nvPr userDrawn="1"/>
        </p:nvSpPr>
        <p:spPr>
          <a:xfrm>
            <a:off x="494676" y="0"/>
            <a:ext cx="24733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FFB4B5A-83D4-59AB-A559-80211BBDE3A3}"/>
              </a:ext>
            </a:extLst>
          </p:cNvPr>
          <p:cNvSpPr/>
          <p:nvPr userDrawn="1"/>
        </p:nvSpPr>
        <p:spPr>
          <a:xfrm>
            <a:off x="0" y="0"/>
            <a:ext cx="24733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3"/>
              </a:solidFill>
            </a:endParaRPr>
          </a:p>
        </p:txBody>
      </p:sp>
      <p:pic>
        <p:nvPicPr>
          <p:cNvPr id="10" name="Picture 9" descr="A close-up of a sign&#10;&#10;Description automatically generated">
            <a:extLst>
              <a:ext uri="{FF2B5EF4-FFF2-40B4-BE49-F238E27FC236}">
                <a16:creationId xmlns:a16="http://schemas.microsoft.com/office/drawing/2014/main" id="{EAFB6218-EEDC-7ACC-0770-02AD6FD6D136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9255971" y="5916997"/>
            <a:ext cx="2688691" cy="878706"/>
          </a:xfrm>
          <a:prstGeom prst="rect">
            <a:avLst/>
          </a:prstGeom>
        </p:spPr>
      </p:pic>
      <p:sp>
        <p:nvSpPr>
          <p:cNvPr id="12" name="Title Placeholder 11">
            <a:extLst>
              <a:ext uri="{FF2B5EF4-FFF2-40B4-BE49-F238E27FC236}">
                <a16:creationId xmlns:a16="http://schemas.microsoft.com/office/drawing/2014/main" id="{13C2A28D-00FD-23D9-8C55-997E7C7BC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9B26FDF-1DD8-6816-6DDC-48DC0A7A6516}"/>
              </a:ext>
            </a:extLst>
          </p:cNvPr>
          <p:cNvSpPr txBox="1"/>
          <p:nvPr userDrawn="1"/>
        </p:nvSpPr>
        <p:spPr>
          <a:xfrm>
            <a:off x="3835951" y="6444476"/>
            <a:ext cx="50764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/>
              <a:t>Metro Health &amp; Medical Preparedness Coalition | </a:t>
            </a:r>
            <a:r>
              <a:rPr lang="en-US" sz="1200" dirty="0" err="1"/>
              <a:t>metrohealthready.org</a:t>
            </a:r>
            <a:endParaRPr lang="en-US" sz="1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4093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2"/>
          </a:solidFill>
          <a:latin typeface="+mj-lt"/>
          <a:ea typeface="+mj-ea"/>
          <a:cs typeface="Plus Jakarta Sans ExtraBold" pitchFamily="2" charset="77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Plus Jakarta Sans Medium" pitchFamily="2" charset="77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Plus Jakarta Sans Medium" pitchFamily="2" charset="77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Plus Jakarta Sans Medium" pitchFamily="2" charset="77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Plus Jakarta Sans Medium" pitchFamily="2" charset="77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Plus Jakarta Sans Medium" pitchFamily="2" charset="77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81F3AA-79F5-7467-683F-6D3826C911F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2025 Regional Hazard Vulnerability Analysis (HVA)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617506-6E0E-7CEE-4A89-EAECCDB8346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  <a:p>
            <a:r>
              <a:rPr lang="en-US" dirty="0"/>
              <a:t>Metro Coalition </a:t>
            </a:r>
          </a:p>
          <a:p>
            <a:r>
              <a:rPr lang="en-US" dirty="0"/>
              <a:t>Senior Advisory Committee Meeting </a:t>
            </a:r>
          </a:p>
          <a:p>
            <a:r>
              <a:rPr lang="en-US" dirty="0"/>
              <a:t>November 25, 2025</a:t>
            </a:r>
          </a:p>
        </p:txBody>
      </p:sp>
    </p:spTree>
    <p:extLst>
      <p:ext uri="{BB962C8B-B14F-4D97-AF65-F5344CB8AC3E}">
        <p14:creationId xmlns:p14="http://schemas.microsoft.com/office/powerpoint/2010/main" val="42152155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382557-7AFE-E921-4FB0-13049CF0BF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D9D855-B7BE-7FE6-D3AA-53E7E9C24A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We Utilize This Data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19DE4-3774-FD0C-8C27-8FF454E31F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2510" y="1833353"/>
            <a:ext cx="10515600" cy="407595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i="1" dirty="0"/>
              <a:t>This Regional Healthcare Hazard Vulnerability Assessment is intended to be a broad strategic planning tool that provides linkages among hazards, risks, and vulnerabilities so that healthcare partners can better plan for emergencies and disasters. </a:t>
            </a:r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r>
              <a:rPr lang="en-US" i="1" dirty="0"/>
              <a:t>This assessment offers a prioritized list of hazards that can serve as a baseline for future organizational and jurisdictional HVAs in planning, training, mitigation, response, and recovery activities.  </a:t>
            </a:r>
          </a:p>
          <a:p>
            <a:pPr marL="0" indent="0">
              <a:buNone/>
            </a:pPr>
            <a:endParaRPr lang="en-US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6810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652AE5-131B-36A3-51A7-D489276D95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2D7F00-6820-C268-37F8-79171495F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C9A69E-5CD3-2002-FA1D-8742649675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2510" y="1833353"/>
            <a:ext cx="10515600" cy="4075958"/>
          </a:xfrm>
        </p:spPr>
        <p:txBody>
          <a:bodyPr>
            <a:normAutofit/>
          </a:bodyPr>
          <a:lstStyle/>
          <a:p>
            <a:r>
              <a:rPr lang="en-US" dirty="0">
                <a:latin typeface="Calibri" panose="020F0502020204030204" pitchFamily="34" charset="0"/>
              </a:rPr>
              <a:t>The 2025 Regional HVA and Executive Summary have been reviewed and approved by MDH, pending a few minor edits.</a:t>
            </a:r>
          </a:p>
          <a:p>
            <a:endParaRPr lang="en-US" dirty="0">
              <a:latin typeface="Calibri" panose="020F0502020204030204" pitchFamily="34" charset="0"/>
            </a:endParaRPr>
          </a:p>
          <a:p>
            <a:r>
              <a:rPr lang="en-US" dirty="0">
                <a:latin typeface="Calibri" panose="020F0502020204030204" pitchFamily="34" charset="0"/>
              </a:rPr>
              <a:t>The executive summary will be distributed to Metro Coalition members in December 2025.</a:t>
            </a:r>
          </a:p>
          <a:p>
            <a:endParaRPr lang="en-US" dirty="0">
              <a:latin typeface="Calibri" panose="020F0502020204030204" pitchFamily="34" charset="0"/>
            </a:endParaRPr>
          </a:p>
          <a:p>
            <a:r>
              <a:rPr lang="en-US" dirty="0">
                <a:latin typeface="Calibri" panose="020F0502020204030204" pitchFamily="34" charset="0"/>
              </a:rPr>
              <a:t>Chris will submit the HVA to ASPR in December to meet the federal deliverable deadline. </a:t>
            </a:r>
          </a:p>
        </p:txBody>
      </p:sp>
    </p:spTree>
    <p:extLst>
      <p:ext uri="{BB962C8B-B14F-4D97-AF65-F5344CB8AC3E}">
        <p14:creationId xmlns:p14="http://schemas.microsoft.com/office/powerpoint/2010/main" val="7625718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B5531A-8FE7-4645-3A73-2FD95E0BDA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325A73-78AF-6F3F-B05F-DA29698C3B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You!!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A7C380-66D3-A895-ACFB-9F0E038132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2510" y="1833353"/>
            <a:ext cx="10515600" cy="407595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i="1" dirty="0"/>
              <a:t>This Regional Healthcare Hazard Vulnerability Assessment would not be possible or as comprehensive without the dedication and participation of our partners.</a:t>
            </a:r>
          </a:p>
          <a:p>
            <a:pPr marL="0" indent="0">
              <a:buNone/>
            </a:pPr>
            <a:endParaRPr lang="en-US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21963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75D345-BA5A-0052-F729-7CF1C7480B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Regional HVA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1125EE-925C-0654-5FD1-9EFA6C0ABD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19002"/>
            <a:ext cx="11117580" cy="4857961"/>
          </a:xfrm>
        </p:spPr>
        <p:txBody>
          <a:bodyPr>
            <a:normAutofit fontScale="85000" lnSpcReduction="20000"/>
          </a:bodyPr>
          <a:lstStyle/>
          <a:p>
            <a:endParaRPr lang="en-US" dirty="0">
              <a:latin typeface="Calibri" panose="020F0502020204030204" pitchFamily="34" charset="0"/>
            </a:endParaRP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</a:rPr>
              <a:t>Identify</a:t>
            </a:r>
            <a:r>
              <a:rPr lang="en-US" spc="-25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</a:rPr>
              <a:t>hazards</a:t>
            </a:r>
            <a:r>
              <a:rPr lang="en-US" spc="-2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</a:rPr>
              <a:t>or</a:t>
            </a:r>
            <a:r>
              <a:rPr lang="en-US" spc="-35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</a:rPr>
              <a:t>risks</a:t>
            </a:r>
            <a:r>
              <a:rPr lang="en-US" spc="-35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</a:rPr>
              <a:t>that</a:t>
            </a:r>
            <a:r>
              <a:rPr lang="en-US" spc="-3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</a:rPr>
              <a:t>are</a:t>
            </a:r>
            <a:r>
              <a:rPr lang="en-US" spc="-2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</a:rPr>
              <a:t>most</a:t>
            </a:r>
            <a:r>
              <a:rPr lang="en-US" spc="-2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</a:rPr>
              <a:t>likely</a:t>
            </a:r>
            <a:r>
              <a:rPr lang="en-US" spc="-2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</a:rPr>
              <a:t>to</a:t>
            </a:r>
            <a:r>
              <a:rPr lang="en-US" spc="-5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</a:rPr>
              <a:t>have</a:t>
            </a:r>
            <a:r>
              <a:rPr lang="en-US" spc="-3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</a:rPr>
              <a:t>an impact on the demand for healthcare services and our system’s ability to provide these services.</a:t>
            </a:r>
            <a:endParaRPr lang="en-US" dirty="0"/>
          </a:p>
          <a:p>
            <a:endParaRPr lang="en-US" dirty="0">
              <a:latin typeface="Calibri" panose="020F0502020204030204" pitchFamily="34" charset="0"/>
            </a:endParaRPr>
          </a:p>
          <a:p>
            <a:r>
              <a:rPr lang="en-US" dirty="0">
                <a:latin typeface="Calibri" panose="020F0502020204030204" pitchFamily="34" charset="0"/>
              </a:rPr>
              <a:t>Provide information for consideration of vulnerable/at risk communities. </a:t>
            </a:r>
          </a:p>
          <a:p>
            <a:endParaRPr lang="en-US" dirty="0">
              <a:latin typeface="Calibri" panose="020F0502020204030204" pitchFamily="34" charset="0"/>
            </a:endParaRPr>
          </a:p>
          <a:p>
            <a:r>
              <a:rPr lang="en-US" dirty="0">
                <a:latin typeface="Calibri" panose="020F0502020204030204" pitchFamily="34" charset="0"/>
              </a:rPr>
              <a:t>Focus is regional healthcare service delivery impacts.  Individual site considerations (e.g. internal fire, flood, patient elopement, etc.) are not included in the regional rollup. </a:t>
            </a:r>
            <a:r>
              <a:rPr lang="en-US" b="1" i="1" dirty="0">
                <a:latin typeface="Calibri" panose="020F0502020204030204" pitchFamily="34" charset="0"/>
              </a:rPr>
              <a:t>Site considerations are included in member specific risk analysis. </a:t>
            </a:r>
          </a:p>
          <a:p>
            <a:endParaRPr lang="en-US" dirty="0">
              <a:latin typeface="Calibri" panose="020F0502020204030204" pitchFamily="34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Summaries based on review of existing facility/system hazard analysis,  jurisdictional-based planning documents and internet research on regional hazards. </a:t>
            </a:r>
          </a:p>
          <a:p>
            <a:pPr marL="0" indent="0">
              <a:buNone/>
            </a:pPr>
            <a:r>
              <a:rPr lang="en-US" dirty="0">
                <a:latin typeface="Calibri" panose="020F0502020204030204" pitchFamily="34" charset="0"/>
              </a:rPr>
              <a:t>  </a:t>
            </a:r>
          </a:p>
          <a:p>
            <a:endParaRPr lang="en-US" dirty="0">
              <a:latin typeface="Calibri" panose="020F0502020204030204" pitchFamily="34" charset="0"/>
            </a:endParaRPr>
          </a:p>
          <a:p>
            <a:endParaRPr lang="en-US" dirty="0">
              <a:latin typeface="Calibri" panose="020F0502020204030204" pitchFamily="34" charset="0"/>
            </a:endParaRPr>
          </a:p>
          <a:p>
            <a:endParaRPr lang="en-US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11612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96BB67-93F1-081C-C379-2429306489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DE6BDB-CB96-223F-4752-1E63C870A8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Highlights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D929CA-FA2E-A192-B78C-FED84058B0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1445"/>
            <a:ext cx="10515600" cy="4857961"/>
          </a:xfrm>
        </p:spPr>
        <p:txBody>
          <a:bodyPr>
            <a:normAutofit lnSpcReduction="10000"/>
          </a:bodyPr>
          <a:lstStyle/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</a:rPr>
              <a:t>76 submissions received for this year’s HVA</a:t>
            </a:r>
          </a:p>
          <a:p>
            <a:endParaRPr lang="en-US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Hospitals, Long Term Care/Home Health/Hospice, EMS, Public Health, Emergency Management participated</a:t>
            </a:r>
          </a:p>
          <a:p>
            <a:endParaRPr lang="en-US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Member Specific Risk Analysis for Compact and Long-Term Care</a:t>
            </a:r>
          </a:p>
          <a:p>
            <a:endParaRPr lang="en-US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3 Year Regional Risk Analysis Trending</a:t>
            </a:r>
          </a:p>
          <a:p>
            <a:endParaRPr lang="en-US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AI Assisted Summaries </a:t>
            </a:r>
          </a:p>
          <a:p>
            <a:endParaRPr lang="en-US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US" dirty="0">
              <a:latin typeface="Calibri" panose="020F0502020204030204" pitchFamily="34" charset="0"/>
            </a:endParaRPr>
          </a:p>
          <a:p>
            <a:endParaRPr lang="en-US" dirty="0">
              <a:latin typeface="Calibri" panose="020F0502020204030204" pitchFamily="34" charset="0"/>
            </a:endParaRPr>
          </a:p>
          <a:p>
            <a:endParaRPr lang="en-US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71719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75D345-BA5A-0052-F729-7CF1C7480B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Methodology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1125EE-925C-0654-5FD1-9EFA6C0ABD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10015"/>
            <a:ext cx="10831830" cy="4857961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Metro HCC utilized hazard analysis submitted by coalition members from August – October 2025 as the foundation for this Regional HVA. </a:t>
            </a:r>
          </a:p>
          <a:p>
            <a:endParaRPr lang="en-US" dirty="0">
              <a:latin typeface="Calibri" panose="020F0502020204030204" pitchFamily="34" charset="0"/>
            </a:endParaRPr>
          </a:p>
          <a:p>
            <a:r>
              <a:rPr lang="en-US" dirty="0"/>
              <a:t>Hazards were reviewed and prioritized by using two metrics: </a:t>
            </a:r>
          </a:p>
          <a:p>
            <a:pPr lvl="1"/>
            <a:r>
              <a:rPr lang="en-US" dirty="0"/>
              <a:t>Probability of occurrence </a:t>
            </a:r>
          </a:p>
          <a:p>
            <a:pPr lvl="1"/>
            <a:r>
              <a:rPr lang="en-US" dirty="0"/>
              <a:t>Overall risk score  </a:t>
            </a:r>
          </a:p>
          <a:p>
            <a:pPr lvl="1"/>
            <a:endParaRPr lang="en-US" dirty="0"/>
          </a:p>
          <a:p>
            <a:r>
              <a:rPr lang="en-US" dirty="0"/>
              <a:t>This method does factor the components of impact and preparedness, as well as severity of impact, which are incorporated into the overall risk score.</a:t>
            </a:r>
          </a:p>
          <a:p>
            <a:pPr lvl="1"/>
            <a:endParaRPr lang="en-US" dirty="0">
              <a:latin typeface="Calibri" panose="020F0502020204030204" pitchFamily="34" charset="0"/>
            </a:endParaRPr>
          </a:p>
          <a:p>
            <a:r>
              <a:rPr lang="en-US" dirty="0">
                <a:latin typeface="Calibri" panose="020F0502020204030204" pitchFamily="34" charset="0"/>
              </a:rPr>
              <a:t>All information submitted is presented generally; individual information submitted is held in strict confidence. </a:t>
            </a:r>
          </a:p>
        </p:txBody>
      </p:sp>
    </p:spTree>
    <p:extLst>
      <p:ext uri="{BB962C8B-B14F-4D97-AF65-F5344CB8AC3E}">
        <p14:creationId xmlns:p14="http://schemas.microsoft.com/office/powerpoint/2010/main" val="19130883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158E90-E66D-0E74-A35D-5897BBD16F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6880" y="2459673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dirty="0"/>
              <a:t>HVA Analysis </a:t>
            </a:r>
            <a:br>
              <a:rPr lang="en-US" dirty="0"/>
            </a:br>
            <a:br>
              <a:rPr lang="en-US" dirty="0"/>
            </a:br>
            <a:r>
              <a:rPr lang="en-US" dirty="0"/>
              <a:t>Coalition Member &amp; Metro Region 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13812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6088178-7A96-E3B2-569D-C5A6CECAC9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7847" y="80010"/>
            <a:ext cx="5892993" cy="658368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B47A185-A205-43BA-5A53-1EA80240F77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72250" y="274320"/>
            <a:ext cx="5382452" cy="6583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74174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FFF235-E750-91F3-03D0-4B794DE616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4FB16F9-1314-9727-5D50-D09A2AFA3F9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760220" y="0"/>
            <a:ext cx="766953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93215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56C878-1E02-62D6-8CEF-1E15D8490D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85C312D5-76B2-18A1-72EE-04B205B1CEB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908810" y="240030"/>
            <a:ext cx="7452360" cy="6617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24370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B24B27-C4B5-B458-2692-2B0059DCE7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618B6693-B138-805E-F652-7FD91E12C74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817370" y="251460"/>
            <a:ext cx="7589520" cy="6606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49766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Metro Coalition">
      <a:dk1>
        <a:srgbClr val="000000"/>
      </a:dk1>
      <a:lt1>
        <a:srgbClr val="FFFFFF"/>
      </a:lt1>
      <a:dk2>
        <a:srgbClr val="3859AE"/>
      </a:dk2>
      <a:lt2>
        <a:srgbClr val="B4B3B6"/>
      </a:lt2>
      <a:accent1>
        <a:srgbClr val="94243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6106</TotalTime>
  <Words>428</Words>
  <Application>Microsoft Office PowerPoint</Application>
  <PresentationFormat>Widescreen</PresentationFormat>
  <Paragraphs>64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Aptos</vt:lpstr>
      <vt:lpstr>Arial</vt:lpstr>
      <vt:lpstr>Calibri</vt:lpstr>
      <vt:lpstr>Plus Jakarta Sans ExtraBold</vt:lpstr>
      <vt:lpstr>Plus Jakarta Sans Medium</vt:lpstr>
      <vt:lpstr>Office Theme</vt:lpstr>
      <vt:lpstr>2025 Regional Hazard Vulnerability Analysis (HVA)</vt:lpstr>
      <vt:lpstr>Regional HVA Objectives</vt:lpstr>
      <vt:lpstr>Highlights</vt:lpstr>
      <vt:lpstr>Methodology </vt:lpstr>
      <vt:lpstr>HVA Analysis   Coalition Member &amp; Metro Region  </vt:lpstr>
      <vt:lpstr>PowerPoint Presentation</vt:lpstr>
      <vt:lpstr>PowerPoint Presentation</vt:lpstr>
      <vt:lpstr>PowerPoint Presentation</vt:lpstr>
      <vt:lpstr>PowerPoint Presentation</vt:lpstr>
      <vt:lpstr>How Do We Utilize This Data </vt:lpstr>
      <vt:lpstr>Next Steps</vt:lpstr>
      <vt:lpstr>Thank You!!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Eric Mens</dc:creator>
  <cp:lastModifiedBy>Chell, Christine</cp:lastModifiedBy>
  <cp:revision>64</cp:revision>
  <cp:lastPrinted>2024-09-09T23:28:17Z</cp:lastPrinted>
  <dcterms:created xsi:type="dcterms:W3CDTF">2023-05-08T20:57:17Z</dcterms:created>
  <dcterms:modified xsi:type="dcterms:W3CDTF">2025-12-01T17:31:47Z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5517dd99-8573-483a-8620-8f6f69c1291c_Enabled">
    <vt:lpwstr>true</vt:lpwstr>
  </property>
  <property fmtid="{D5CDD505-2E9C-101B-9397-08002B2CF9AE}" pid="3" name="MSIP_Label_5517dd99-8573-483a-8620-8f6f69c1291c_SetDate">
    <vt:lpwstr>2024-03-25T14:35:54Z</vt:lpwstr>
  </property>
  <property fmtid="{D5CDD505-2E9C-101B-9397-08002B2CF9AE}" pid="4" name="MSIP_Label_5517dd99-8573-483a-8620-8f6f69c1291c_Method">
    <vt:lpwstr>Standard</vt:lpwstr>
  </property>
  <property fmtid="{D5CDD505-2E9C-101B-9397-08002B2CF9AE}" pid="5" name="MSIP_Label_5517dd99-8573-483a-8620-8f6f69c1291c_Name">
    <vt:lpwstr>General</vt:lpwstr>
  </property>
  <property fmtid="{D5CDD505-2E9C-101B-9397-08002B2CF9AE}" pid="6" name="MSIP_Label_5517dd99-8573-483a-8620-8f6f69c1291c_SiteId">
    <vt:lpwstr>ada0782c-5f34-4003-b5d6-3187f30aecdd</vt:lpwstr>
  </property>
  <property fmtid="{D5CDD505-2E9C-101B-9397-08002B2CF9AE}" pid="7" name="MSIP_Label_5517dd99-8573-483a-8620-8f6f69c1291c_ActionId">
    <vt:lpwstr>b46d8f5a-cd1f-4121-98a1-ae1c06633067</vt:lpwstr>
  </property>
  <property fmtid="{D5CDD505-2E9C-101B-9397-08002B2CF9AE}" pid="8" name="MSIP_Label_5517dd99-8573-483a-8620-8f6f69c1291c_ContentBits">
    <vt:lpwstr>0</vt:lpwstr>
  </property>
</Properties>
</file>