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8" r:id="rId2"/>
    <p:sldId id="280" r:id="rId3"/>
    <p:sldId id="282" r:id="rId4"/>
    <p:sldId id="259" r:id="rId5"/>
    <p:sldId id="260" r:id="rId6"/>
    <p:sldId id="286" r:id="rId7"/>
    <p:sldId id="274" r:id="rId8"/>
    <p:sldId id="309" r:id="rId9"/>
    <p:sldId id="287" r:id="rId10"/>
    <p:sldId id="281" r:id="rId11"/>
    <p:sldId id="302" r:id="rId12"/>
    <p:sldId id="285" r:id="rId13"/>
    <p:sldId id="300" r:id="rId14"/>
    <p:sldId id="312" r:id="rId15"/>
    <p:sldId id="275" r:id="rId16"/>
    <p:sldId id="262" r:id="rId17"/>
    <p:sldId id="303" r:id="rId18"/>
    <p:sldId id="291" r:id="rId19"/>
    <p:sldId id="301" r:id="rId20"/>
    <p:sldId id="311" r:id="rId21"/>
    <p:sldId id="294" r:id="rId22"/>
    <p:sldId id="295" r:id="rId23"/>
    <p:sldId id="307" r:id="rId24"/>
    <p:sldId id="310"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CF1854-2409-A28D-DD07-25B00FC841EC}" name="Moilanen, Emily A" initials="EM" userId="S::Emily.Moilanen@hcmed.org::0ac32000-5691-4303-9537-f2eec747c5b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0"/>
    <p:restoredTop sz="74090" autoAdjust="0"/>
  </p:normalViewPr>
  <p:slideViewPr>
    <p:cSldViewPr snapToGrid="0">
      <p:cViewPr varScale="1">
        <p:scale>
          <a:sx n="82" d="100"/>
          <a:sy n="82" d="100"/>
        </p:scale>
        <p:origin x="17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4549C-191C-4261-91D3-7D9C54893DA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5E019-B8D2-44AE-9375-60F3E41656CB}" type="slidenum">
              <a:rPr lang="en-US" smtClean="0"/>
              <a:t>‹#›</a:t>
            </a:fld>
            <a:endParaRPr lang="en-US"/>
          </a:p>
        </p:txBody>
      </p:sp>
    </p:spTree>
    <p:extLst>
      <p:ext uri="{BB962C8B-B14F-4D97-AF65-F5344CB8AC3E}">
        <p14:creationId xmlns:p14="http://schemas.microsoft.com/office/powerpoint/2010/main" val="19383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1</a:t>
            </a:fld>
            <a:endParaRPr lang="en-US"/>
          </a:p>
        </p:txBody>
      </p:sp>
    </p:spTree>
    <p:extLst>
      <p:ext uri="{BB962C8B-B14F-4D97-AF65-F5344CB8AC3E}">
        <p14:creationId xmlns:p14="http://schemas.microsoft.com/office/powerpoint/2010/main" val="350584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D6A25-C532-87C0-6346-F7226142B5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531D2-404D-0648-448F-262366815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C284E-F089-A800-3B73-916033C0C7FC}"/>
              </a:ext>
            </a:extLst>
          </p:cNvPr>
          <p:cNvSpPr>
            <a:spLocks noGrp="1"/>
          </p:cNvSpPr>
          <p:nvPr>
            <p:ph type="body" idx="1"/>
          </p:nvPr>
        </p:nvSpPr>
        <p:spPr/>
        <p:txBody>
          <a:bodyPr/>
          <a:lstStyle/>
          <a:p>
            <a:r>
              <a:rPr lang="en-US" dirty="0"/>
              <a:t>Key elements of the whole community include individuals with disabilities and others with access and functional needs whose needs must be considered well in advance when preparing for disasters and emergencies, and who are important partners to support the delivery of core capabilities during incident response (e.g., through associations and alliances that serve these populations). </a:t>
            </a:r>
            <a:r>
              <a:rPr lang="en-US" b="1" dirty="0"/>
              <a:t>People with disabilities and others with access and functional needs include individuals who are from diverse cultures, races, and nations of origin; individuals who do not read, have limited English proficiency, or are non-English speaking; people who have physical, sensory, behavioral, mental health, intellectual, developmental and cognitive disabilities; senior citizens with and without </a:t>
            </a:r>
          </a:p>
          <a:p>
            <a:endParaRPr lang="en-US" dirty="0"/>
          </a:p>
          <a:p>
            <a:r>
              <a:rPr lang="en-US" dirty="0"/>
              <a:t>Emergency Support Function #6 – Mass Care, Emergency Assistance, Temporary Housing, and Human Services Annex June 2016 ESF #6 – Mass Care, Emergency Assistance, Temporary Housing, ESF #6-3 and Human Services Annex disabilities or other access and functional needs; children with and without disabilities or other access and functional needs and their parents and/or guardians; individuals who are economically or transportation-disadvantaged; women who are pregnant; individuals who have chronic medical conditions; and those with pharmacological dependency.</a:t>
            </a:r>
          </a:p>
        </p:txBody>
      </p:sp>
      <p:sp>
        <p:nvSpPr>
          <p:cNvPr id="4" name="Slide Number Placeholder 3">
            <a:extLst>
              <a:ext uri="{FF2B5EF4-FFF2-40B4-BE49-F238E27FC236}">
                <a16:creationId xmlns:a16="http://schemas.microsoft.com/office/drawing/2014/main" id="{6D3F5820-E435-0C6B-A5AB-A0DB47B408E2}"/>
              </a:ext>
            </a:extLst>
          </p:cNvPr>
          <p:cNvSpPr>
            <a:spLocks noGrp="1"/>
          </p:cNvSpPr>
          <p:nvPr>
            <p:ph type="sldNum" sz="quarter" idx="5"/>
          </p:nvPr>
        </p:nvSpPr>
        <p:spPr/>
        <p:txBody>
          <a:bodyPr/>
          <a:lstStyle/>
          <a:p>
            <a:fld id="{AF85E019-B8D2-44AE-9375-60F3E41656CB}" type="slidenum">
              <a:rPr lang="en-US" smtClean="0"/>
              <a:t>12</a:t>
            </a:fld>
            <a:endParaRPr lang="en-US"/>
          </a:p>
        </p:txBody>
      </p:sp>
    </p:spTree>
    <p:extLst>
      <p:ext uri="{BB962C8B-B14F-4D97-AF65-F5344CB8AC3E}">
        <p14:creationId xmlns:p14="http://schemas.microsoft.com/office/powerpoint/2010/main" val="38752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A55D5-7CF5-E95E-6912-1597B94344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D0FA30-3B87-027D-F9BF-5FEFCF0DD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FD67B-BA69-4969-1BA9-90C2DEF38FD6}"/>
              </a:ext>
            </a:extLst>
          </p:cNvPr>
          <p:cNvSpPr>
            <a:spLocks noGrp="1"/>
          </p:cNvSpPr>
          <p:nvPr>
            <p:ph type="body" idx="1"/>
          </p:nvPr>
        </p:nvSpPr>
        <p:spPr/>
        <p:txBody>
          <a:bodyPr/>
          <a:lstStyle/>
          <a:p>
            <a:r>
              <a:rPr lang="en-US" dirty="0"/>
              <a:t>Applies to hospitals too.</a:t>
            </a:r>
          </a:p>
          <a:p>
            <a:endParaRPr lang="en-US" dirty="0"/>
          </a:p>
          <a:p>
            <a:r>
              <a:rPr lang="en-US" dirty="0"/>
              <a:t>Joint Commission Standards?—any language there? Other requirements or regulating bodies where this language shows up? Feel free to put that in the chat.</a:t>
            </a:r>
          </a:p>
        </p:txBody>
      </p:sp>
      <p:sp>
        <p:nvSpPr>
          <p:cNvPr id="4" name="Slide Number Placeholder 3">
            <a:extLst>
              <a:ext uri="{FF2B5EF4-FFF2-40B4-BE49-F238E27FC236}">
                <a16:creationId xmlns:a16="http://schemas.microsoft.com/office/drawing/2014/main" id="{1AA480A8-02C9-823A-713A-59C05AD63133}"/>
              </a:ext>
            </a:extLst>
          </p:cNvPr>
          <p:cNvSpPr>
            <a:spLocks noGrp="1"/>
          </p:cNvSpPr>
          <p:nvPr>
            <p:ph type="sldNum" sz="quarter" idx="5"/>
          </p:nvPr>
        </p:nvSpPr>
        <p:spPr/>
        <p:txBody>
          <a:bodyPr/>
          <a:lstStyle/>
          <a:p>
            <a:fld id="{AF85E019-B8D2-44AE-9375-60F3E41656CB}" type="slidenum">
              <a:rPr lang="en-US" smtClean="0"/>
              <a:t>13</a:t>
            </a:fld>
            <a:endParaRPr lang="en-US"/>
          </a:p>
        </p:txBody>
      </p:sp>
    </p:spTree>
    <p:extLst>
      <p:ext uri="{BB962C8B-B14F-4D97-AF65-F5344CB8AC3E}">
        <p14:creationId xmlns:p14="http://schemas.microsoft.com/office/powerpoint/2010/main" val="192022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 Joint Commission (TJC) does not usually use the phrase </a:t>
            </a:r>
            <a:r>
              <a:rPr lang="en-US" sz="1200" i="1" kern="1200" dirty="0">
                <a:solidFill>
                  <a:schemeClr val="tx1"/>
                </a:solidFill>
                <a:effectLst/>
                <a:latin typeface="+mn-lt"/>
                <a:ea typeface="+mn-ea"/>
                <a:cs typeface="+mn-cs"/>
              </a:rPr>
              <a:t>“access and functional needs”</a:t>
            </a:r>
            <a:r>
              <a:rPr lang="en-US" sz="1200" kern="1200" dirty="0">
                <a:solidFill>
                  <a:schemeClr val="tx1"/>
                </a:solidFill>
                <a:effectLst/>
                <a:latin typeface="+mn-lt"/>
                <a:ea typeface="+mn-ea"/>
                <a:cs typeface="+mn-cs"/>
              </a:rPr>
              <a:t> as explicitly as CMS does, the </a:t>
            </a:r>
            <a:r>
              <a:rPr lang="en-US" sz="1200" b="1" kern="1200" dirty="0">
                <a:solidFill>
                  <a:schemeClr val="tx1"/>
                </a:solidFill>
                <a:effectLst/>
                <a:latin typeface="+mn-lt"/>
                <a:ea typeface="+mn-ea"/>
                <a:cs typeface="+mn-cs"/>
              </a:rPr>
              <a:t>Emergency Management (EM)</a:t>
            </a:r>
            <a:r>
              <a:rPr lang="en-US" sz="1200" kern="1200" dirty="0">
                <a:solidFill>
                  <a:schemeClr val="tx1"/>
                </a:solidFill>
                <a:effectLst/>
                <a:latin typeface="+mn-lt"/>
                <a:ea typeface="+mn-ea"/>
                <a:cs typeface="+mn-cs"/>
              </a:rPr>
              <a:t> standards </a:t>
            </a:r>
            <a:r>
              <a:rPr lang="en-US" sz="1200" b="1" kern="1200" dirty="0">
                <a:solidFill>
                  <a:schemeClr val="tx1"/>
                </a:solidFill>
                <a:effectLst/>
                <a:latin typeface="+mn-lt"/>
                <a:ea typeface="+mn-ea"/>
                <a:cs typeface="+mn-cs"/>
              </a:rPr>
              <a:t>do require</a:t>
            </a:r>
            <a:r>
              <a:rPr lang="en-US" sz="1200" kern="1200" dirty="0">
                <a:solidFill>
                  <a:schemeClr val="tx1"/>
                </a:solidFill>
                <a:effectLst/>
                <a:latin typeface="+mn-lt"/>
                <a:ea typeface="+mn-ea"/>
                <a:cs typeface="+mn-cs"/>
              </a:rPr>
              <a:t> organizations to plan for </a:t>
            </a:r>
            <a:r>
              <a:rPr lang="en-US" sz="1200" b="1" kern="1200" dirty="0">
                <a:solidFill>
                  <a:schemeClr val="tx1"/>
                </a:solidFill>
                <a:effectLst/>
                <a:latin typeface="+mn-lt"/>
                <a:ea typeface="+mn-ea"/>
                <a:cs typeface="+mn-cs"/>
              </a:rPr>
              <a:t>vulnerable / at-risk populations</a:t>
            </a:r>
            <a:r>
              <a:rPr lang="en-US" sz="1200" kern="1200" dirty="0">
                <a:solidFill>
                  <a:schemeClr val="tx1"/>
                </a:solidFill>
                <a:effectLst/>
                <a:latin typeface="+mn-lt"/>
                <a:ea typeface="+mn-ea"/>
                <a:cs typeface="+mn-cs"/>
              </a:rPr>
              <a:t> and individuals who may have additional needs during an emergency.</a:t>
            </a:r>
          </a:p>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14</a:t>
            </a:fld>
            <a:endParaRPr lang="en-US"/>
          </a:p>
        </p:txBody>
      </p:sp>
    </p:spTree>
    <p:extLst>
      <p:ext uri="{BB962C8B-B14F-4D97-AF65-F5344CB8AC3E}">
        <p14:creationId xmlns:p14="http://schemas.microsoft.com/office/powerpoint/2010/main" val="413321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responsibility of planning for at-risk populations does not fall to any one entity. Instead, many partners are responsible for ensuring the health and safety of at-risk populations before, during, and after an emergency. </a:t>
            </a:r>
          </a:p>
          <a:p>
            <a:endParaRPr lang="en-US" baseline="0" dirty="0"/>
          </a:p>
          <a:p>
            <a:r>
              <a:rPr lang="en-US" baseline="0" dirty="0"/>
              <a:t>One goal of today’s planning discussion is to begin to identify the knowledge/resources that each planning partner brings to the table and points of intersection where partners can collaborate. This is where the Coalition shines—bringing partners together to plan.</a:t>
            </a: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15</a:t>
            </a:fld>
            <a:endParaRPr lang="en-US" dirty="0"/>
          </a:p>
        </p:txBody>
      </p:sp>
    </p:spTree>
    <p:extLst>
      <p:ext uri="{BB962C8B-B14F-4D97-AF65-F5344CB8AC3E}">
        <p14:creationId xmlns:p14="http://schemas.microsoft.com/office/powerpoint/2010/main" val="418521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We are required by law to incorporate those with access and functional needs into all aspects of planning according to the following laws and statutes.</a:t>
            </a:r>
          </a:p>
          <a:p>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What is Title VI?</a:t>
            </a:r>
            <a:br>
              <a:rPr lang="en-US" sz="1200" b="1"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Title VI of the Civil Rights Act of 1964 (Title VI)</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is a Federal law that protects persons from discrimination based on their race, color or national origin in programs and activities that receive Federal financial assistance. For example, if you are eligible for Medicaid or other health or human services provided by agencies or organizations that receive Federal government funding, those entities cannot deny you access to their programs or activities because of your race, color or national origin.  (HHS, Office for Civil Rights). Because the HPP and PHEP programs are supported by Federal funds we are held accountable to this law.</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u="none" kern="1200" dirty="0">
                <a:solidFill>
                  <a:schemeClr val="tx1"/>
                </a:solidFill>
                <a:effectLst/>
                <a:latin typeface="+mn-lt"/>
                <a:ea typeface="+mn-ea"/>
                <a:cs typeface="+mn-cs"/>
              </a:rPr>
              <a:t>Section 1557 is the nondiscrimination provision of the Affordable Care Act (ACA). </a:t>
            </a:r>
          </a:p>
          <a:p>
            <a:pPr marL="628650" lvl="1" indent="-171450">
              <a:buFont typeface="Arial" panose="020B0604020202020204" pitchFamily="34" charset="0"/>
              <a:buChar char="•"/>
            </a:pPr>
            <a:r>
              <a:rPr lang="en-US" sz="1200" u="none" kern="1200" dirty="0">
                <a:solidFill>
                  <a:schemeClr val="tx1"/>
                </a:solidFill>
                <a:effectLst/>
                <a:latin typeface="+mn-lt"/>
                <a:ea typeface="+mn-ea"/>
                <a:cs typeface="+mn-cs"/>
              </a:rPr>
              <a:t>The law prohibits discrimination on the basis of race, color, national origin, sex, age, or disability in certain health programs or activities. Section 1557 builds on long-standing and familiar Federal civil rights laws: Title VI of the Civil Rights Act of 1964, Title IX of the Education Amendments of 1972, Section 504 of the Rehabilitation Act of 1973 and the Age Discrimination Act of 1975. Section 1557 extends nondiscrimination protections to individuals participating in</a:t>
            </a:r>
            <a:r>
              <a:rPr lang="en-US" sz="1200" u="none" kern="1200" baseline="0" dirty="0">
                <a:solidFill>
                  <a:schemeClr val="tx1"/>
                </a:solidFill>
                <a:effectLst/>
                <a:latin typeface="+mn-lt"/>
                <a:ea typeface="+mn-ea"/>
                <a:cs typeface="+mn-cs"/>
              </a:rPr>
              <a:t> a</a:t>
            </a:r>
            <a:r>
              <a:rPr lang="en-US" sz="1200" u="none" kern="1200" dirty="0">
                <a:solidFill>
                  <a:schemeClr val="tx1"/>
                </a:solidFill>
                <a:effectLst/>
                <a:latin typeface="+mn-lt"/>
                <a:ea typeface="+mn-ea"/>
                <a:cs typeface="+mn-cs"/>
              </a:rPr>
              <a:t>ny health program or activity any part of which received funding from HHS. HPP and</a:t>
            </a:r>
            <a:r>
              <a:rPr lang="en-US" sz="1200" u="none" kern="1200" baseline="0" dirty="0">
                <a:solidFill>
                  <a:schemeClr val="tx1"/>
                </a:solidFill>
                <a:effectLst/>
                <a:latin typeface="+mn-lt"/>
                <a:ea typeface="+mn-ea"/>
                <a:cs typeface="+mn-cs"/>
              </a:rPr>
              <a:t> PHEP funding are distributed by HHS, therefore this law also applies to emergency preparedness planning.</a:t>
            </a:r>
            <a:endParaRPr lang="en-US" sz="1200" u="none" kern="1200" dirty="0">
              <a:solidFill>
                <a:schemeClr val="tx1"/>
              </a:solidFill>
              <a:effectLst/>
              <a:latin typeface="+mn-lt"/>
              <a:ea typeface="+mn-ea"/>
              <a:cs typeface="+mn-cs"/>
            </a:endParaRPr>
          </a:p>
          <a:p>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Section 504?</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Section 504 is part of the Rehabilitation Act of 1973: a Federal law that protects individuals from discrimination based on disability. Under this law, individuals with disabilities may not be excluded from or denied the opportunity to receive benefits and services from certain programs.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is Title II of the Americans with Disabilities Act?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Title II of the Americans with Disabilities Act (ADA) is another law that prohibits disability discrimination. It applies to all state and local government agencies and offers protections similar to Section 504. </a:t>
            </a:r>
          </a:p>
          <a:p>
            <a:pPr marL="457200" lvl="1"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In addition,</a:t>
            </a:r>
            <a:r>
              <a:rPr lang="en-US" sz="1200" kern="1200" baseline="0" dirty="0">
                <a:solidFill>
                  <a:schemeClr val="tx1"/>
                </a:solidFill>
                <a:effectLst/>
                <a:latin typeface="+mn-lt"/>
                <a:ea typeface="+mn-ea"/>
                <a:cs typeface="+mn-cs"/>
              </a:rPr>
              <a:t> some major cities in the US have been prosecuted when their emergency plans failed to appropriately accommodate those in their community with access and functional needs. For example: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2011,</a:t>
            </a:r>
            <a:r>
              <a:rPr lang="en-US" sz="1200" kern="1200" baseline="0" dirty="0">
                <a:solidFill>
                  <a:schemeClr val="tx1"/>
                </a:solidFill>
                <a:effectLst/>
                <a:latin typeface="+mn-lt"/>
                <a:ea typeface="+mn-ea"/>
                <a:cs typeface="+mn-cs"/>
              </a:rPr>
              <a:t> in the case of Communities Actively Living Independent and Free, et al. v. City and County of Los Angeles, </a:t>
            </a: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Federal judge ruled that the </a:t>
            </a:r>
            <a:r>
              <a:rPr lang="en-US" dirty="0"/>
              <a:t>city of Los Angeles discriminated against disabled people because it lacked specific plans to meet their needs in the event of a natural disaster or other emergency. This was a class action suit brought against</a:t>
            </a:r>
            <a:r>
              <a:rPr lang="en-US" baseline="0" dirty="0"/>
              <a:t> the city of Los Angeles in 2009 in response to the many people with disabilities who were left stranded during Hurricanes Katrina and Rita in New Orleans presumably due to lack of disability planning. The judge in the Los Angeles case ordered that the city meet with the plaintiffs to develop emergency plans that accommodated the needs of individuals with disabilities. (source: https://disabilityrightslegalcenter.org/sites/drlc.huang.radicaldesigns.org/files/Appx%20C%20Notice%20To%20Class%20POSTING.pdf)</a:t>
            </a:r>
            <a:br>
              <a:rPr lang="en-US" baseline="0" dirty="0"/>
            </a:b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Similarly, in 2013, the Federal court ruled that </a:t>
            </a:r>
            <a:r>
              <a:rPr lang="en-US" sz="1200" kern="1200" dirty="0">
                <a:solidFill>
                  <a:schemeClr val="tx1"/>
                </a:solidFill>
                <a:effectLst/>
                <a:latin typeface="+mn-lt"/>
                <a:ea typeface="+mn-ea"/>
                <a:cs typeface="+mn-cs"/>
              </a:rPr>
              <a:t>New York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City violated the Americans with Disabilities Act (ADA), the Rehabilitation Act, and the New York City Human Rights Law by failing to provide meaningful access to the emergency preparedness program for individuals</a:t>
            </a:r>
            <a:r>
              <a:rPr lang="en-US" sz="1200" kern="1200" baseline="0" dirty="0">
                <a:solidFill>
                  <a:schemeClr val="tx1"/>
                </a:solidFill>
                <a:effectLst/>
                <a:latin typeface="+mn-lt"/>
                <a:ea typeface="+mn-ea"/>
                <a:cs typeface="+mn-cs"/>
              </a:rPr>
              <a:t> with disabilities (Brooklyn Center for Independence of the Disabled v. City of New York)</a:t>
            </a:r>
            <a:r>
              <a:rPr lang="en-US" sz="1200" kern="1200" dirty="0">
                <a:solidFill>
                  <a:schemeClr val="tx1"/>
                </a:solidFill>
                <a:effectLst/>
                <a:latin typeface="+mn-lt"/>
                <a:ea typeface="+mn-ea"/>
                <a:cs typeface="+mn-cs"/>
              </a:rPr>
              <a:t>. The class action lawsuit</a:t>
            </a:r>
            <a:r>
              <a:rPr lang="en-US" sz="1200" kern="1200" baseline="0" dirty="0">
                <a:solidFill>
                  <a:schemeClr val="tx1"/>
                </a:solidFill>
                <a:effectLst/>
                <a:latin typeface="+mn-lt"/>
                <a:ea typeface="+mn-ea"/>
                <a:cs typeface="+mn-cs"/>
              </a:rPr>
              <a:t> was in response to the events of September 11</a:t>
            </a:r>
            <a:r>
              <a:rPr lang="en-US" sz="1200" kern="1200" baseline="30000" dirty="0">
                <a:solidFill>
                  <a:schemeClr val="tx1"/>
                </a:solidFill>
                <a:effectLst/>
                <a:latin typeface="+mn-lt"/>
                <a:ea typeface="+mn-ea"/>
                <a:cs typeface="+mn-cs"/>
              </a:rPr>
              <a:t>th</a:t>
            </a:r>
            <a:r>
              <a:rPr lang="en-US" sz="1200" kern="1200" baseline="0" dirty="0">
                <a:solidFill>
                  <a:schemeClr val="tx1"/>
                </a:solidFill>
                <a:effectLst/>
                <a:latin typeface="+mn-lt"/>
                <a:ea typeface="+mn-ea"/>
                <a:cs typeface="+mn-cs"/>
              </a:rPr>
              <a:t>, Hurricane Irene, and Hurricane Sandy. The plaintiffs argued, and the court agreed, that </a:t>
            </a:r>
            <a:r>
              <a:rPr lang="en-US" sz="1200" kern="1200" dirty="0">
                <a:solidFill>
                  <a:schemeClr val="tx1"/>
                </a:solidFill>
                <a:effectLst/>
                <a:latin typeface="+mn-lt"/>
                <a:ea typeface="+mn-ea"/>
                <a:cs typeface="+mn-cs"/>
              </a:rPr>
              <a:t>the New York City Emergency Preparedness Program failed to accommodate the needs of the disabled during planning for the evacuation of multistory buildings, failed to provide accessible shelter systems, ignored the unique needs of people with disabilities in the event of power outages, failed to communicate adequately with people with special needs during an emergency, and failed to account for the needs of people with disabilities in recovery operations (source:</a:t>
            </a:r>
            <a:r>
              <a:rPr lang="en-US" sz="1200" kern="1200" baseline="0" dirty="0">
                <a:solidFill>
                  <a:schemeClr val="tx1"/>
                </a:solidFill>
                <a:effectLst/>
                <a:latin typeface="+mn-lt"/>
                <a:ea typeface="+mn-ea"/>
                <a:cs typeface="+mn-cs"/>
              </a:rPr>
              <a:t> http://nacchopreparedness.org/new-legal-precedent-for-inclusive-planning-preparedness-and-response/)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16</a:t>
            </a:fld>
            <a:endParaRPr lang="en-US" dirty="0"/>
          </a:p>
        </p:txBody>
      </p:sp>
    </p:spTree>
    <p:extLst>
      <p:ext uri="{BB962C8B-B14F-4D97-AF65-F5344CB8AC3E}">
        <p14:creationId xmlns:p14="http://schemas.microsoft.com/office/powerpoint/2010/main" val="2746757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SVI-</a:t>
            </a:r>
            <a:r>
              <a:rPr lang="en-US" b="0" i="0" dirty="0">
                <a:solidFill>
                  <a:srgbClr val="1C1D1F"/>
                </a:solidFill>
                <a:effectLst/>
                <a:latin typeface="Nunito" pitchFamily="2" charset="0"/>
              </a:rPr>
              <a:t>Social vulnerability refers to the demographic and socioeconomic factors (such as poverty, lack of access to transportation, and crowded housing) that adversely affect communities that encounter hazards and other community-level stressors.</a:t>
            </a:r>
          </a:p>
          <a:p>
            <a:endParaRPr lang="en-US" b="0" i="0" dirty="0">
              <a:solidFill>
                <a:srgbClr val="1C1D1F"/>
              </a:solidFill>
              <a:effectLst/>
              <a:latin typeface="Nunito" pitchFamily="2" charset="0"/>
            </a:endParaRPr>
          </a:p>
          <a:p>
            <a:r>
              <a:rPr lang="en-US" b="0" i="0" dirty="0">
                <a:solidFill>
                  <a:srgbClr val="1C1D1F"/>
                </a:solidFill>
                <a:effectLst/>
                <a:latin typeface="Nunito" pitchFamily="2" charset="0"/>
              </a:rPr>
              <a:t>empower map: </a:t>
            </a:r>
            <a:r>
              <a:rPr lang="en-US" dirty="0"/>
              <a:t>electricity-dependent durable medical and assistive equipment (DME) and devices; public data; individual data can be requested</a:t>
            </a:r>
          </a:p>
          <a:p>
            <a:endParaRPr lang="en-US" dirty="0"/>
          </a:p>
          <a:p>
            <a:r>
              <a:rPr lang="en-US" dirty="0"/>
              <a:t>Where do you go to get data/information on your community? Share in chat</a:t>
            </a:r>
          </a:p>
          <a:p>
            <a:endParaRPr lang="en-US" dirty="0"/>
          </a:p>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18</a:t>
            </a:fld>
            <a:endParaRPr lang="en-US"/>
          </a:p>
        </p:txBody>
      </p:sp>
    </p:spTree>
    <p:extLst>
      <p:ext uri="{BB962C8B-B14F-4D97-AF65-F5344CB8AC3E}">
        <p14:creationId xmlns:p14="http://schemas.microsoft.com/office/powerpoint/2010/main" val="130637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Identifying needs with these groups will also likely reveal a lot of resources to assist.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Nothing about us without us.</a:t>
            </a:r>
          </a:p>
          <a:p>
            <a:endParaRPr lang="en-US" dirty="0"/>
          </a:p>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19</a:t>
            </a:fld>
            <a:endParaRPr lang="en-US"/>
          </a:p>
        </p:txBody>
      </p:sp>
    </p:spTree>
    <p:extLst>
      <p:ext uri="{BB962C8B-B14F-4D97-AF65-F5344CB8AC3E}">
        <p14:creationId xmlns:p14="http://schemas.microsoft.com/office/powerpoint/2010/main" val="88699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21</a:t>
            </a:fld>
            <a:endParaRPr lang="en-US"/>
          </a:p>
        </p:txBody>
      </p:sp>
    </p:spTree>
    <p:extLst>
      <p:ext uri="{BB962C8B-B14F-4D97-AF65-F5344CB8AC3E}">
        <p14:creationId xmlns:p14="http://schemas.microsoft.com/office/powerpoint/2010/main" val="2338242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with an “All-hazards” mindset. Don’t need to plan for every contingency but plans should be universal enough cover most. Then for the rest, know who/what your resources are.</a:t>
            </a:r>
          </a:p>
          <a:p>
            <a:endParaRPr lang="en-US" dirty="0"/>
          </a:p>
          <a:p>
            <a:r>
              <a:rPr lang="en-US" dirty="0"/>
              <a:t>Practice makes perfect!</a:t>
            </a:r>
          </a:p>
        </p:txBody>
      </p:sp>
      <p:sp>
        <p:nvSpPr>
          <p:cNvPr id="4" name="Slide Number Placeholder 3"/>
          <p:cNvSpPr>
            <a:spLocks noGrp="1"/>
          </p:cNvSpPr>
          <p:nvPr>
            <p:ph type="sldNum" sz="quarter" idx="5"/>
          </p:nvPr>
        </p:nvSpPr>
        <p:spPr/>
        <p:txBody>
          <a:bodyPr/>
          <a:lstStyle/>
          <a:p>
            <a:fld id="{AF85E019-B8D2-44AE-9375-60F3E41656CB}" type="slidenum">
              <a:rPr lang="en-US" smtClean="0"/>
              <a:t>22</a:t>
            </a:fld>
            <a:endParaRPr lang="en-US"/>
          </a:p>
        </p:txBody>
      </p:sp>
    </p:spTree>
    <p:extLst>
      <p:ext uri="{BB962C8B-B14F-4D97-AF65-F5344CB8AC3E}">
        <p14:creationId xmlns:p14="http://schemas.microsoft.com/office/powerpoint/2010/main" val="138087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4684F-D811-6F03-78E9-E177651A8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25D399-82B6-FD96-E15B-B1C79FFE43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1BE67-4F2A-AFE9-F67F-86652B6C15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CE928-5828-C396-C3C8-B43C423FB550}"/>
              </a:ext>
            </a:extLst>
          </p:cNvPr>
          <p:cNvSpPr>
            <a:spLocks noGrp="1"/>
          </p:cNvSpPr>
          <p:nvPr>
            <p:ph type="sldNum" sz="quarter" idx="5"/>
          </p:nvPr>
        </p:nvSpPr>
        <p:spPr/>
        <p:txBody>
          <a:bodyPr/>
          <a:lstStyle/>
          <a:p>
            <a:fld id="{AF85E019-B8D2-44AE-9375-60F3E41656CB}" type="slidenum">
              <a:rPr lang="en-US" smtClean="0"/>
              <a:t>23</a:t>
            </a:fld>
            <a:endParaRPr lang="en-US"/>
          </a:p>
        </p:txBody>
      </p:sp>
    </p:spTree>
    <p:extLst>
      <p:ext uri="{BB962C8B-B14F-4D97-AF65-F5344CB8AC3E}">
        <p14:creationId xmlns:p14="http://schemas.microsoft.com/office/powerpoint/2010/main" val="250457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use this terminology anymore. Not preferred by disability community.</a:t>
            </a:r>
          </a:p>
          <a:p>
            <a:pPr marL="171450" indent="-171450">
              <a:buFont typeface="Arial" panose="020B0604020202020204" pitchFamily="34" charset="0"/>
              <a:buChar char="•"/>
            </a:pPr>
            <a:r>
              <a:rPr lang="en-US" dirty="0"/>
              <a:t>At-risk populations is fine but doesn’t define the parameters of who is considered “at-risk”</a:t>
            </a:r>
          </a:p>
          <a:p>
            <a:pPr marL="171450" indent="-171450">
              <a:buFont typeface="Arial" panose="020B0604020202020204" pitchFamily="34" charset="0"/>
              <a:buChar char="•"/>
            </a:pPr>
            <a:r>
              <a:rPr lang="en-US" dirty="0"/>
              <a:t>CMIST definition appear—framework for planning.</a:t>
            </a:r>
          </a:p>
          <a:p>
            <a:pPr marL="171450" indent="-171450">
              <a:buFont typeface="Arial" panose="020B0604020202020204" pitchFamily="34" charset="0"/>
              <a:buChar char="•"/>
            </a:pPr>
            <a:r>
              <a:rPr lang="en-US" dirty="0"/>
              <a:t>Whole community planning—not just those tasked with EM, but businesses, individuals, faith communities, community partners</a:t>
            </a:r>
          </a:p>
          <a:p>
            <a:endParaRPr lang="en-US" dirty="0"/>
          </a:p>
          <a:p>
            <a:r>
              <a:rPr lang="en-US" dirty="0"/>
              <a:t>Today we are using terminology: Planning for at-risk populations with access and functional needs. Term that is used across many preparedness and response partners. Shows up in grant language, guidance documents, policy/regulatory language.</a:t>
            </a:r>
          </a:p>
        </p:txBody>
      </p:sp>
      <p:sp>
        <p:nvSpPr>
          <p:cNvPr id="4" name="Slide Number Placeholder 3"/>
          <p:cNvSpPr>
            <a:spLocks noGrp="1"/>
          </p:cNvSpPr>
          <p:nvPr>
            <p:ph type="sldNum" sz="quarter" idx="5"/>
          </p:nvPr>
        </p:nvSpPr>
        <p:spPr/>
        <p:txBody>
          <a:bodyPr/>
          <a:lstStyle/>
          <a:p>
            <a:fld id="{AF85E019-B8D2-44AE-9375-60F3E41656CB}" type="slidenum">
              <a:rPr lang="en-US" smtClean="0"/>
              <a:t>2</a:t>
            </a:fld>
            <a:endParaRPr lang="en-US"/>
          </a:p>
        </p:txBody>
      </p:sp>
    </p:spTree>
    <p:extLst>
      <p:ext uri="{BB962C8B-B14F-4D97-AF65-F5344CB8AC3E}">
        <p14:creationId xmlns:p14="http://schemas.microsoft.com/office/powerpoint/2010/main" val="780801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25</a:t>
            </a:fld>
            <a:endParaRPr lang="en-US"/>
          </a:p>
        </p:txBody>
      </p:sp>
    </p:spTree>
    <p:extLst>
      <p:ext uri="{BB962C8B-B14F-4D97-AF65-F5344CB8AC3E}">
        <p14:creationId xmlns:p14="http://schemas.microsoft.com/office/powerpoint/2010/main" val="25296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3</a:t>
            </a:fld>
            <a:endParaRPr lang="en-US"/>
          </a:p>
        </p:txBody>
      </p:sp>
    </p:spTree>
    <p:extLst>
      <p:ext uri="{BB962C8B-B14F-4D97-AF65-F5344CB8AC3E}">
        <p14:creationId xmlns:p14="http://schemas.microsoft.com/office/powerpoint/2010/main" val="162362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meant by Access</a:t>
            </a:r>
            <a:r>
              <a:rPr lang="en-US" sz="1200" kern="1200" baseline="0" dirty="0">
                <a:solidFill>
                  <a:schemeClr val="tx1"/>
                </a:solidFill>
                <a:effectLst/>
                <a:latin typeface="+mn-lt"/>
                <a:ea typeface="+mn-ea"/>
                <a:cs typeface="+mn-cs"/>
              </a:rPr>
              <a:t> and Functional Needs?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Resources provided during a response need to be accessible to those in the community you are serving. Shelter example: ADA accessible; Emergency Alerts/info: in languages/formats community members can understand; Transportation: LTC facility—do you have vehicles capable of transporting people with their walkers, wheelchairs, medical equipment? Vaccines: where are they and who can get them?</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Function-based needs: Socio-economic factors such as access to steady transportation or housing. Medical needs—access to needed medications or medical management. Social determinants of health.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04DE7C-65D2-4C1F-BFF6-2FC5449BA8E1}" type="slidenum">
              <a:rPr lang="en-US" smtClean="0"/>
              <a:t>4</a:t>
            </a:fld>
            <a:endParaRPr lang="en-US" dirty="0"/>
          </a:p>
        </p:txBody>
      </p:sp>
    </p:spTree>
    <p:extLst>
      <p:ext uri="{BB962C8B-B14F-4D97-AF65-F5344CB8AC3E}">
        <p14:creationId xmlns:p14="http://schemas.microsoft.com/office/powerpoint/2010/main" val="312758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Encompasses a wide-range of people. Needs are temporary or permanent. Any of us could be at-risk at anytime/have been at-risk.</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5</a:t>
            </a:fld>
            <a:endParaRPr lang="en-US" dirty="0"/>
          </a:p>
        </p:txBody>
      </p:sp>
    </p:spTree>
    <p:extLst>
      <p:ext uri="{BB962C8B-B14F-4D97-AF65-F5344CB8AC3E}">
        <p14:creationId xmlns:p14="http://schemas.microsoft.com/office/powerpoint/2010/main" val="3003306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are considered at-risk populations</a:t>
            </a:r>
            <a:r>
              <a:rPr lang="en-US" baseline="0" dirty="0"/>
              <a:t> with access and functional needs make up a large portion of the population. Therefore, planning for these individuals makes sense by the numbers.</a:t>
            </a: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6</a:t>
            </a:fld>
            <a:endParaRPr lang="en-US" dirty="0"/>
          </a:p>
        </p:txBody>
      </p:sp>
    </p:spTree>
    <p:extLst>
      <p:ext uri="{BB962C8B-B14F-4D97-AF65-F5344CB8AC3E}">
        <p14:creationId xmlns:p14="http://schemas.microsoft.com/office/powerpoint/2010/main" val="48974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E04DE7C-65D2-4C1F-BFF6-2FC5449BA8E1}" type="slidenum">
              <a:rPr lang="en-US" smtClean="0"/>
              <a:t>7</a:t>
            </a:fld>
            <a:endParaRPr lang="en-US" dirty="0"/>
          </a:p>
        </p:txBody>
      </p:sp>
    </p:spTree>
    <p:extLst>
      <p:ext uri="{BB962C8B-B14F-4D97-AF65-F5344CB8AC3E}">
        <p14:creationId xmlns:p14="http://schemas.microsoft.com/office/powerpoint/2010/main" val="48974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85E019-B8D2-44AE-9375-60F3E41656CB}" type="slidenum">
              <a:rPr lang="en-US" smtClean="0"/>
              <a:t>10</a:t>
            </a:fld>
            <a:endParaRPr lang="en-US"/>
          </a:p>
        </p:txBody>
      </p:sp>
    </p:spTree>
    <p:extLst>
      <p:ext uri="{BB962C8B-B14F-4D97-AF65-F5344CB8AC3E}">
        <p14:creationId xmlns:p14="http://schemas.microsoft.com/office/powerpoint/2010/main" val="38965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4CF78-8EFE-9B63-6CAE-50A57E03A9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BC5B7-3E11-BEA7-C7C7-156FD06B8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04779-BD4F-7111-E09C-EC632AF55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CB342E-0F5A-F472-B409-43F8EA705DB9}"/>
              </a:ext>
            </a:extLst>
          </p:cNvPr>
          <p:cNvSpPr>
            <a:spLocks noGrp="1"/>
          </p:cNvSpPr>
          <p:nvPr>
            <p:ph type="sldNum" sz="quarter" idx="5"/>
          </p:nvPr>
        </p:nvSpPr>
        <p:spPr/>
        <p:txBody>
          <a:bodyPr/>
          <a:lstStyle/>
          <a:p>
            <a:fld id="{AF85E019-B8D2-44AE-9375-60F3E41656CB}" type="slidenum">
              <a:rPr lang="en-US" smtClean="0"/>
              <a:t>11</a:t>
            </a:fld>
            <a:endParaRPr lang="en-US"/>
          </a:p>
        </p:txBody>
      </p:sp>
    </p:spTree>
    <p:extLst>
      <p:ext uri="{BB962C8B-B14F-4D97-AF65-F5344CB8AC3E}">
        <p14:creationId xmlns:p14="http://schemas.microsoft.com/office/powerpoint/2010/main" val="1252594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F01C-771B-4305-B18E-7983654C3257}"/>
              </a:ext>
            </a:extLst>
          </p:cNvPr>
          <p:cNvSpPr>
            <a:spLocks noGrp="1"/>
          </p:cNvSpPr>
          <p:nvPr>
            <p:ph type="title"/>
          </p:nvPr>
        </p:nvSpPr>
        <p:spPr>
          <a:xfrm>
            <a:off x="838200" y="365126"/>
            <a:ext cx="10515600" cy="878706"/>
          </a:xfrm>
          <a:prstGeom prst="rect">
            <a:avLst/>
          </a:prstGeom>
        </p:spPr>
        <p:txBody>
          <a:bodyPr/>
          <a:lstStyle>
            <a:lvl1pPr>
              <a:defRPr b="1">
                <a:solidFill>
                  <a:schemeClr val="tx2"/>
                </a:solidFill>
                <a:latin typeface="Plus Jakarta Sans ExtraBold" pitchFamily="2" charset="77"/>
                <a:cs typeface="Plus Jakarta Sans ExtraBold"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C8BA1042-F254-8EEC-AF32-E48FB959DE8F}"/>
              </a:ext>
            </a:extLst>
          </p:cNvPr>
          <p:cNvSpPr>
            <a:spLocks noGrp="1"/>
          </p:cNvSpPr>
          <p:nvPr>
            <p:ph idx="1"/>
          </p:nvPr>
        </p:nvSpPr>
        <p:spPr>
          <a:xfrm>
            <a:off x="838200" y="1319002"/>
            <a:ext cx="10515600" cy="4857961"/>
          </a:xfrm>
        </p:spPr>
        <p:txBody>
          <a:bodyPr/>
          <a:lstStyle>
            <a:lvl1pPr>
              <a:defRPr>
                <a:latin typeface="Plus Jakarta Sans Medium" pitchFamily="2" charset="77"/>
                <a:cs typeface="Plus Jakarta Sans Medium" pitchFamily="2" charset="77"/>
              </a:defRPr>
            </a:lvl1pPr>
            <a:lvl2pPr>
              <a:defRPr>
                <a:latin typeface="Plus Jakarta Sans Medium" pitchFamily="2" charset="77"/>
                <a:cs typeface="Plus Jakarta Sans Medium" pitchFamily="2" charset="77"/>
              </a:defRPr>
            </a:lvl2pPr>
            <a:lvl3pPr>
              <a:defRPr>
                <a:latin typeface="Plus Jakarta Sans Medium" pitchFamily="2" charset="77"/>
                <a:cs typeface="Plus Jakarta Sans Medium" pitchFamily="2" charset="77"/>
              </a:defRPr>
            </a:lvl3pPr>
            <a:lvl4pPr>
              <a:defRPr>
                <a:latin typeface="Plus Jakarta Sans Medium" pitchFamily="2" charset="77"/>
                <a:cs typeface="Plus Jakarta Sans Medium" pitchFamily="2" charset="77"/>
              </a:defRPr>
            </a:lvl4pPr>
            <a:lvl5pPr>
              <a:defRPr>
                <a:latin typeface="Plus Jakarta Sans Medium" pitchFamily="2" charset="77"/>
                <a:cs typeface="Plus Jakarta Sans Medium"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7B15D9-A060-B882-5542-758D328EFD33}"/>
              </a:ext>
            </a:extLst>
          </p:cNvPr>
          <p:cNvSpPr>
            <a:spLocks noGrp="1"/>
          </p:cNvSpPr>
          <p:nvPr>
            <p:ph type="dt" sz="half" idx="10"/>
          </p:nvPr>
        </p:nvSpPr>
        <p:spPr/>
        <p:txBody>
          <a:bodyPr/>
          <a:lstStyle>
            <a:lvl1pPr>
              <a:defRPr>
                <a:solidFill>
                  <a:schemeClr val="tx1"/>
                </a:solidFill>
              </a:defRPr>
            </a:lvl1pPr>
          </a:lstStyle>
          <a:p>
            <a:fld id="{607E367D-89DF-CA46-9F42-F818226BC321}" type="datetimeFigureOut">
              <a:rPr lang="en-US" smtClean="0"/>
              <a:pPr/>
              <a:t>12/2/2025</a:t>
            </a:fld>
            <a:endParaRPr lang="en-US" dirty="0"/>
          </a:p>
        </p:txBody>
      </p:sp>
      <p:sp>
        <p:nvSpPr>
          <p:cNvPr id="5" name="Footer Placeholder 4">
            <a:extLst>
              <a:ext uri="{FF2B5EF4-FFF2-40B4-BE49-F238E27FC236}">
                <a16:creationId xmlns:a16="http://schemas.microsoft.com/office/drawing/2014/main" id="{4E321EF0-7679-5F69-EEC4-9995F867C271}"/>
              </a:ext>
            </a:extLst>
          </p:cNvPr>
          <p:cNvSpPr>
            <a:spLocks noGrp="1"/>
          </p:cNvSpPr>
          <p:nvPr>
            <p:ph type="ftr" sz="quarter" idx="11"/>
          </p:nvPr>
        </p:nvSpPr>
        <p:spPr>
          <a:xfrm>
            <a:off x="3589829" y="6352540"/>
            <a:ext cx="5012342" cy="365125"/>
          </a:xfrm>
          <a:prstGeom prst="rect">
            <a:avLst/>
          </a:prstGeom>
        </p:spPr>
        <p:txBody>
          <a:bodyPr/>
          <a:lstStyle>
            <a:lvl1pPr>
              <a:defRPr>
                <a:solidFill>
                  <a:schemeClr val="tx1"/>
                </a:solidFill>
              </a:defRPr>
            </a:lvl1pPr>
          </a:lstStyle>
          <a:p>
            <a:r>
              <a:rPr lang="en-US" dirty="0"/>
              <a:t>Metro Health &amp; Medical Preparedness Coalition | </a:t>
            </a:r>
            <a:r>
              <a:rPr lang="en-US" dirty="0" err="1"/>
              <a:t>metrohealthready.org</a:t>
            </a:r>
            <a:endParaRPr lang="en-US" dirty="0"/>
          </a:p>
        </p:txBody>
      </p:sp>
      <p:sp>
        <p:nvSpPr>
          <p:cNvPr id="7" name="Rectangle 6">
            <a:extLst>
              <a:ext uri="{FF2B5EF4-FFF2-40B4-BE49-F238E27FC236}">
                <a16:creationId xmlns:a16="http://schemas.microsoft.com/office/drawing/2014/main" id="{9F15FC50-B955-91B3-349D-6C02ECC582EB}"/>
              </a:ext>
            </a:extLst>
          </p:cNvPr>
          <p:cNvSpPr/>
          <p:nvPr userDrawn="1"/>
        </p:nvSpPr>
        <p:spPr>
          <a:xfrm>
            <a:off x="247338" y="0"/>
            <a:ext cx="247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F4D936-F66A-A0A7-2798-22812914E898}"/>
              </a:ext>
            </a:extLst>
          </p:cNvPr>
          <p:cNvSpPr/>
          <p:nvPr userDrawn="1"/>
        </p:nvSpPr>
        <p:spPr>
          <a:xfrm>
            <a:off x="494676" y="0"/>
            <a:ext cx="24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4182C1F-CAF1-9B67-C799-3AE872A75310}"/>
              </a:ext>
            </a:extLst>
          </p:cNvPr>
          <p:cNvSpPr/>
          <p:nvPr userDrawn="1"/>
        </p:nvSpPr>
        <p:spPr>
          <a:xfrm>
            <a:off x="0" y="0"/>
            <a:ext cx="247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1" name="Picture 10" descr="A close-up of a sign&#10;&#10;Description automatically generated">
            <a:extLst>
              <a:ext uri="{FF2B5EF4-FFF2-40B4-BE49-F238E27FC236}">
                <a16:creationId xmlns:a16="http://schemas.microsoft.com/office/drawing/2014/main" id="{78CE1C59-3C49-84BF-35F4-64702A0A4866}"/>
              </a:ext>
            </a:extLst>
          </p:cNvPr>
          <p:cNvPicPr>
            <a:picLocks noChangeAspect="1"/>
          </p:cNvPicPr>
          <p:nvPr userDrawn="1"/>
        </p:nvPicPr>
        <p:blipFill>
          <a:blip r:embed="rId2"/>
          <a:stretch>
            <a:fillRect/>
          </a:stretch>
        </p:blipFill>
        <p:spPr>
          <a:xfrm>
            <a:off x="9255971" y="5913187"/>
            <a:ext cx="2688691" cy="878706"/>
          </a:xfrm>
          <a:prstGeom prst="rect">
            <a:avLst/>
          </a:prstGeom>
        </p:spPr>
      </p:pic>
    </p:spTree>
    <p:extLst>
      <p:ext uri="{BB962C8B-B14F-4D97-AF65-F5344CB8AC3E}">
        <p14:creationId xmlns:p14="http://schemas.microsoft.com/office/powerpoint/2010/main" val="135482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FF2AD-60A0-3C4D-ABDA-A11D06695C85}"/>
              </a:ext>
            </a:extLst>
          </p:cNvPr>
          <p:cNvSpPr>
            <a:spLocks noGrp="1"/>
          </p:cNvSpPr>
          <p:nvPr>
            <p:ph type="title"/>
          </p:nvPr>
        </p:nvSpPr>
        <p:spPr>
          <a:xfrm>
            <a:off x="838200" y="228599"/>
            <a:ext cx="10515600" cy="9048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6F552-42B7-1423-1E46-388752409C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19BD0-8352-71D7-834D-ECB76584D9F5}"/>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5" name="Footer Placeholder 4">
            <a:extLst>
              <a:ext uri="{FF2B5EF4-FFF2-40B4-BE49-F238E27FC236}">
                <a16:creationId xmlns:a16="http://schemas.microsoft.com/office/drawing/2014/main" id="{6E3906BF-1694-D7E0-69D9-3EB3541A3BC0}"/>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71C67E-6BC3-1870-15FB-BBDBE709BF86}"/>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397339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AA08AA-089A-D9B6-5BF2-9D7DEA8E3EB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07C287-F286-7C50-B4BA-DDF2262993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15E3D9-0900-9317-63AD-1D83AEDDABC2}"/>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5" name="Footer Placeholder 4">
            <a:extLst>
              <a:ext uri="{FF2B5EF4-FFF2-40B4-BE49-F238E27FC236}">
                <a16:creationId xmlns:a16="http://schemas.microsoft.com/office/drawing/2014/main" id="{20671D3B-1F6C-7095-8B99-F862B28D1DC7}"/>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9CB536-960A-A44D-7F6D-46A6B7C7C981}"/>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102721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12/2/2025</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2385484868"/>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12/2/2025</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3923846211"/>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12/2/2025</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844719958"/>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12/2/2025</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713142302"/>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
        <p:nvSpPr>
          <p:cNvPr id="2" name="Date Placeholder 1"/>
          <p:cNvSpPr>
            <a:spLocks noGrp="1"/>
          </p:cNvSpPr>
          <p:nvPr>
            <p:ph type="dt" sz="half" idx="10"/>
          </p:nvPr>
        </p:nvSpPr>
        <p:spPr/>
        <p:txBody>
          <a:bodyPr/>
          <a:lstStyle/>
          <a:p>
            <a:fld id="{79751B3F-B4E5-4AA7-A6F6-8B0E6F438C48}" type="datetimeFigureOut">
              <a:rPr lang="en-US" smtClean="0"/>
              <a:pPr/>
              <a:t>12/2/2025</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6" name="Content Placeholder 3"/>
          <p:cNvSpPr>
            <a:spLocks noGrp="1"/>
          </p:cNvSpPr>
          <p:nvPr>
            <p:ph sz="half" idx="2" hasCustomPrompt="1"/>
          </p:nvPr>
        </p:nvSpPr>
        <p:spPr>
          <a:xfrm>
            <a:off x="1828800" y="2057400"/>
            <a:ext cx="8534400" cy="3710262"/>
          </a:xfrm>
          <a:prstGeom prst="rect">
            <a:avLst/>
          </a:prstGeom>
        </p:spPr>
        <p:txBody>
          <a:bodyPr/>
          <a:lstStyle>
            <a:lvl1pPr>
              <a:defRPr/>
            </a:lvl1pPr>
            <a:lvl2pPr>
              <a:defRPr/>
            </a:lvl2pPr>
            <a:lvl3pPr>
              <a:defRPr/>
            </a:lvl3pPr>
            <a:lvl4pPr>
              <a:defRPr/>
            </a:lvl4pPr>
            <a:lvl5pPr>
              <a:defRPr baseline="0"/>
            </a:lvl5pPr>
          </a:lstStyle>
          <a:p>
            <a:pPr lvl="0"/>
            <a:r>
              <a:rPr lang="en-US" dirty="0"/>
              <a:t>First level list</a:t>
            </a:r>
          </a:p>
          <a:p>
            <a:pPr lvl="1"/>
            <a:r>
              <a:rPr lang="en-US" dirty="0"/>
              <a:t>Second level list</a:t>
            </a:r>
          </a:p>
          <a:p>
            <a:pPr lvl="2"/>
            <a:r>
              <a:rPr lang="en-US" dirty="0"/>
              <a:t>Third level list</a:t>
            </a:r>
          </a:p>
          <a:p>
            <a:pPr lvl="3"/>
            <a:r>
              <a:rPr lang="en-US" dirty="0"/>
              <a:t>Fourth Level list</a:t>
            </a:r>
          </a:p>
          <a:p>
            <a:pPr lvl="4"/>
            <a:r>
              <a:rPr lang="en-US" dirty="0"/>
              <a:t>Fifth level list</a:t>
            </a:r>
          </a:p>
        </p:txBody>
      </p:sp>
    </p:spTree>
    <p:extLst>
      <p:ext uri="{BB962C8B-B14F-4D97-AF65-F5344CB8AC3E}">
        <p14:creationId xmlns:p14="http://schemas.microsoft.com/office/powerpoint/2010/main" val="1402011237"/>
      </p:ext>
    </p:extLst>
  </p:cSld>
  <p:clrMapOvr>
    <a:masterClrMapping/>
  </p:clrMapOvr>
  <p:extLst>
    <p:ext uri="{DCECCB84-F9BA-43D5-87BE-67443E8EF086}">
      <p15:sldGuideLst xmlns:p15="http://schemas.microsoft.com/office/powerpoint/2012/main">
        <p15:guide id="1" pos="864">
          <p15:clr>
            <a:srgbClr val="FBAE40"/>
          </p15:clr>
        </p15:guide>
        <p15:guide id="2" pos="4896">
          <p15:clr>
            <a:srgbClr val="FBAE40"/>
          </p15:clr>
        </p15:guide>
        <p15:guide id="3" orient="horz" pos="1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9338"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2" name="Date Placeholder 1"/>
          <p:cNvSpPr>
            <a:spLocks noGrp="1"/>
          </p:cNvSpPr>
          <p:nvPr>
            <p:ph type="dt" sz="half" idx="10"/>
          </p:nvPr>
        </p:nvSpPr>
        <p:spPr/>
        <p:txBody>
          <a:bodyPr/>
          <a:lstStyle/>
          <a:p>
            <a:fld id="{79751B3F-B4E5-4AA7-A6F6-8B0E6F438C48}" type="datetimeFigureOut">
              <a:rPr lang="en-US" smtClean="0"/>
              <a:pPr/>
              <a:t>12/2/2025</a:t>
            </a:fld>
            <a:endParaRPr lang="en-US" dirty="0"/>
          </a:p>
        </p:txBody>
      </p:sp>
      <p:sp>
        <p:nvSpPr>
          <p:cNvPr id="3" name="Slide Number Placeholder 2"/>
          <p:cNvSpPr>
            <a:spLocks noGrp="1"/>
          </p:cNvSpPr>
          <p:nvPr>
            <p:ph type="sldNum" sz="quarter" idx="11"/>
          </p:nvPr>
        </p:nvSpPr>
        <p:spPr/>
        <p:txBody>
          <a:bodyPr/>
          <a:lstStyle/>
          <a:p>
            <a:fld id="{50B26D62-EBDC-4CB4-84B4-338D23F7DACE}" type="slidenum">
              <a:rPr lang="en-US" smtClean="0"/>
              <a:t>‹#›</a:t>
            </a:fld>
            <a:endParaRPr lang="en-US" dirty="0"/>
          </a:p>
        </p:txBody>
      </p:sp>
      <p:sp>
        <p:nvSpPr>
          <p:cNvPr id="8" name="Content Placeholder 3"/>
          <p:cNvSpPr>
            <a:spLocks noGrp="1"/>
          </p:cNvSpPr>
          <p:nvPr>
            <p:ph sz="half" idx="12" hasCustomPrompt="1"/>
          </p:nvPr>
        </p:nvSpPr>
        <p:spPr>
          <a:xfrm>
            <a:off x="6224163" y="2079705"/>
            <a:ext cx="5358239" cy="3667065"/>
          </a:xfrm>
          <a:prstGeom prst="rect">
            <a:avLst/>
          </a:prstGeom>
        </p:spPr>
        <p:txBody>
          <a:bodyPr/>
          <a:lstStyle>
            <a:lvl1pPr>
              <a:defRPr/>
            </a:lvl1pPr>
            <a:lvl2pPr>
              <a:defRPr/>
            </a:lvl2pPr>
            <a:lvl3pPr>
              <a:defRPr/>
            </a:lvl3pPr>
          </a:lstStyle>
          <a:p>
            <a:pPr lvl="0"/>
            <a:r>
              <a:rPr lang="en-US" dirty="0"/>
              <a:t>First level list</a:t>
            </a:r>
          </a:p>
          <a:p>
            <a:pPr lvl="1"/>
            <a:r>
              <a:rPr lang="en-US" dirty="0"/>
              <a:t>Second level list</a:t>
            </a:r>
          </a:p>
          <a:p>
            <a:pPr lvl="2"/>
            <a:r>
              <a:rPr lang="en-US" dirty="0"/>
              <a:t>Third </a:t>
            </a:r>
            <a:r>
              <a:rPr lang="en-US" dirty="0" err="1"/>
              <a:t>levellist</a:t>
            </a:r>
            <a:endParaRPr lang="en-US" dirty="0"/>
          </a:p>
        </p:txBody>
      </p:sp>
      <p:sp>
        <p:nvSpPr>
          <p:cNvPr id="9" name="Title 1"/>
          <p:cNvSpPr>
            <a:spLocks noGrp="1"/>
          </p:cNvSpPr>
          <p:nvPr>
            <p:ph type="title" hasCustomPrompt="1"/>
          </p:nvPr>
        </p:nvSpPr>
        <p:spPr>
          <a:xfrm>
            <a:off x="609600" y="457200"/>
            <a:ext cx="10972800" cy="1148576"/>
          </a:xfrm>
          <a:prstGeom prst="rect">
            <a:avLst/>
          </a:prstGeom>
        </p:spPr>
        <p:txBody>
          <a:bodyPr anchor="b" anchorCtr="0"/>
          <a:lstStyle>
            <a:lvl1pPr>
              <a:lnSpc>
                <a:spcPct val="100000"/>
              </a:lnSpc>
              <a:defRPr lang="en-US" sz="4800" baseline="0" dirty="0" smtClean="0"/>
            </a:lvl1pPr>
          </a:lstStyle>
          <a:p>
            <a:r>
              <a:rPr lang="en-US" dirty="0"/>
              <a:t>Slide headline</a:t>
            </a:r>
          </a:p>
        </p:txBody>
      </p:sp>
    </p:spTree>
    <p:extLst>
      <p:ext uri="{BB962C8B-B14F-4D97-AF65-F5344CB8AC3E}">
        <p14:creationId xmlns:p14="http://schemas.microsoft.com/office/powerpoint/2010/main" val="161803360"/>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721D-1D02-FA93-0E7E-D5D34D8F212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E1D2F6-27FC-E2AD-AC2A-B9122B9DB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8CEF09-9FCF-45D9-258A-1BF22AE76E1D}"/>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5" name="Footer Placeholder 4">
            <a:extLst>
              <a:ext uri="{FF2B5EF4-FFF2-40B4-BE49-F238E27FC236}">
                <a16:creationId xmlns:a16="http://schemas.microsoft.com/office/drawing/2014/main" id="{330AF127-98AB-D94F-03A0-BFF62F4565EA}"/>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6E29B8-5FE3-7E9D-45F5-415D5918E40C}"/>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3224237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5077-F6D9-9658-CC7B-C89B97A3B43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0923EB-2D13-BDED-9C0A-0EF3F11BE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44227-602D-7EDB-A202-7B416DC94084}"/>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5" name="Footer Placeholder 4">
            <a:extLst>
              <a:ext uri="{FF2B5EF4-FFF2-40B4-BE49-F238E27FC236}">
                <a16:creationId xmlns:a16="http://schemas.microsoft.com/office/drawing/2014/main" id="{678D1AF8-7426-165B-9B54-0A79BA3486A1}"/>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ADD659-BE7C-D1CD-6A9E-4810B5D33476}"/>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120852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54C0-0257-B931-8302-8B043643EE86}"/>
              </a:ext>
            </a:extLst>
          </p:cNvPr>
          <p:cNvSpPr>
            <a:spLocks noGrp="1"/>
          </p:cNvSpPr>
          <p:nvPr>
            <p:ph type="title"/>
          </p:nvPr>
        </p:nvSpPr>
        <p:spPr>
          <a:xfrm>
            <a:off x="838200" y="228599"/>
            <a:ext cx="10515600" cy="9048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0C9C951-B77A-D9B9-B944-FB3F87BD97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F4C628-A678-518B-58DD-96CC327FE8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3A3940-0900-A803-F01E-55415CD7C6CE}"/>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6" name="Footer Placeholder 5">
            <a:extLst>
              <a:ext uri="{FF2B5EF4-FFF2-40B4-BE49-F238E27FC236}">
                <a16:creationId xmlns:a16="http://schemas.microsoft.com/office/drawing/2014/main" id="{426339F2-336F-BBD1-B524-B2AEC4CCE18B}"/>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6E07572-F4AB-18CA-2A8E-DEB8A99DCC11}"/>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88903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DE98-4453-320F-6EAF-6AFE761D2A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63DDB43-FA79-B135-CAA5-B93B44B12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2F87D7-ECF3-F407-1B9C-A85ECDDDC7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796B52-1F8B-3AE4-0E0C-F4D645904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AE6FCB-09DD-282E-F5ED-C7C65B663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4F7DDF-B8DD-5BF8-4828-97C9E5AA7AD2}"/>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8" name="Footer Placeholder 7">
            <a:extLst>
              <a:ext uri="{FF2B5EF4-FFF2-40B4-BE49-F238E27FC236}">
                <a16:creationId xmlns:a16="http://schemas.microsoft.com/office/drawing/2014/main" id="{1213A079-A4B7-7A51-E6DA-03CC76F55025}"/>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28F590-C6A5-B367-7C3B-DAC84E0E942E}"/>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143015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95033-8167-F93A-6E86-D61F59C90C5E}"/>
              </a:ext>
            </a:extLst>
          </p:cNvPr>
          <p:cNvSpPr>
            <a:spLocks noGrp="1"/>
          </p:cNvSpPr>
          <p:nvPr>
            <p:ph type="title"/>
          </p:nvPr>
        </p:nvSpPr>
        <p:spPr>
          <a:xfrm>
            <a:off x="838200" y="228599"/>
            <a:ext cx="10515600" cy="9048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5683F4-C4FD-883C-9312-2F55EE594DDF}"/>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4" name="Footer Placeholder 3">
            <a:extLst>
              <a:ext uri="{FF2B5EF4-FFF2-40B4-BE49-F238E27FC236}">
                <a16:creationId xmlns:a16="http://schemas.microsoft.com/office/drawing/2014/main" id="{275236F6-AEF7-E3D4-F734-1A19B78BA0E9}"/>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63CD68D-998A-BC2F-FA6B-EA15C1244FAB}"/>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369629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BC7AA-9275-B7B0-BFB5-2C63B532F05E}"/>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3" name="Footer Placeholder 2">
            <a:extLst>
              <a:ext uri="{FF2B5EF4-FFF2-40B4-BE49-F238E27FC236}">
                <a16:creationId xmlns:a16="http://schemas.microsoft.com/office/drawing/2014/main" id="{898A24C1-6E11-A0AE-C2BD-48BA60C69AC3}"/>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4E3CADE-93C6-EDE4-FCA7-DA0D9F498FF3}"/>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418003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3C378-2B32-4163-B5C1-DB67432556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124A97-5064-1ABF-7C67-3943B3725E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614E3-224D-0458-A8CF-CBD2E2C55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B730A-6C24-CAAA-921D-345FBBDD8013}"/>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6" name="Footer Placeholder 5">
            <a:extLst>
              <a:ext uri="{FF2B5EF4-FFF2-40B4-BE49-F238E27FC236}">
                <a16:creationId xmlns:a16="http://schemas.microsoft.com/office/drawing/2014/main" id="{500A7785-2FCB-FA33-2E3C-1EE4801F41B7}"/>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3F130-3FCF-7FE8-5E22-1D3FEBE9BDB4}"/>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26919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DAB4-402E-86F5-4596-B27C6C386F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64B66A-9787-3A9A-393E-DB5502F43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258B3B-EC7E-7D33-F87A-BF229C5D0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B4749F-E623-EDD2-2E22-C29601A6BFA2}"/>
              </a:ext>
            </a:extLst>
          </p:cNvPr>
          <p:cNvSpPr>
            <a:spLocks noGrp="1"/>
          </p:cNvSpPr>
          <p:nvPr>
            <p:ph type="dt" sz="half" idx="10"/>
          </p:nvPr>
        </p:nvSpPr>
        <p:spPr/>
        <p:txBody>
          <a:bodyPr/>
          <a:lstStyle/>
          <a:p>
            <a:fld id="{607E367D-89DF-CA46-9F42-F818226BC321}" type="datetimeFigureOut">
              <a:rPr lang="en-US" smtClean="0"/>
              <a:t>12/2/2025</a:t>
            </a:fld>
            <a:endParaRPr lang="en-US"/>
          </a:p>
        </p:txBody>
      </p:sp>
      <p:sp>
        <p:nvSpPr>
          <p:cNvPr id="6" name="Footer Placeholder 5">
            <a:extLst>
              <a:ext uri="{FF2B5EF4-FFF2-40B4-BE49-F238E27FC236}">
                <a16:creationId xmlns:a16="http://schemas.microsoft.com/office/drawing/2014/main" id="{D7E8910D-5D72-BCC7-BD66-C00855FEA59F}"/>
              </a:ext>
            </a:extLst>
          </p:cNvPr>
          <p:cNvSpPr>
            <a:spLocks noGrp="1"/>
          </p:cNvSpPr>
          <p:nvPr>
            <p:ph type="ftr" sz="quarter" idx="11"/>
          </p:nvPr>
        </p:nvSpPr>
        <p:spPr>
          <a:xfrm>
            <a:off x="3619500" y="6356350"/>
            <a:ext cx="49530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81ABB1-D777-1581-6B43-37CAF62933A8}"/>
              </a:ext>
            </a:extLst>
          </p:cNvPr>
          <p:cNvSpPr>
            <a:spLocks noGrp="1"/>
          </p:cNvSpPr>
          <p:nvPr>
            <p:ph type="sldNum" sz="quarter" idx="12"/>
          </p:nvPr>
        </p:nvSpPr>
        <p:spPr>
          <a:xfrm>
            <a:off x="8610600" y="6356350"/>
            <a:ext cx="2743200" cy="365125"/>
          </a:xfrm>
          <a:prstGeom prst="rect">
            <a:avLst/>
          </a:prstGeom>
        </p:spPr>
        <p:txBody>
          <a:bodyPr/>
          <a:lstStyle/>
          <a:p>
            <a:fld id="{4E811C4E-90E9-3849-9034-FFD7100FD4DE}" type="slidenum">
              <a:rPr lang="en-US" smtClean="0"/>
              <a:t>‹#›</a:t>
            </a:fld>
            <a:endParaRPr lang="en-US"/>
          </a:p>
        </p:txBody>
      </p:sp>
    </p:spTree>
    <p:extLst>
      <p:ext uri="{BB962C8B-B14F-4D97-AF65-F5344CB8AC3E}">
        <p14:creationId xmlns:p14="http://schemas.microsoft.com/office/powerpoint/2010/main" val="228333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BE758B-C170-51FC-CD77-5EB5DCAFF222}"/>
              </a:ext>
            </a:extLst>
          </p:cNvPr>
          <p:cNvSpPr>
            <a:spLocks noGrp="1"/>
          </p:cNvSpPr>
          <p:nvPr>
            <p:ph type="body" idx="1"/>
          </p:nvPr>
        </p:nvSpPr>
        <p:spPr>
          <a:xfrm>
            <a:off x="838200" y="1270000"/>
            <a:ext cx="10515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a:extLst>
              <a:ext uri="{FF2B5EF4-FFF2-40B4-BE49-F238E27FC236}">
                <a16:creationId xmlns:a16="http://schemas.microsoft.com/office/drawing/2014/main" id="{3927F561-1D81-D6ED-0574-2453B6C3C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607E367D-89DF-CA46-9F42-F818226BC321}" type="datetimeFigureOut">
              <a:rPr lang="en-US" smtClean="0"/>
              <a:pPr/>
              <a:t>12/2/2025</a:t>
            </a:fld>
            <a:endParaRPr lang="en-US" dirty="0"/>
          </a:p>
        </p:txBody>
      </p:sp>
      <p:sp>
        <p:nvSpPr>
          <p:cNvPr id="7" name="Rectangle 6">
            <a:extLst>
              <a:ext uri="{FF2B5EF4-FFF2-40B4-BE49-F238E27FC236}">
                <a16:creationId xmlns:a16="http://schemas.microsoft.com/office/drawing/2014/main" id="{88B5F90E-AF3F-4BEC-76B9-AA8F136965D7}"/>
              </a:ext>
            </a:extLst>
          </p:cNvPr>
          <p:cNvSpPr/>
          <p:nvPr userDrawn="1"/>
        </p:nvSpPr>
        <p:spPr>
          <a:xfrm>
            <a:off x="247338" y="0"/>
            <a:ext cx="24733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D473ED-B191-85CB-41B1-03E8003224D8}"/>
              </a:ext>
            </a:extLst>
          </p:cNvPr>
          <p:cNvSpPr/>
          <p:nvPr userDrawn="1"/>
        </p:nvSpPr>
        <p:spPr>
          <a:xfrm>
            <a:off x="494676" y="0"/>
            <a:ext cx="2473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FB4B5A-83D4-59AB-A559-80211BBDE3A3}"/>
              </a:ext>
            </a:extLst>
          </p:cNvPr>
          <p:cNvSpPr/>
          <p:nvPr userDrawn="1"/>
        </p:nvSpPr>
        <p:spPr>
          <a:xfrm>
            <a:off x="0" y="0"/>
            <a:ext cx="247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pic>
        <p:nvPicPr>
          <p:cNvPr id="10" name="Picture 9" descr="A close-up of a sign&#10;&#10;Description automatically generated">
            <a:extLst>
              <a:ext uri="{FF2B5EF4-FFF2-40B4-BE49-F238E27FC236}">
                <a16:creationId xmlns:a16="http://schemas.microsoft.com/office/drawing/2014/main" id="{EAFB6218-EEDC-7ACC-0770-02AD6FD6D136}"/>
              </a:ext>
            </a:extLst>
          </p:cNvPr>
          <p:cNvPicPr>
            <a:picLocks noChangeAspect="1"/>
          </p:cNvPicPr>
          <p:nvPr userDrawn="1"/>
        </p:nvPicPr>
        <p:blipFill>
          <a:blip r:embed="rId19"/>
          <a:stretch>
            <a:fillRect/>
          </a:stretch>
        </p:blipFill>
        <p:spPr>
          <a:xfrm>
            <a:off x="9255971" y="5916997"/>
            <a:ext cx="2688691" cy="878706"/>
          </a:xfrm>
          <a:prstGeom prst="rect">
            <a:avLst/>
          </a:prstGeom>
        </p:spPr>
      </p:pic>
      <p:sp>
        <p:nvSpPr>
          <p:cNvPr id="12" name="Title Placeholder 11">
            <a:extLst>
              <a:ext uri="{FF2B5EF4-FFF2-40B4-BE49-F238E27FC236}">
                <a16:creationId xmlns:a16="http://schemas.microsoft.com/office/drawing/2014/main" id="{13C2A28D-00FD-23D9-8C55-997E7C7BC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3" name="TextBox 12">
            <a:extLst>
              <a:ext uri="{FF2B5EF4-FFF2-40B4-BE49-F238E27FC236}">
                <a16:creationId xmlns:a16="http://schemas.microsoft.com/office/drawing/2014/main" id="{69B26FDF-1DD8-6816-6DDC-48DC0A7A6516}"/>
              </a:ext>
            </a:extLst>
          </p:cNvPr>
          <p:cNvSpPr txBox="1"/>
          <p:nvPr userDrawn="1"/>
        </p:nvSpPr>
        <p:spPr>
          <a:xfrm>
            <a:off x="3835951" y="6444476"/>
            <a:ext cx="507649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Metro Health &amp; Medical Preparedness Coalition | </a:t>
            </a:r>
            <a:r>
              <a:rPr lang="en-US" sz="1200" dirty="0" err="1"/>
              <a:t>metrohealthready.org</a:t>
            </a:r>
            <a:endParaRPr lang="en-US" sz="1200" dirty="0"/>
          </a:p>
          <a:p>
            <a:endParaRPr lang="en-US" dirty="0"/>
          </a:p>
        </p:txBody>
      </p:sp>
    </p:spTree>
    <p:extLst>
      <p:ext uri="{BB962C8B-B14F-4D97-AF65-F5344CB8AC3E}">
        <p14:creationId xmlns:p14="http://schemas.microsoft.com/office/powerpoint/2010/main" val="109409312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7" r:id="rId16"/>
    <p:sldLayoutId id="2147483668" r:id="rId17"/>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Plus Jakarta Sans ExtraBold"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Plus Jakarta Sans Medium"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Plus Jakarta Sans Medium"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Plus Jakarta Sans Medium"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lus Jakarta Sans Medium"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Plus Jakarta Sans Medium"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atsdr.cdc.gov/place-health/php/svi/index.html"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hyperlink" Target="https://empowerprogram.hhs.gov/empowermap"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Emily.Moilanen@hcmed.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spr.hhs.gov/at-risk/Pages/default.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health.state.mn.us/communities/ep/regional/metro.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9EE7-4187-D7A4-930B-068430B7DD7A}"/>
              </a:ext>
            </a:extLst>
          </p:cNvPr>
          <p:cNvSpPr>
            <a:spLocks noGrp="1"/>
          </p:cNvSpPr>
          <p:nvPr>
            <p:ph type="ctrTitle"/>
          </p:nvPr>
        </p:nvSpPr>
        <p:spPr/>
        <p:txBody>
          <a:bodyPr>
            <a:normAutofit fontScale="90000"/>
          </a:bodyPr>
          <a:lstStyle/>
          <a:p>
            <a:r>
              <a:rPr lang="en-US" dirty="0"/>
              <a:t>Planning for At-Risk Populations with Access and Functional Needs</a:t>
            </a:r>
          </a:p>
        </p:txBody>
      </p:sp>
      <p:sp>
        <p:nvSpPr>
          <p:cNvPr id="3" name="Subtitle 2">
            <a:extLst>
              <a:ext uri="{FF2B5EF4-FFF2-40B4-BE49-F238E27FC236}">
                <a16:creationId xmlns:a16="http://schemas.microsoft.com/office/drawing/2014/main" id="{025C11FC-78AD-7769-9203-9CB3A1E8A79C}"/>
              </a:ext>
            </a:extLst>
          </p:cNvPr>
          <p:cNvSpPr>
            <a:spLocks noGrp="1"/>
          </p:cNvSpPr>
          <p:nvPr>
            <p:ph type="subTitle" idx="1"/>
          </p:nvPr>
        </p:nvSpPr>
        <p:spPr/>
        <p:txBody>
          <a:bodyPr>
            <a:normAutofit/>
          </a:bodyPr>
          <a:lstStyle/>
          <a:p>
            <a:r>
              <a:rPr lang="en-US" sz="2800" dirty="0"/>
              <a:t>Emily Moilanen</a:t>
            </a:r>
            <a:br>
              <a:rPr lang="en-US" sz="2800" dirty="0">
                <a:solidFill>
                  <a:schemeClr val="accent1"/>
                </a:solidFill>
              </a:rPr>
            </a:br>
            <a:r>
              <a:rPr lang="en-US" sz="2800" dirty="0">
                <a:solidFill>
                  <a:schemeClr val="accent1"/>
                </a:solidFill>
              </a:rPr>
              <a:t>Metro Health &amp; Medical Preparedness Coalition</a:t>
            </a:r>
            <a:br>
              <a:rPr lang="en-US" sz="2800" dirty="0">
                <a:solidFill>
                  <a:schemeClr val="accent1"/>
                </a:solidFill>
              </a:rPr>
            </a:br>
            <a:r>
              <a:rPr lang="en-US" sz="2800" dirty="0">
                <a:solidFill>
                  <a:schemeClr val="accent1"/>
                </a:solidFill>
              </a:rPr>
              <a:t>December 2, 2025</a:t>
            </a:r>
          </a:p>
        </p:txBody>
      </p:sp>
    </p:spTree>
    <p:extLst>
      <p:ext uri="{BB962C8B-B14F-4D97-AF65-F5344CB8AC3E}">
        <p14:creationId xmlns:p14="http://schemas.microsoft.com/office/powerpoint/2010/main" val="1998228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3003EA-6518-660C-6ED3-1F7C2C65B89F}"/>
              </a:ext>
            </a:extLst>
          </p:cNvPr>
          <p:cNvSpPr>
            <a:spLocks noGrp="1"/>
          </p:cNvSpPr>
          <p:nvPr>
            <p:ph type="title"/>
          </p:nvPr>
        </p:nvSpPr>
        <p:spPr/>
        <p:txBody>
          <a:bodyPr>
            <a:normAutofit fontScale="90000"/>
          </a:bodyPr>
          <a:lstStyle/>
          <a:p>
            <a:r>
              <a:rPr lang="en-US" sz="4800" dirty="0"/>
              <a:t>AFN planning shows up in our grant language</a:t>
            </a:r>
          </a:p>
        </p:txBody>
      </p:sp>
      <p:sp>
        <p:nvSpPr>
          <p:cNvPr id="6" name="Content Placeholder 5">
            <a:extLst>
              <a:ext uri="{FF2B5EF4-FFF2-40B4-BE49-F238E27FC236}">
                <a16:creationId xmlns:a16="http://schemas.microsoft.com/office/drawing/2014/main" id="{21AC4FCF-3B92-8A1D-9F9C-48568370BBC9}"/>
              </a:ext>
            </a:extLst>
          </p:cNvPr>
          <p:cNvSpPr>
            <a:spLocks noGrp="1"/>
          </p:cNvSpPr>
          <p:nvPr>
            <p:ph idx="1"/>
          </p:nvPr>
        </p:nvSpPr>
        <p:spPr/>
        <p:txBody>
          <a:bodyPr>
            <a:normAutofit/>
          </a:bodyPr>
          <a:lstStyle/>
          <a:p>
            <a:r>
              <a:rPr lang="en-US" sz="3600" dirty="0"/>
              <a:t>Hospital Preparedness Grant: </a:t>
            </a:r>
          </a:p>
          <a:p>
            <a:pPr lvl="1"/>
            <a:r>
              <a:rPr lang="en-US" sz="3200" dirty="0"/>
              <a:t>Assess Community Planning for Children, Pregnant Women, Seniors, Individuals with access and functional needs, including people with disabilities, and others with unique needs</a:t>
            </a:r>
          </a:p>
          <a:p>
            <a:pPr marL="0" indent="0">
              <a:buNone/>
            </a:pPr>
            <a:endParaRPr lang="en-US" sz="3600" dirty="0"/>
          </a:p>
        </p:txBody>
      </p:sp>
    </p:spTree>
    <p:extLst>
      <p:ext uri="{BB962C8B-B14F-4D97-AF65-F5344CB8AC3E}">
        <p14:creationId xmlns:p14="http://schemas.microsoft.com/office/powerpoint/2010/main" val="331777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8BE3-9C5B-7093-DC44-4484AEA7B8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5C51F43-751A-12C5-A8A0-7A51CE11545D}"/>
              </a:ext>
            </a:extLst>
          </p:cNvPr>
          <p:cNvSpPr>
            <a:spLocks noGrp="1"/>
          </p:cNvSpPr>
          <p:nvPr>
            <p:ph type="title"/>
          </p:nvPr>
        </p:nvSpPr>
        <p:spPr/>
        <p:txBody>
          <a:bodyPr>
            <a:normAutofit fontScale="90000"/>
          </a:bodyPr>
          <a:lstStyle/>
          <a:p>
            <a:r>
              <a:rPr lang="en-US" sz="4800" dirty="0"/>
              <a:t>AFN planning shows up in our grant language</a:t>
            </a:r>
          </a:p>
        </p:txBody>
      </p:sp>
      <p:sp>
        <p:nvSpPr>
          <p:cNvPr id="6" name="Content Placeholder 5">
            <a:extLst>
              <a:ext uri="{FF2B5EF4-FFF2-40B4-BE49-F238E27FC236}">
                <a16:creationId xmlns:a16="http://schemas.microsoft.com/office/drawing/2014/main" id="{C811B3D8-67BC-EAE1-2BFF-0680B83FEC62}"/>
              </a:ext>
            </a:extLst>
          </p:cNvPr>
          <p:cNvSpPr>
            <a:spLocks noGrp="1"/>
          </p:cNvSpPr>
          <p:nvPr>
            <p:ph idx="1"/>
          </p:nvPr>
        </p:nvSpPr>
        <p:spPr/>
        <p:txBody>
          <a:bodyPr>
            <a:normAutofit/>
          </a:bodyPr>
          <a:lstStyle/>
          <a:p>
            <a:r>
              <a:rPr lang="en-US" sz="3600" dirty="0"/>
              <a:t>Public Health Emergency Preparedness Grant: </a:t>
            </a:r>
          </a:p>
          <a:p>
            <a:pPr lvl="1"/>
            <a:r>
              <a:rPr lang="en-US" sz="2800" dirty="0"/>
              <a:t>Identify at-risk individuals with access and functional needs that may be disproportionately impacted by an incident or event</a:t>
            </a:r>
          </a:p>
          <a:p>
            <a:pPr lvl="1"/>
            <a:r>
              <a:rPr lang="en-US" sz="2800" dirty="0"/>
              <a:t>Engage in preparedness activities that address the access and functional needs of the whole community as well as cultural, socioeconomic, and demographic factors</a:t>
            </a:r>
          </a:p>
          <a:p>
            <a:pPr lvl="1"/>
            <a:r>
              <a:rPr lang="en-US" sz="2800" dirty="0"/>
              <a:t>Convene or participate with community partners to identify and implement additional ways to strengthen community resilience</a:t>
            </a:r>
          </a:p>
          <a:p>
            <a:endParaRPr lang="en-US" sz="3600" dirty="0"/>
          </a:p>
        </p:txBody>
      </p:sp>
    </p:spTree>
    <p:extLst>
      <p:ext uri="{BB962C8B-B14F-4D97-AF65-F5344CB8AC3E}">
        <p14:creationId xmlns:p14="http://schemas.microsoft.com/office/powerpoint/2010/main" val="251411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E284E-E438-3545-6A54-580B684FD5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AC3715-7419-9F85-168A-52AB170AAB74}"/>
              </a:ext>
            </a:extLst>
          </p:cNvPr>
          <p:cNvSpPr>
            <a:spLocks noGrp="1"/>
          </p:cNvSpPr>
          <p:nvPr>
            <p:ph type="title"/>
          </p:nvPr>
        </p:nvSpPr>
        <p:spPr>
          <a:xfrm>
            <a:off x="838199" y="365126"/>
            <a:ext cx="11008057" cy="1368140"/>
          </a:xfrm>
        </p:spPr>
        <p:txBody>
          <a:bodyPr>
            <a:normAutofit/>
          </a:bodyPr>
          <a:lstStyle/>
          <a:p>
            <a:r>
              <a:rPr lang="en-US" dirty="0"/>
              <a:t>AFN planning shows up in our Emergency Support Functions</a:t>
            </a:r>
          </a:p>
        </p:txBody>
      </p:sp>
      <p:sp>
        <p:nvSpPr>
          <p:cNvPr id="6" name="Content Placeholder 5">
            <a:extLst>
              <a:ext uri="{FF2B5EF4-FFF2-40B4-BE49-F238E27FC236}">
                <a16:creationId xmlns:a16="http://schemas.microsoft.com/office/drawing/2014/main" id="{A522EDA8-7B55-E9B2-6ADF-50C9E6028CC9}"/>
              </a:ext>
            </a:extLst>
          </p:cNvPr>
          <p:cNvSpPr>
            <a:spLocks noGrp="1"/>
          </p:cNvSpPr>
          <p:nvPr>
            <p:ph idx="1"/>
          </p:nvPr>
        </p:nvSpPr>
        <p:spPr>
          <a:xfrm>
            <a:off x="838200" y="1978925"/>
            <a:ext cx="10515600" cy="4198038"/>
          </a:xfrm>
        </p:spPr>
        <p:txBody>
          <a:bodyPr>
            <a:normAutofit/>
          </a:bodyPr>
          <a:lstStyle/>
          <a:p>
            <a:r>
              <a:rPr lang="en-US" sz="3600" dirty="0"/>
              <a:t>Emergency Support Function 6: </a:t>
            </a:r>
          </a:p>
          <a:p>
            <a:pPr lvl="1"/>
            <a:r>
              <a:rPr lang="en-US" sz="3200" dirty="0"/>
              <a:t>Emergency Assistance: support to individuals with disabilities and others with access and functional needs in congregate facilities; support to children in disasters; support to mass evacuations</a:t>
            </a:r>
          </a:p>
          <a:p>
            <a:pPr lvl="1"/>
            <a:r>
              <a:rPr lang="en-US" sz="3200" dirty="0"/>
              <a:t>Temporary housing: identification and provision of safe, secure, functional and physically-accessible housing</a:t>
            </a:r>
          </a:p>
        </p:txBody>
      </p:sp>
    </p:spTree>
    <p:extLst>
      <p:ext uri="{BB962C8B-B14F-4D97-AF65-F5344CB8AC3E}">
        <p14:creationId xmlns:p14="http://schemas.microsoft.com/office/powerpoint/2010/main" val="389261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4041-D000-3D1D-7292-25451CBE435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EFB1FB-1783-CBDE-F82B-07ADF4C9DEF7}"/>
              </a:ext>
            </a:extLst>
          </p:cNvPr>
          <p:cNvSpPr>
            <a:spLocks noGrp="1"/>
          </p:cNvSpPr>
          <p:nvPr>
            <p:ph type="title"/>
          </p:nvPr>
        </p:nvSpPr>
        <p:spPr>
          <a:xfrm>
            <a:off x="838200" y="365126"/>
            <a:ext cx="10515600" cy="1203434"/>
          </a:xfrm>
        </p:spPr>
        <p:txBody>
          <a:bodyPr>
            <a:normAutofit fontScale="90000"/>
          </a:bodyPr>
          <a:lstStyle/>
          <a:p>
            <a:r>
              <a:rPr lang="en-US" dirty="0"/>
              <a:t>AFN planning shows up in our regulatory standards </a:t>
            </a:r>
          </a:p>
        </p:txBody>
      </p:sp>
      <p:sp>
        <p:nvSpPr>
          <p:cNvPr id="6" name="Content Placeholder 5">
            <a:extLst>
              <a:ext uri="{FF2B5EF4-FFF2-40B4-BE49-F238E27FC236}">
                <a16:creationId xmlns:a16="http://schemas.microsoft.com/office/drawing/2014/main" id="{AB561873-9828-DE94-26A0-804CF7111300}"/>
              </a:ext>
            </a:extLst>
          </p:cNvPr>
          <p:cNvSpPr>
            <a:spLocks noGrp="1"/>
          </p:cNvSpPr>
          <p:nvPr>
            <p:ph idx="1"/>
          </p:nvPr>
        </p:nvSpPr>
        <p:spPr>
          <a:xfrm>
            <a:off x="838200" y="1568560"/>
            <a:ext cx="10515600" cy="4857961"/>
          </a:xfrm>
        </p:spPr>
        <p:txBody>
          <a:bodyPr>
            <a:normAutofit/>
          </a:bodyPr>
          <a:lstStyle/>
          <a:p>
            <a:r>
              <a:rPr lang="en-US" sz="3600" dirty="0"/>
              <a:t>CMS Appendix Z: </a:t>
            </a:r>
          </a:p>
          <a:p>
            <a:pPr lvl="1"/>
            <a:r>
              <a:rPr lang="en-US" sz="3200" dirty="0"/>
              <a:t>E-0007: The LTC facility must develop and maintain an emergency preparedness plan that must be reviewed and updated at least annually. The plan must do all of the following: Address resident population, including, but not limited to, </a:t>
            </a:r>
            <a:r>
              <a:rPr lang="en-US" sz="3200" b="1" dirty="0"/>
              <a:t>persons at-risk</a:t>
            </a:r>
            <a:r>
              <a:rPr lang="en-US" sz="3200" dirty="0"/>
              <a:t>; the type of services the LTC facility has the ability to provide in an emergency; and continuity of operations, including delegations of authority and succession plans.</a:t>
            </a:r>
          </a:p>
          <a:p>
            <a:endParaRPr lang="en-US" sz="3600" dirty="0"/>
          </a:p>
        </p:txBody>
      </p:sp>
    </p:spTree>
    <p:extLst>
      <p:ext uri="{BB962C8B-B14F-4D97-AF65-F5344CB8AC3E}">
        <p14:creationId xmlns:p14="http://schemas.microsoft.com/office/powerpoint/2010/main" val="3130436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90102F-F33F-4FEC-A08C-7D1633A5E55C}"/>
              </a:ext>
            </a:extLst>
          </p:cNvPr>
          <p:cNvSpPr>
            <a:spLocks noGrp="1"/>
          </p:cNvSpPr>
          <p:nvPr>
            <p:ph type="title"/>
          </p:nvPr>
        </p:nvSpPr>
        <p:spPr>
          <a:xfrm>
            <a:off x="838200" y="234462"/>
            <a:ext cx="10515600" cy="1009370"/>
          </a:xfrm>
        </p:spPr>
        <p:txBody>
          <a:bodyPr>
            <a:normAutofit fontScale="90000"/>
          </a:bodyPr>
          <a:lstStyle/>
          <a:p>
            <a:r>
              <a:rPr lang="en-US" dirty="0"/>
              <a:t>AFN planning shows up in our accreditation  standards </a:t>
            </a:r>
          </a:p>
        </p:txBody>
      </p:sp>
      <p:sp>
        <p:nvSpPr>
          <p:cNvPr id="5" name="Content Placeholder 4">
            <a:extLst>
              <a:ext uri="{FF2B5EF4-FFF2-40B4-BE49-F238E27FC236}">
                <a16:creationId xmlns:a16="http://schemas.microsoft.com/office/drawing/2014/main" id="{A72D6E2E-E10C-9BC4-85B1-AEDB41D91A4C}"/>
              </a:ext>
            </a:extLst>
          </p:cNvPr>
          <p:cNvSpPr>
            <a:spLocks noGrp="1"/>
          </p:cNvSpPr>
          <p:nvPr>
            <p:ph idx="1"/>
          </p:nvPr>
        </p:nvSpPr>
        <p:spPr>
          <a:xfrm>
            <a:off x="838200" y="1430215"/>
            <a:ext cx="10515600" cy="4746748"/>
          </a:xfrm>
        </p:spPr>
        <p:txBody>
          <a:bodyPr/>
          <a:lstStyle/>
          <a:p>
            <a:r>
              <a:rPr lang="en-US" dirty="0"/>
              <a:t>The Emergency Management (EM) standards require organizations to plan for vulnerable / at-risk populations and individuals who may have additional needs during an emergency.</a:t>
            </a:r>
          </a:p>
          <a:p>
            <a:pPr lvl="1"/>
            <a:r>
              <a:rPr lang="en-US" dirty="0"/>
              <a:t>Account for at-risk populations in Hazard Vulnerability Analysis </a:t>
            </a:r>
          </a:p>
          <a:p>
            <a:pPr lvl="1"/>
            <a:r>
              <a:rPr lang="en-US" dirty="0"/>
              <a:t>Document needs of at-risk populations in Emergency Operations Plan</a:t>
            </a:r>
          </a:p>
          <a:p>
            <a:pPr lvl="1"/>
            <a:r>
              <a:rPr lang="en-US" dirty="0"/>
              <a:t>Continuity of care for all patients</a:t>
            </a:r>
          </a:p>
          <a:p>
            <a:pPr lvl="1"/>
            <a:r>
              <a:rPr lang="en-US" dirty="0"/>
              <a:t>Consider how communication will be maintained with at-risk individuals</a:t>
            </a:r>
          </a:p>
          <a:p>
            <a:pPr lvl="1"/>
            <a:r>
              <a:rPr lang="en-US" dirty="0"/>
              <a:t>Coordination with community partners typically serving at-risk populations</a:t>
            </a:r>
          </a:p>
        </p:txBody>
      </p:sp>
    </p:spTree>
    <p:extLst>
      <p:ext uri="{BB962C8B-B14F-4D97-AF65-F5344CB8AC3E}">
        <p14:creationId xmlns:p14="http://schemas.microsoft.com/office/powerpoint/2010/main" val="400027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37763" y="1705971"/>
            <a:ext cx="5358239" cy="4435522"/>
          </a:xfrm>
        </p:spPr>
        <p:txBody>
          <a:bodyPr>
            <a:normAutofit/>
          </a:bodyPr>
          <a:lstStyle/>
          <a:p>
            <a:r>
              <a:rPr lang="en-US" dirty="0"/>
              <a:t>Health Care Coalitions</a:t>
            </a:r>
          </a:p>
          <a:p>
            <a:r>
              <a:rPr lang="en-US" dirty="0"/>
              <a:t>Public Health</a:t>
            </a:r>
          </a:p>
          <a:p>
            <a:r>
              <a:rPr lang="en-US" dirty="0"/>
              <a:t>Healthcare</a:t>
            </a:r>
          </a:p>
          <a:p>
            <a:r>
              <a:rPr lang="en-US" dirty="0"/>
              <a:t>Emergency Management</a:t>
            </a:r>
          </a:p>
          <a:p>
            <a:r>
              <a:rPr lang="en-US" dirty="0"/>
              <a:t>EMS</a:t>
            </a:r>
          </a:p>
          <a:p>
            <a:r>
              <a:rPr lang="en-US" dirty="0"/>
              <a:t>Human Services</a:t>
            </a:r>
          </a:p>
          <a:p>
            <a:r>
              <a:rPr lang="en-US" dirty="0"/>
              <a:t>Community Based Organizations</a:t>
            </a:r>
          </a:p>
          <a:p>
            <a:r>
              <a:rPr lang="en-US" dirty="0"/>
              <a:t>And many more!</a:t>
            </a:r>
          </a:p>
          <a:p>
            <a:pPr marL="0" indent="0">
              <a:buNone/>
            </a:pPr>
            <a:endParaRPr lang="en-US" sz="2400" dirty="0"/>
          </a:p>
        </p:txBody>
      </p:sp>
      <p:pic>
        <p:nvPicPr>
          <p:cNvPr id="6" name="Content Placeholder 5" descr="A pie with a cut in the middle&#10;&#10;AI-generated content may be incorrect.">
            <a:extLst>
              <a:ext uri="{FF2B5EF4-FFF2-40B4-BE49-F238E27FC236}">
                <a16:creationId xmlns:a16="http://schemas.microsoft.com/office/drawing/2014/main" id="{B178B6BB-7030-8FAF-053E-5DEBE6312E11}"/>
              </a:ext>
            </a:extLst>
          </p:cNvPr>
          <p:cNvPicPr>
            <a:picLocks noGrp="1" noChangeAspect="1"/>
          </p:cNvPicPr>
          <p:nvPr>
            <p:ph sz="half" idx="12"/>
          </p:nvPr>
        </p:nvPicPr>
        <p:blipFill>
          <a:blip r:embed="rId3"/>
          <a:srcRect t="4815" r="3" b="3937"/>
          <a:stretch/>
        </p:blipFill>
        <p:spPr>
          <a:xfrm>
            <a:off x="6224163" y="2079705"/>
            <a:ext cx="5358239" cy="3667065"/>
          </a:xfrm>
          <a:noFill/>
        </p:spPr>
      </p:pic>
      <p:sp>
        <p:nvSpPr>
          <p:cNvPr id="4" name="Title 3"/>
          <p:cNvSpPr>
            <a:spLocks noGrp="1"/>
          </p:cNvSpPr>
          <p:nvPr>
            <p:ph type="title"/>
          </p:nvPr>
        </p:nvSpPr>
        <p:spPr>
          <a:xfrm>
            <a:off x="737763" y="348018"/>
            <a:ext cx="10972800" cy="1148576"/>
          </a:xfrm>
        </p:spPr>
        <p:txBody>
          <a:bodyPr anchor="b">
            <a:normAutofit/>
          </a:bodyPr>
          <a:lstStyle/>
          <a:p>
            <a:pPr algn="ctr">
              <a:lnSpc>
                <a:spcPct val="90000"/>
              </a:lnSpc>
            </a:pPr>
            <a:r>
              <a:rPr lang="en-US" dirty="0"/>
              <a:t>We all have a piece of the pie!</a:t>
            </a:r>
          </a:p>
        </p:txBody>
      </p:sp>
    </p:spTree>
    <p:extLst>
      <p:ext uri="{BB962C8B-B14F-4D97-AF65-F5344CB8AC3E}">
        <p14:creationId xmlns:p14="http://schemas.microsoft.com/office/powerpoint/2010/main" val="657284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91821" y="1244010"/>
            <a:ext cx="10031104" cy="5263117"/>
          </a:xfrm>
        </p:spPr>
        <p:txBody>
          <a:bodyPr>
            <a:normAutofit/>
          </a:bodyPr>
          <a:lstStyle/>
          <a:p>
            <a:pPr marL="0" indent="0">
              <a:buNone/>
            </a:pPr>
            <a:r>
              <a:rPr lang="en-US" sz="200" dirty="0">
                <a:solidFill>
                  <a:schemeClr val="bg1"/>
                </a:solidFill>
              </a:rPr>
              <a:t>We are required by law to incorporate those with access and functional needs into all aspects of planning according to the following laws and statutes:</a:t>
            </a:r>
          </a:p>
          <a:p>
            <a:r>
              <a:rPr lang="en-US" b="0" dirty="0"/>
              <a:t>Title VI of the Civil Rights </a:t>
            </a:r>
            <a:r>
              <a:rPr lang="en-US" sz="3100" dirty="0"/>
              <a:t>Act of 1964 </a:t>
            </a:r>
            <a:r>
              <a:rPr lang="en-US" sz="200" dirty="0">
                <a:solidFill>
                  <a:schemeClr val="bg1"/>
                </a:solidFill>
              </a:rPr>
              <a:t>is a Federal law that protects persons from discrimination based on their race, color or national origin in programs and activities that receive Federal financial assistance. For example, if you are eligible for Medicaid or other health or human services provided by agencies or organizations that receive Federal government funding, those entities cannot deny you access to their programs or activities because of your race, color or national origin.  (HHS, Office for Civil Rights). Because the HPP and PHEP programs are supported by Federal funds we are held accountable to this law.</a:t>
            </a:r>
          </a:p>
          <a:p>
            <a:r>
              <a:rPr lang="en-US" b="0" dirty="0"/>
              <a:t>Section 1557 of the Patient Protection and Affordable Care </a:t>
            </a:r>
            <a:r>
              <a:rPr lang="en-US" sz="3100" dirty="0"/>
              <a:t>Act </a:t>
            </a:r>
            <a:r>
              <a:rPr lang="en-US" sz="300" dirty="0">
                <a:solidFill>
                  <a:schemeClr val="bg1"/>
                </a:solidFill>
              </a:rPr>
              <a:t>is the nondiscrimination provision of the Affordable Care Act (ACA). The law prohibits discrimination on the basis of race, color, national origin, sex, age, or disability in certain health programs or activities. Section 1557 builds on long-standing and familiar Federal </a:t>
            </a:r>
            <a:r>
              <a:rPr lang="en-US" sz="200" dirty="0">
                <a:solidFill>
                  <a:schemeClr val="bg1"/>
                </a:solidFill>
              </a:rPr>
              <a:t>civil rights laws: Title VI of the Civil Rights Act of 1964, Title IX of the Education Amendments of 1972, Section 504 of the Rehabilitation Act of 1973 and the Age Discrimination Act of 1975. Section 1557 extends nondiscrimination protections to individuals participating in any health program or activity any part of which received funding from HHS. HPP and PHEP funding are distributed by HHS, therefore this law also applies to emergency preparedness planning.</a:t>
            </a:r>
          </a:p>
          <a:p>
            <a:r>
              <a:rPr lang="en-US" b="0" dirty="0"/>
              <a:t>Section 504 of the Rehabilitation Act of </a:t>
            </a:r>
            <a:r>
              <a:rPr lang="en-US" sz="3100" dirty="0"/>
              <a:t>1973 </a:t>
            </a:r>
            <a:r>
              <a:rPr lang="en-US" sz="300" dirty="0">
                <a:solidFill>
                  <a:schemeClr val="bg1"/>
                </a:solidFill>
              </a:rPr>
              <a:t>is a Federal law that protects individuals from discrimination based on disability. Under this law, individuals with disabilities may not be excluded from or denied the opportunity to receive benefits and services from certain programs.</a:t>
            </a:r>
          </a:p>
          <a:p>
            <a:r>
              <a:rPr lang="en-US" b="0" dirty="0"/>
              <a:t>Title II of the Americans with Disabilities </a:t>
            </a:r>
            <a:r>
              <a:rPr lang="en-US" sz="3100" dirty="0"/>
              <a:t>Act </a:t>
            </a:r>
            <a:r>
              <a:rPr lang="en-US" sz="200" dirty="0">
                <a:solidFill>
                  <a:schemeClr val="bg1"/>
                </a:solidFill>
              </a:rPr>
              <a:t>is another law that prohibits disability discrimination. It applies to all state and local government agencies and offers protections similar to Section 504.</a:t>
            </a:r>
          </a:p>
          <a:p>
            <a:r>
              <a:rPr lang="en-US" b="0" dirty="0"/>
              <a:t>Communities Actively Living Independent and Free, et al. v. City and County of Los </a:t>
            </a:r>
            <a:r>
              <a:rPr lang="en-US" sz="3100" dirty="0"/>
              <a:t>Angeles, 2011</a:t>
            </a:r>
            <a:r>
              <a:rPr lang="en-US" sz="300" dirty="0">
                <a:solidFill>
                  <a:schemeClr val="bg1"/>
                </a:solidFill>
              </a:rPr>
              <a:t>. In 2011, in the case of Communities Actively Living Independent and Free, et al. v. City and County of Los Angeles, a Federal judge ruled that the city of Los Angeles discriminated against disabled people because it lacked specific plans to meet their needs in the event of a natural disaster or other emergency. This was a class action suit brought against the city of Los Angeles in 2009 in response to the many people with disabilities who were left stranded during Hurricanes Katrina and Rita in New Orleans presumably due to lack of disability planning. </a:t>
            </a:r>
            <a:r>
              <a:rPr lang="en-US" sz="200" dirty="0">
                <a:solidFill>
                  <a:schemeClr val="bg1"/>
                </a:solidFill>
              </a:rPr>
              <a:t>The judge in the Los Angeles case ordered that the city meet with the plaintiffs to develop emergency plans that accommodated the needs of individuals with disabilities. (source: https://disabilityrightslegalcenter.org/sites/drlc.huang.radicaldesigns.org/files/Appx%20C%20Notice%20To%20Class%20POSTING.pdf</a:t>
            </a:r>
          </a:p>
          <a:p>
            <a:r>
              <a:rPr lang="en-US" b="0" dirty="0"/>
              <a:t>Brooklyn Center for Independence of the Disabled v. City of New </a:t>
            </a:r>
            <a:r>
              <a:rPr lang="en-US" sz="3100" dirty="0"/>
              <a:t>York, 2013</a:t>
            </a:r>
            <a:r>
              <a:rPr lang="en-US" sz="300" dirty="0">
                <a:solidFill>
                  <a:schemeClr val="bg1"/>
                </a:solidFill>
              </a:rPr>
              <a:t>. In 2013, the Federal court ruled that New York City violated the Americans with Disabilities Act (ADA), the Rehabilitation Act, and the New York City Human Rights Law by failing to provide meaningful access to the emergency preparedness program for individuals with disabilities (Brooklyn Center for Independence of the Disabled v. City of New York). The class action lawsuit was in response to the events of September 11</a:t>
            </a:r>
            <a:r>
              <a:rPr lang="en-US" sz="300" baseline="30000" dirty="0">
                <a:solidFill>
                  <a:schemeClr val="bg1"/>
                </a:solidFill>
              </a:rPr>
              <a:t>th</a:t>
            </a:r>
            <a:r>
              <a:rPr lang="en-US" sz="300" dirty="0">
                <a:solidFill>
                  <a:schemeClr val="bg1"/>
                </a:solidFill>
              </a:rPr>
              <a:t>, Hurricane Irene, and Hurricane Sandy. The plaintiffs argued, and the court agreed, that the New York City Emergency Preparedness Program failed to accommodate the needs of the disabled during planning for the evacuation of multistory buildings, failed to provide accessible shelter systems, ignored </a:t>
            </a:r>
            <a:r>
              <a:rPr lang="en-US" sz="200" dirty="0">
                <a:solidFill>
                  <a:schemeClr val="bg1"/>
                </a:solidFill>
              </a:rPr>
              <a:t>the unique needs of people with disabilities in the event of power outages, failed to communicate adequately with people with special needs during an emergency, and failed to account for the needs of people with disabilities in recovery operations (source: http://nacchopreparedness.org/new-legal-precedent-for-inclusive-planning-preparedness-and-response/)</a:t>
            </a:r>
          </a:p>
        </p:txBody>
      </p:sp>
      <p:sp>
        <p:nvSpPr>
          <p:cNvPr id="2" name="Title 1"/>
          <p:cNvSpPr>
            <a:spLocks noGrp="1"/>
          </p:cNvSpPr>
          <p:nvPr>
            <p:ph type="title"/>
          </p:nvPr>
        </p:nvSpPr>
        <p:spPr>
          <a:xfrm>
            <a:off x="1091821" y="457201"/>
            <a:ext cx="10031104" cy="786809"/>
          </a:xfrm>
        </p:spPr>
        <p:txBody>
          <a:bodyPr anchor="t"/>
          <a:lstStyle/>
          <a:p>
            <a:r>
              <a:rPr lang="en-US" sz="4400" dirty="0"/>
              <a:t>The Legal Stuff: Laws and Lawsuits</a:t>
            </a:r>
          </a:p>
        </p:txBody>
      </p:sp>
    </p:spTree>
    <p:extLst>
      <p:ext uri="{BB962C8B-B14F-4D97-AF65-F5344CB8AC3E}">
        <p14:creationId xmlns:p14="http://schemas.microsoft.com/office/powerpoint/2010/main" val="300820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CD04-BE75-B8DC-4CFB-67E035F7656A}"/>
              </a:ext>
            </a:extLst>
          </p:cNvPr>
          <p:cNvSpPr>
            <a:spLocks noGrp="1"/>
          </p:cNvSpPr>
          <p:nvPr>
            <p:ph type="title"/>
          </p:nvPr>
        </p:nvSpPr>
        <p:spPr/>
        <p:txBody>
          <a:bodyPr/>
          <a:lstStyle/>
          <a:p>
            <a:pPr algn="ctr"/>
            <a:r>
              <a:rPr lang="en-US" dirty="0"/>
              <a:t>How do we know who is in our community and what their needs are? </a:t>
            </a:r>
          </a:p>
        </p:txBody>
      </p:sp>
      <p:sp>
        <p:nvSpPr>
          <p:cNvPr id="3" name="Text Placeholder 2">
            <a:extLst>
              <a:ext uri="{FF2B5EF4-FFF2-40B4-BE49-F238E27FC236}">
                <a16:creationId xmlns:a16="http://schemas.microsoft.com/office/drawing/2014/main" id="{86CFC14B-06E9-BE03-F2C9-86DA589531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1051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E409-DDFD-7A31-E63B-9A529366A081}"/>
              </a:ext>
            </a:extLst>
          </p:cNvPr>
          <p:cNvSpPr>
            <a:spLocks noGrp="1"/>
          </p:cNvSpPr>
          <p:nvPr>
            <p:ph type="title"/>
          </p:nvPr>
        </p:nvSpPr>
        <p:spPr>
          <a:xfrm>
            <a:off x="928048" y="457200"/>
            <a:ext cx="10654352" cy="1371600"/>
          </a:xfrm>
        </p:spPr>
        <p:txBody>
          <a:bodyPr>
            <a:normAutofit fontScale="90000"/>
          </a:bodyPr>
          <a:lstStyle/>
          <a:p>
            <a:r>
              <a:rPr lang="en-US" dirty="0"/>
              <a:t>How do we know </a:t>
            </a:r>
            <a:r>
              <a:rPr lang="en-US" dirty="0">
                <a:solidFill>
                  <a:schemeClr val="accent1"/>
                </a:solidFill>
              </a:rPr>
              <a:t>who</a:t>
            </a:r>
            <a:r>
              <a:rPr lang="en-US" dirty="0"/>
              <a:t> </a:t>
            </a:r>
            <a:r>
              <a:rPr lang="en-US" dirty="0">
                <a:solidFill>
                  <a:schemeClr val="accent1"/>
                </a:solidFill>
              </a:rPr>
              <a:t>is in our community </a:t>
            </a:r>
            <a:r>
              <a:rPr lang="en-US" dirty="0"/>
              <a:t>and what their needs are? </a:t>
            </a:r>
          </a:p>
        </p:txBody>
      </p:sp>
      <p:sp>
        <p:nvSpPr>
          <p:cNvPr id="3" name="Content Placeholder 2">
            <a:extLst>
              <a:ext uri="{FF2B5EF4-FFF2-40B4-BE49-F238E27FC236}">
                <a16:creationId xmlns:a16="http://schemas.microsoft.com/office/drawing/2014/main" id="{CC5F46AF-7BCE-03F2-4E29-DAA3F550EE96}"/>
              </a:ext>
            </a:extLst>
          </p:cNvPr>
          <p:cNvSpPr>
            <a:spLocks noGrp="1"/>
          </p:cNvSpPr>
          <p:nvPr>
            <p:ph sz="half" idx="2"/>
          </p:nvPr>
        </p:nvSpPr>
        <p:spPr>
          <a:xfrm>
            <a:off x="928047" y="2057400"/>
            <a:ext cx="9744501" cy="3710262"/>
          </a:xfrm>
        </p:spPr>
        <p:txBody>
          <a:bodyPr>
            <a:normAutofit fontScale="92500" lnSpcReduction="10000"/>
          </a:bodyPr>
          <a:lstStyle/>
          <a:p>
            <a:pPr rtl="0" fontAlgn="ctr">
              <a:buFont typeface="Arial" panose="020B0604020202020204" pitchFamily="34" charset="0"/>
              <a:buChar char="•"/>
            </a:pPr>
            <a:r>
              <a:rPr lang="en-US" sz="3600" dirty="0">
                <a:effectLst/>
                <a:latin typeface="Calibri" panose="020F0502020204030204" pitchFamily="34" charset="0"/>
                <a:hlinkClick r:id="rId3"/>
              </a:rPr>
              <a:t>Social Vulnerability Index (SVI)</a:t>
            </a:r>
            <a:endParaRPr lang="en-US" sz="3600" dirty="0">
              <a:effectLst/>
              <a:latin typeface="Calibri" panose="020F0502020204030204" pitchFamily="34" charset="0"/>
            </a:endParaRPr>
          </a:p>
          <a:p>
            <a:pPr rtl="0" fontAlgn="ctr">
              <a:buFont typeface="Arial" panose="020B0604020202020204" pitchFamily="34" charset="0"/>
              <a:buChar char="•"/>
            </a:pPr>
            <a:r>
              <a:rPr lang="en-US" sz="3600" dirty="0" err="1">
                <a:effectLst/>
                <a:latin typeface="Calibri" panose="020F0502020204030204" pitchFamily="34" charset="0"/>
                <a:hlinkClick r:id="rId4"/>
              </a:rPr>
              <a:t>emPOWER</a:t>
            </a:r>
            <a:r>
              <a:rPr lang="en-US" sz="3600" dirty="0">
                <a:effectLst/>
                <a:latin typeface="Calibri" panose="020F0502020204030204" pitchFamily="34" charset="0"/>
                <a:hlinkClick r:id="rId4"/>
              </a:rPr>
              <a:t> Map</a:t>
            </a:r>
            <a:endParaRPr lang="en-US" sz="3600" dirty="0">
              <a:effectLst/>
              <a:latin typeface="Calibri" panose="020F0502020204030204" pitchFamily="34" charset="0"/>
            </a:endParaRPr>
          </a:p>
          <a:p>
            <a:pPr rtl="0" fontAlgn="ctr">
              <a:buFont typeface="Arial" panose="020B0604020202020204" pitchFamily="34" charset="0"/>
              <a:buChar char="•"/>
            </a:pPr>
            <a:r>
              <a:rPr lang="en-US" sz="3600" dirty="0">
                <a:effectLst/>
                <a:latin typeface="Calibri" panose="020F0502020204030204" pitchFamily="34" charset="0"/>
              </a:rPr>
              <a:t>US Census data</a:t>
            </a:r>
          </a:p>
          <a:p>
            <a:pPr rtl="0" fontAlgn="ctr">
              <a:buFont typeface="Arial" panose="020B0604020202020204" pitchFamily="34" charset="0"/>
              <a:buChar char="•"/>
            </a:pPr>
            <a:r>
              <a:rPr lang="en-US" sz="3600" dirty="0">
                <a:latin typeface="Calibri" panose="020F0502020204030204" pitchFamily="34" charset="0"/>
              </a:rPr>
              <a:t>Community organizations</a:t>
            </a:r>
          </a:p>
          <a:p>
            <a:pPr rtl="0" fontAlgn="ctr">
              <a:buFont typeface="Arial" panose="020B0604020202020204" pitchFamily="34" charset="0"/>
              <a:buChar char="•"/>
            </a:pPr>
            <a:r>
              <a:rPr lang="en-US" sz="3600" dirty="0">
                <a:latin typeface="Calibri" panose="020F0502020204030204" pitchFamily="34" charset="0"/>
              </a:rPr>
              <a:t>Social Services</a:t>
            </a:r>
          </a:p>
          <a:p>
            <a:pPr rtl="0" fontAlgn="ctr">
              <a:buFont typeface="Arial" panose="020B0604020202020204" pitchFamily="34" charset="0"/>
              <a:buChar char="•"/>
            </a:pPr>
            <a:r>
              <a:rPr lang="en-US" sz="3600" dirty="0">
                <a:effectLst/>
                <a:latin typeface="Calibri" panose="020F0502020204030204" pitchFamily="34" charset="0"/>
              </a:rPr>
              <a:t>Public health</a:t>
            </a:r>
          </a:p>
          <a:p>
            <a:pPr rtl="0" fontAlgn="ctr">
              <a:buFont typeface="Arial" panose="020B0604020202020204" pitchFamily="34" charset="0"/>
              <a:buChar char="•"/>
            </a:pPr>
            <a:r>
              <a:rPr lang="en-US" sz="3600" dirty="0">
                <a:latin typeface="Calibri" panose="020F0502020204030204" pitchFamily="34" charset="0"/>
              </a:rPr>
              <a:t>Others?</a:t>
            </a:r>
            <a:endParaRPr lang="en-US" sz="3600" dirty="0">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90472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13EA-9303-619A-D6B3-451C43769787}"/>
              </a:ext>
            </a:extLst>
          </p:cNvPr>
          <p:cNvSpPr>
            <a:spLocks noGrp="1"/>
          </p:cNvSpPr>
          <p:nvPr>
            <p:ph type="title"/>
          </p:nvPr>
        </p:nvSpPr>
        <p:spPr>
          <a:xfrm>
            <a:off x="838200" y="365125"/>
            <a:ext cx="10515600" cy="1272605"/>
          </a:xfrm>
        </p:spPr>
        <p:txBody>
          <a:bodyPr>
            <a:noAutofit/>
          </a:bodyPr>
          <a:lstStyle/>
          <a:p>
            <a:r>
              <a:rPr lang="en-US" dirty="0"/>
              <a:t>How do we know who is in our community and </a:t>
            </a:r>
            <a:r>
              <a:rPr lang="en-US" dirty="0">
                <a:solidFill>
                  <a:schemeClr val="accent1"/>
                </a:solidFill>
              </a:rPr>
              <a:t>what their needs are</a:t>
            </a:r>
            <a:r>
              <a:rPr lang="en-US" dirty="0"/>
              <a:t>? </a:t>
            </a:r>
          </a:p>
        </p:txBody>
      </p:sp>
      <p:sp>
        <p:nvSpPr>
          <p:cNvPr id="3" name="Content Placeholder 2">
            <a:extLst>
              <a:ext uri="{FF2B5EF4-FFF2-40B4-BE49-F238E27FC236}">
                <a16:creationId xmlns:a16="http://schemas.microsoft.com/office/drawing/2014/main" id="{F0257D21-0D8D-2EA8-3F77-E712CFB26CD5}"/>
              </a:ext>
            </a:extLst>
          </p:cNvPr>
          <p:cNvSpPr>
            <a:spLocks noGrp="1"/>
          </p:cNvSpPr>
          <p:nvPr>
            <p:ph idx="1"/>
          </p:nvPr>
        </p:nvSpPr>
        <p:spPr>
          <a:xfrm>
            <a:off x="838200" y="1842447"/>
            <a:ext cx="10515600" cy="4334515"/>
          </a:xfrm>
        </p:spPr>
        <p:txBody>
          <a:bodyPr>
            <a:normAutofit/>
          </a:bodyPr>
          <a:lstStyle/>
          <a:p>
            <a:pPr rtl="0" fontAlgn="ctr">
              <a:buFont typeface="Arial" panose="020B0604020202020204" pitchFamily="34" charset="0"/>
              <a:buChar char="•"/>
            </a:pPr>
            <a:r>
              <a:rPr lang="en-US" sz="3600" dirty="0">
                <a:latin typeface="Calibri" panose="020F0502020204030204" pitchFamily="34" charset="0"/>
              </a:rPr>
              <a:t>Community organizations that serve these populations</a:t>
            </a:r>
          </a:p>
          <a:p>
            <a:pPr fontAlgn="ctr"/>
            <a:r>
              <a:rPr lang="en-US" sz="3600" dirty="0">
                <a:latin typeface="Calibri" panose="020F0502020204030204" pitchFamily="34" charset="0"/>
              </a:rPr>
              <a:t>Public Health</a:t>
            </a:r>
          </a:p>
          <a:p>
            <a:pPr fontAlgn="ctr"/>
            <a:r>
              <a:rPr lang="en-US" sz="3600" dirty="0">
                <a:latin typeface="Calibri" panose="020F0502020204030204" pitchFamily="34" charset="0"/>
              </a:rPr>
              <a:t>Social Services</a:t>
            </a:r>
          </a:p>
          <a:p>
            <a:pPr fontAlgn="ctr"/>
            <a:r>
              <a:rPr lang="en-US" sz="3600" dirty="0">
                <a:latin typeface="Calibri" panose="020F0502020204030204" pitchFamily="34" charset="0"/>
              </a:rPr>
              <a:t>Partners in this room</a:t>
            </a:r>
          </a:p>
          <a:p>
            <a:pPr rtl="0" fontAlgn="ctr">
              <a:buFont typeface="Arial" panose="020B0604020202020204" pitchFamily="34" charset="0"/>
              <a:buChar char="•"/>
            </a:pPr>
            <a:r>
              <a:rPr lang="en-US" sz="3600" dirty="0">
                <a:latin typeface="Calibri" panose="020F0502020204030204" pitchFamily="34" charset="0"/>
              </a:rPr>
              <a:t>Ask!</a:t>
            </a:r>
            <a:endParaRPr lang="en-US" sz="3600" dirty="0"/>
          </a:p>
        </p:txBody>
      </p:sp>
    </p:spTree>
    <p:extLst>
      <p:ext uri="{BB962C8B-B14F-4D97-AF65-F5344CB8AC3E}">
        <p14:creationId xmlns:p14="http://schemas.microsoft.com/office/powerpoint/2010/main" val="1148797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B7D7-E12A-C30A-EA24-45DB5CE761C4}"/>
              </a:ext>
            </a:extLst>
          </p:cNvPr>
          <p:cNvSpPr>
            <a:spLocks noGrp="1"/>
          </p:cNvSpPr>
          <p:nvPr>
            <p:ph type="title"/>
          </p:nvPr>
        </p:nvSpPr>
        <p:spPr>
          <a:xfrm>
            <a:off x="1052103" y="234696"/>
            <a:ext cx="10972800" cy="1148576"/>
          </a:xfrm>
        </p:spPr>
        <p:txBody>
          <a:bodyPr anchor="ctr">
            <a:normAutofit/>
          </a:bodyPr>
          <a:lstStyle/>
          <a:p>
            <a:r>
              <a:rPr lang="en-US" dirty="0"/>
              <a:t>Terminology to Know</a:t>
            </a:r>
          </a:p>
        </p:txBody>
      </p:sp>
      <p:sp>
        <p:nvSpPr>
          <p:cNvPr id="8" name="Content Placeholder 7">
            <a:extLst>
              <a:ext uri="{FF2B5EF4-FFF2-40B4-BE49-F238E27FC236}">
                <a16:creationId xmlns:a16="http://schemas.microsoft.com/office/drawing/2014/main" id="{18739293-80AD-0BDF-09D9-7A58EF72CDE2}"/>
              </a:ext>
            </a:extLst>
          </p:cNvPr>
          <p:cNvSpPr>
            <a:spLocks noGrp="1"/>
          </p:cNvSpPr>
          <p:nvPr>
            <p:ph sz="half" idx="2"/>
          </p:nvPr>
        </p:nvSpPr>
        <p:spPr>
          <a:xfrm>
            <a:off x="1052103" y="1432525"/>
            <a:ext cx="7167348" cy="4300007"/>
          </a:xfrm>
        </p:spPr>
        <p:txBody>
          <a:bodyPr>
            <a:normAutofit lnSpcReduction="10000"/>
          </a:bodyPr>
          <a:lstStyle/>
          <a:p>
            <a:r>
              <a:rPr lang="en-US" sz="3200" dirty="0"/>
              <a:t>Special Populations/Special Needs Planning</a:t>
            </a:r>
          </a:p>
          <a:p>
            <a:r>
              <a:rPr lang="en-US" sz="3200" dirty="0"/>
              <a:t>At-risk Populations</a:t>
            </a:r>
          </a:p>
          <a:p>
            <a:r>
              <a:rPr lang="en-US" sz="3200" dirty="0"/>
              <a:t>CMIST (Communication, Maintaining Health, Independence, Support &amp; Safety, Transportation)</a:t>
            </a:r>
          </a:p>
          <a:p>
            <a:r>
              <a:rPr lang="en-US" sz="3200" dirty="0"/>
              <a:t>Whole Community Planning</a:t>
            </a:r>
          </a:p>
          <a:p>
            <a:r>
              <a:rPr lang="en-US" sz="3200" dirty="0">
                <a:solidFill>
                  <a:schemeClr val="tx2"/>
                </a:solidFill>
              </a:rPr>
              <a:t>At-Risk Populations with Access and Functional Needs</a:t>
            </a:r>
          </a:p>
        </p:txBody>
      </p:sp>
    </p:spTree>
    <p:extLst>
      <p:ext uri="{BB962C8B-B14F-4D97-AF65-F5344CB8AC3E}">
        <p14:creationId xmlns:p14="http://schemas.microsoft.com/office/powerpoint/2010/main" val="172308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419-BB47-5C46-C8F0-47C90F38A094}"/>
              </a:ext>
            </a:extLst>
          </p:cNvPr>
          <p:cNvSpPr>
            <a:spLocks noGrp="1"/>
          </p:cNvSpPr>
          <p:nvPr>
            <p:ph type="title"/>
          </p:nvPr>
        </p:nvSpPr>
        <p:spPr/>
        <p:txBody>
          <a:bodyPr/>
          <a:lstStyle/>
          <a:p>
            <a:r>
              <a:rPr lang="en-US" dirty="0"/>
              <a:t>Poll #2</a:t>
            </a:r>
          </a:p>
        </p:txBody>
      </p:sp>
      <p:sp>
        <p:nvSpPr>
          <p:cNvPr id="3" name="Text Placeholder 2">
            <a:extLst>
              <a:ext uri="{FF2B5EF4-FFF2-40B4-BE49-F238E27FC236}">
                <a16:creationId xmlns:a16="http://schemas.microsoft.com/office/drawing/2014/main" id="{61AA73B9-466E-0922-661D-9A609C32BA18}"/>
              </a:ext>
            </a:extLst>
          </p:cNvPr>
          <p:cNvSpPr>
            <a:spLocks noGrp="1"/>
          </p:cNvSpPr>
          <p:nvPr>
            <p:ph type="body" idx="1"/>
          </p:nvPr>
        </p:nvSpPr>
        <p:spPr/>
        <p:txBody>
          <a:bodyPr/>
          <a:lstStyle/>
          <a:p>
            <a:r>
              <a:rPr lang="en-US" dirty="0"/>
              <a:t>What are your go-to resources for planning for at-risk populations?</a:t>
            </a:r>
          </a:p>
        </p:txBody>
      </p:sp>
    </p:spTree>
    <p:extLst>
      <p:ext uri="{BB962C8B-B14F-4D97-AF65-F5344CB8AC3E}">
        <p14:creationId xmlns:p14="http://schemas.microsoft.com/office/powerpoint/2010/main" val="543944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2C25-1BD0-3B01-763F-B236AEF70ECD}"/>
              </a:ext>
            </a:extLst>
          </p:cNvPr>
          <p:cNvSpPr>
            <a:spLocks noGrp="1"/>
          </p:cNvSpPr>
          <p:nvPr>
            <p:ph type="title"/>
          </p:nvPr>
        </p:nvSpPr>
        <p:spPr/>
        <p:txBody>
          <a:bodyPr/>
          <a:lstStyle/>
          <a:p>
            <a:r>
              <a:rPr lang="en-US" dirty="0"/>
              <a:t>A few notes on Community Engagement</a:t>
            </a:r>
          </a:p>
        </p:txBody>
      </p:sp>
      <p:sp>
        <p:nvSpPr>
          <p:cNvPr id="3" name="Content Placeholder 2">
            <a:extLst>
              <a:ext uri="{FF2B5EF4-FFF2-40B4-BE49-F238E27FC236}">
                <a16:creationId xmlns:a16="http://schemas.microsoft.com/office/drawing/2014/main" id="{BA14B9F7-77E8-5854-76FE-37AF98CD7213}"/>
              </a:ext>
            </a:extLst>
          </p:cNvPr>
          <p:cNvSpPr>
            <a:spLocks noGrp="1"/>
          </p:cNvSpPr>
          <p:nvPr>
            <p:ph idx="1"/>
          </p:nvPr>
        </p:nvSpPr>
        <p:spPr>
          <a:xfrm>
            <a:off x="838199" y="1319002"/>
            <a:ext cx="5691555" cy="4857961"/>
          </a:xfrm>
        </p:spPr>
        <p:txBody>
          <a:bodyPr>
            <a:normAutofit/>
          </a:bodyPr>
          <a:lstStyle/>
          <a:p>
            <a:r>
              <a:rPr lang="en-US" sz="3600" dirty="0"/>
              <a:t>Partner with key community leaders </a:t>
            </a:r>
          </a:p>
          <a:p>
            <a:r>
              <a:rPr lang="en-US" sz="3600" dirty="0"/>
              <a:t>Approach with openness and a willingness to learn</a:t>
            </a:r>
          </a:p>
          <a:p>
            <a:r>
              <a:rPr lang="en-US" sz="3600" dirty="0"/>
              <a:t>Be mindful of impacts of historical marginalization </a:t>
            </a:r>
          </a:p>
          <a:p>
            <a:r>
              <a:rPr lang="en-US" sz="3600" dirty="0"/>
              <a:t>Prioritize listening</a:t>
            </a:r>
          </a:p>
          <a:p>
            <a:r>
              <a:rPr lang="en-US" sz="3600" dirty="0"/>
              <a:t>Accountability</a:t>
            </a:r>
          </a:p>
        </p:txBody>
      </p:sp>
      <p:pic>
        <p:nvPicPr>
          <p:cNvPr id="5" name="Picture 4" descr="A group of people sitting at a table&#10;&#10;AI-generated content may be incorrect.">
            <a:extLst>
              <a:ext uri="{FF2B5EF4-FFF2-40B4-BE49-F238E27FC236}">
                <a16:creationId xmlns:a16="http://schemas.microsoft.com/office/drawing/2014/main" id="{14C396EC-46A3-AA59-5126-62398FA9CA7C}"/>
              </a:ext>
            </a:extLst>
          </p:cNvPr>
          <p:cNvPicPr>
            <a:picLocks noChangeAspect="1"/>
          </p:cNvPicPr>
          <p:nvPr/>
        </p:nvPicPr>
        <p:blipFill>
          <a:blip r:embed="rId3"/>
          <a:stretch>
            <a:fillRect/>
          </a:stretch>
        </p:blipFill>
        <p:spPr>
          <a:xfrm>
            <a:off x="6416040" y="1243832"/>
            <a:ext cx="4937760" cy="4937760"/>
          </a:xfrm>
          <a:prstGeom prst="rect">
            <a:avLst/>
          </a:prstGeom>
        </p:spPr>
      </p:pic>
    </p:spTree>
    <p:extLst>
      <p:ext uri="{BB962C8B-B14F-4D97-AF65-F5344CB8AC3E}">
        <p14:creationId xmlns:p14="http://schemas.microsoft.com/office/powerpoint/2010/main" val="375349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D8875A-0BDA-481D-A958-0F4869ACFEE1}"/>
              </a:ext>
            </a:extLst>
          </p:cNvPr>
          <p:cNvSpPr>
            <a:spLocks noGrp="1"/>
          </p:cNvSpPr>
          <p:nvPr>
            <p:ph type="title"/>
          </p:nvPr>
        </p:nvSpPr>
        <p:spPr>
          <a:xfrm>
            <a:off x="838200" y="228599"/>
            <a:ext cx="10515600" cy="904875"/>
          </a:xfrm>
        </p:spPr>
        <p:txBody>
          <a:bodyPr anchor="ctr">
            <a:normAutofit/>
          </a:bodyPr>
          <a:lstStyle/>
          <a:p>
            <a:r>
              <a:rPr lang="en-US" dirty="0"/>
              <a:t>What do we do with this information?</a:t>
            </a:r>
          </a:p>
        </p:txBody>
      </p:sp>
      <p:sp>
        <p:nvSpPr>
          <p:cNvPr id="5" name="Content Placeholder 4">
            <a:extLst>
              <a:ext uri="{FF2B5EF4-FFF2-40B4-BE49-F238E27FC236}">
                <a16:creationId xmlns:a16="http://schemas.microsoft.com/office/drawing/2014/main" id="{87E9323B-A5F7-B3DA-4AE6-65CA72707A5A}"/>
              </a:ext>
            </a:extLst>
          </p:cNvPr>
          <p:cNvSpPr>
            <a:spLocks noGrp="1"/>
          </p:cNvSpPr>
          <p:nvPr>
            <p:ph sz="half" idx="1"/>
          </p:nvPr>
        </p:nvSpPr>
        <p:spPr>
          <a:xfrm>
            <a:off x="838199" y="1513523"/>
            <a:ext cx="6654421" cy="4663440"/>
          </a:xfrm>
        </p:spPr>
        <p:txBody>
          <a:bodyPr>
            <a:normAutofit/>
          </a:bodyPr>
          <a:lstStyle/>
          <a:p>
            <a:r>
              <a:rPr lang="en-US" dirty="0"/>
              <a:t>Incorporate data on at-risk populations into </a:t>
            </a:r>
            <a:r>
              <a:rPr lang="en-US" dirty="0">
                <a:solidFill>
                  <a:schemeClr val="tx2"/>
                </a:solidFill>
              </a:rPr>
              <a:t>plans</a:t>
            </a:r>
            <a:r>
              <a:rPr lang="en-US" dirty="0"/>
              <a:t>. </a:t>
            </a:r>
          </a:p>
          <a:p>
            <a:r>
              <a:rPr lang="en-US" dirty="0"/>
              <a:t>Incorporate at-risk population injects into </a:t>
            </a:r>
            <a:r>
              <a:rPr lang="en-US" dirty="0">
                <a:solidFill>
                  <a:schemeClr val="tx2"/>
                </a:solidFill>
              </a:rPr>
              <a:t>exercises</a:t>
            </a:r>
            <a:r>
              <a:rPr lang="en-US" dirty="0"/>
              <a:t>.</a:t>
            </a:r>
          </a:p>
          <a:p>
            <a:r>
              <a:rPr lang="en-US" dirty="0"/>
              <a:t>Consider an at-risk populations position in your </a:t>
            </a:r>
            <a:r>
              <a:rPr lang="en-US" dirty="0">
                <a:solidFill>
                  <a:schemeClr val="tx2"/>
                </a:solidFill>
              </a:rPr>
              <a:t>ICS structure</a:t>
            </a:r>
            <a:r>
              <a:rPr lang="en-US" dirty="0"/>
              <a:t>.</a:t>
            </a:r>
          </a:p>
          <a:p>
            <a:r>
              <a:rPr lang="en-US" dirty="0"/>
              <a:t>Identify </a:t>
            </a:r>
            <a:r>
              <a:rPr lang="en-US" dirty="0">
                <a:solidFill>
                  <a:schemeClr val="tx2"/>
                </a:solidFill>
              </a:rPr>
              <a:t>resources</a:t>
            </a:r>
            <a:r>
              <a:rPr lang="en-US" dirty="0"/>
              <a:t> for at-risk populations.</a:t>
            </a:r>
          </a:p>
          <a:p>
            <a:pPr lvl="1"/>
            <a:r>
              <a:rPr lang="en-US" sz="2800" dirty="0"/>
              <a:t>Consider recovery needs in addition to planning &amp; response.</a:t>
            </a:r>
          </a:p>
        </p:txBody>
      </p:sp>
      <p:pic>
        <p:nvPicPr>
          <p:cNvPr id="10" name="Content Placeholder 9" descr="A clipboard with a diagram&#10;&#10;AI-generated content may be incorrect.">
            <a:extLst>
              <a:ext uri="{FF2B5EF4-FFF2-40B4-BE49-F238E27FC236}">
                <a16:creationId xmlns:a16="http://schemas.microsoft.com/office/drawing/2014/main" id="{8C4DFB94-51A1-BB04-8A76-D7D41E275997}"/>
              </a:ext>
            </a:extLst>
          </p:cNvPr>
          <p:cNvPicPr>
            <a:picLocks noGrp="1" noChangeAspect="1"/>
          </p:cNvPicPr>
          <p:nvPr>
            <p:ph sz="half" idx="2"/>
          </p:nvPr>
        </p:nvPicPr>
        <p:blipFill>
          <a:blip r:embed="rId3"/>
          <a:stretch>
            <a:fillRect/>
          </a:stretch>
        </p:blipFill>
        <p:spPr>
          <a:xfrm>
            <a:off x="7751294" y="1097280"/>
            <a:ext cx="3602506" cy="4663440"/>
          </a:xfrm>
          <a:noFill/>
        </p:spPr>
      </p:pic>
    </p:spTree>
    <p:extLst>
      <p:ext uri="{BB962C8B-B14F-4D97-AF65-F5344CB8AC3E}">
        <p14:creationId xmlns:p14="http://schemas.microsoft.com/office/powerpoint/2010/main" val="252354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2E540-3A80-9B6D-B8DC-807DEDA66A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6B2AE7-624F-C0F7-AF63-7F3A3048137F}"/>
              </a:ext>
            </a:extLst>
          </p:cNvPr>
          <p:cNvSpPr>
            <a:spLocks noGrp="1"/>
          </p:cNvSpPr>
          <p:nvPr>
            <p:ph type="title"/>
          </p:nvPr>
        </p:nvSpPr>
        <p:spPr/>
        <p:txBody>
          <a:bodyPr/>
          <a:lstStyle/>
          <a:p>
            <a:r>
              <a:rPr lang="en-US" dirty="0"/>
              <a:t>What do we do with this information?</a:t>
            </a:r>
          </a:p>
        </p:txBody>
      </p:sp>
      <p:sp>
        <p:nvSpPr>
          <p:cNvPr id="5" name="Content Placeholder 4">
            <a:extLst>
              <a:ext uri="{FF2B5EF4-FFF2-40B4-BE49-F238E27FC236}">
                <a16:creationId xmlns:a16="http://schemas.microsoft.com/office/drawing/2014/main" id="{0567539A-19B7-07F9-07C8-78FA37C2EDF3}"/>
              </a:ext>
            </a:extLst>
          </p:cNvPr>
          <p:cNvSpPr>
            <a:spLocks noGrp="1"/>
          </p:cNvSpPr>
          <p:nvPr>
            <p:ph sz="half" idx="1"/>
          </p:nvPr>
        </p:nvSpPr>
        <p:spPr/>
        <p:txBody>
          <a:bodyPr>
            <a:normAutofit/>
          </a:bodyPr>
          <a:lstStyle/>
          <a:p>
            <a:r>
              <a:rPr lang="en-US" sz="3200" dirty="0"/>
              <a:t>Create an at-risk populations workgroup with community partners.</a:t>
            </a:r>
          </a:p>
          <a:p>
            <a:r>
              <a:rPr lang="en-US" sz="3200" dirty="0"/>
              <a:t>Invite community groups representing at-risk populations to planning meetings.</a:t>
            </a:r>
          </a:p>
        </p:txBody>
      </p:sp>
      <p:pic>
        <p:nvPicPr>
          <p:cNvPr id="6" name="Content Placeholder 5" descr="A group of people sitting at a table writing on a notebook&#10;&#10;AI-generated content may be incorrect.">
            <a:extLst>
              <a:ext uri="{FF2B5EF4-FFF2-40B4-BE49-F238E27FC236}">
                <a16:creationId xmlns:a16="http://schemas.microsoft.com/office/drawing/2014/main" id="{CD2DA709-69F4-2AF8-5D5B-4156C5EB0CB6}"/>
              </a:ext>
            </a:extLst>
          </p:cNvPr>
          <p:cNvPicPr>
            <a:picLocks noGrp="1" noChangeAspect="1"/>
          </p:cNvPicPr>
          <p:nvPr>
            <p:ph sz="half" idx="2"/>
          </p:nvPr>
        </p:nvPicPr>
        <p:blipFill>
          <a:blip r:embed="rId3"/>
          <a:stretch>
            <a:fillRect/>
          </a:stretch>
        </p:blipFill>
        <p:spPr>
          <a:xfrm>
            <a:off x="6172200" y="1825625"/>
            <a:ext cx="5181600" cy="3454400"/>
          </a:xfrm>
        </p:spPr>
      </p:pic>
    </p:spTree>
    <p:extLst>
      <p:ext uri="{BB962C8B-B14F-4D97-AF65-F5344CB8AC3E}">
        <p14:creationId xmlns:p14="http://schemas.microsoft.com/office/powerpoint/2010/main" val="2947871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293AD-22FA-E993-7622-643DAE3AE529}"/>
              </a:ext>
            </a:extLst>
          </p:cNvPr>
          <p:cNvSpPr>
            <a:spLocks noGrp="1"/>
          </p:cNvSpPr>
          <p:nvPr>
            <p:ph type="title"/>
          </p:nvPr>
        </p:nvSpPr>
        <p:spPr/>
        <p:txBody>
          <a:bodyPr/>
          <a:lstStyle/>
          <a:p>
            <a:r>
              <a:rPr lang="en-US" dirty="0"/>
              <a:t>How are you planning for at-risk populations?</a:t>
            </a:r>
          </a:p>
        </p:txBody>
      </p:sp>
      <p:sp>
        <p:nvSpPr>
          <p:cNvPr id="6" name="Text Placeholder 5">
            <a:extLst>
              <a:ext uri="{FF2B5EF4-FFF2-40B4-BE49-F238E27FC236}">
                <a16:creationId xmlns:a16="http://schemas.microsoft.com/office/drawing/2014/main" id="{E04E1F55-354E-8847-AB9F-1C59205C6AF8}"/>
              </a:ext>
            </a:extLst>
          </p:cNvPr>
          <p:cNvSpPr>
            <a:spLocks noGrp="1"/>
          </p:cNvSpPr>
          <p:nvPr>
            <p:ph type="body" idx="1"/>
          </p:nvPr>
        </p:nvSpPr>
        <p:spPr/>
        <p:txBody>
          <a:bodyPr/>
          <a:lstStyle/>
          <a:p>
            <a:r>
              <a:rPr lang="en-US" dirty="0"/>
              <a:t>Examples, success stories, resources to share…</a:t>
            </a:r>
          </a:p>
        </p:txBody>
      </p:sp>
    </p:spTree>
    <p:extLst>
      <p:ext uri="{BB962C8B-B14F-4D97-AF65-F5344CB8AC3E}">
        <p14:creationId xmlns:p14="http://schemas.microsoft.com/office/powerpoint/2010/main" val="4098313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7DE5-D296-26EB-4126-245399E178BF}"/>
              </a:ext>
            </a:extLst>
          </p:cNvPr>
          <p:cNvSpPr>
            <a:spLocks noGrp="1"/>
          </p:cNvSpPr>
          <p:nvPr>
            <p:ph type="title"/>
          </p:nvPr>
        </p:nvSpPr>
        <p:spPr/>
        <p:txBody>
          <a:bodyPr anchor="ctr">
            <a:normAutofit/>
          </a:bodyPr>
          <a:lstStyle/>
          <a:p>
            <a:pPr algn="ctr"/>
            <a:r>
              <a:rPr lang="en-US" sz="7200" dirty="0"/>
              <a:t>Thank you!</a:t>
            </a:r>
          </a:p>
        </p:txBody>
      </p:sp>
      <p:sp>
        <p:nvSpPr>
          <p:cNvPr id="3" name="Text Placeholder 2">
            <a:extLst>
              <a:ext uri="{FF2B5EF4-FFF2-40B4-BE49-F238E27FC236}">
                <a16:creationId xmlns:a16="http://schemas.microsoft.com/office/drawing/2014/main" id="{D34D81FA-FA47-1F4D-FE26-57411F70F57A}"/>
              </a:ext>
            </a:extLst>
          </p:cNvPr>
          <p:cNvSpPr>
            <a:spLocks noGrp="1"/>
          </p:cNvSpPr>
          <p:nvPr>
            <p:ph type="body" idx="1"/>
          </p:nvPr>
        </p:nvSpPr>
        <p:spPr>
          <a:xfrm>
            <a:off x="831850" y="3630305"/>
            <a:ext cx="10515600" cy="2459346"/>
          </a:xfrm>
        </p:spPr>
        <p:txBody>
          <a:bodyPr/>
          <a:lstStyle/>
          <a:p>
            <a:pPr algn="ctr"/>
            <a:r>
              <a:rPr lang="en-US" sz="3200" dirty="0">
                <a:solidFill>
                  <a:schemeClr val="tx1"/>
                </a:solidFill>
              </a:rPr>
              <a:t>Emily Moilanen</a:t>
            </a:r>
            <a:br>
              <a:rPr lang="en-US" sz="3200" dirty="0"/>
            </a:br>
            <a:r>
              <a:rPr lang="en-US" sz="3200" dirty="0">
                <a:hlinkClick r:id="rId3"/>
              </a:rPr>
              <a:t>Emily.Moilanen@hcmed.org</a:t>
            </a:r>
            <a:br>
              <a:rPr lang="en-US" sz="3200" dirty="0"/>
            </a:br>
            <a:r>
              <a:rPr lang="en-US" sz="3200" dirty="0"/>
              <a:t>763-286-5839</a:t>
            </a:r>
          </a:p>
          <a:p>
            <a:pPr algn="ctr"/>
            <a:endParaRPr lang="en-US" dirty="0"/>
          </a:p>
        </p:txBody>
      </p:sp>
    </p:spTree>
    <p:extLst>
      <p:ext uri="{BB962C8B-B14F-4D97-AF65-F5344CB8AC3E}">
        <p14:creationId xmlns:p14="http://schemas.microsoft.com/office/powerpoint/2010/main" val="88402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18A1-67DC-1C49-8336-D66D2A3F1948}"/>
              </a:ext>
            </a:extLst>
          </p:cNvPr>
          <p:cNvSpPr>
            <a:spLocks noGrp="1"/>
          </p:cNvSpPr>
          <p:nvPr>
            <p:ph type="title"/>
          </p:nvPr>
        </p:nvSpPr>
        <p:spPr/>
        <p:txBody>
          <a:bodyPr>
            <a:normAutofit/>
          </a:bodyPr>
          <a:lstStyle/>
          <a:p>
            <a:r>
              <a:rPr lang="en-US" dirty="0"/>
              <a:t>What do we mean by “at-risk populations?” </a:t>
            </a:r>
          </a:p>
        </p:txBody>
      </p:sp>
      <p:sp>
        <p:nvSpPr>
          <p:cNvPr id="3" name="Content Placeholder 2">
            <a:extLst>
              <a:ext uri="{FF2B5EF4-FFF2-40B4-BE49-F238E27FC236}">
                <a16:creationId xmlns:a16="http://schemas.microsoft.com/office/drawing/2014/main" id="{2C3CABF6-ED2D-DE6B-F1BC-5B79F98F3CB0}"/>
              </a:ext>
            </a:extLst>
          </p:cNvPr>
          <p:cNvSpPr>
            <a:spLocks noGrp="1"/>
          </p:cNvSpPr>
          <p:nvPr>
            <p:ph idx="1"/>
          </p:nvPr>
        </p:nvSpPr>
        <p:spPr/>
        <p:txBody>
          <a:bodyPr>
            <a:normAutofit lnSpcReduction="10000"/>
          </a:bodyPr>
          <a:lstStyle/>
          <a:p>
            <a:pPr marL="0" indent="0">
              <a:buNone/>
            </a:pPr>
            <a:r>
              <a:rPr lang="en-US" sz="4000" dirty="0"/>
              <a:t>At-risk populations are people with </a:t>
            </a:r>
            <a:r>
              <a:rPr lang="en-US" sz="4000" b="1" dirty="0"/>
              <a:t>access and functional needs </a:t>
            </a:r>
            <a:r>
              <a:rPr lang="en-US" sz="4000" dirty="0"/>
              <a:t>(temporary or permanent) that may interfere with their ability to access or receive medical care before, during, or after a disaster or public health emergency. </a:t>
            </a:r>
            <a:br>
              <a:rPr lang="en-US" sz="3200" dirty="0"/>
            </a:br>
            <a:br>
              <a:rPr lang="en-US" sz="3200" dirty="0"/>
            </a:br>
            <a:br>
              <a:rPr lang="en-US" sz="3200" dirty="0"/>
            </a:br>
            <a:br>
              <a:rPr lang="en-US" sz="3200" dirty="0"/>
            </a:br>
            <a:br>
              <a:rPr lang="en-US" sz="3200" dirty="0"/>
            </a:br>
            <a:endParaRPr lang="en-US" sz="3200" dirty="0"/>
          </a:p>
          <a:p>
            <a:pPr marL="0" indent="0">
              <a:buNone/>
            </a:pPr>
            <a:r>
              <a:rPr lang="en-US" sz="2000" dirty="0">
                <a:hlinkClick r:id="rId3"/>
              </a:rPr>
              <a:t>From ASPR HHS: At-Risk Individuals</a:t>
            </a:r>
            <a:endParaRPr lang="en-US" sz="3200" dirty="0"/>
          </a:p>
        </p:txBody>
      </p:sp>
    </p:spTree>
    <p:extLst>
      <p:ext uri="{BB962C8B-B14F-4D97-AF65-F5344CB8AC3E}">
        <p14:creationId xmlns:p14="http://schemas.microsoft.com/office/powerpoint/2010/main" val="276946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57945" y="6039556"/>
            <a:ext cx="7687567" cy="560248"/>
          </a:xfrm>
          <a:prstGeom prst="rect">
            <a:avLst/>
          </a:prstGeom>
        </p:spPr>
        <p:txBody>
          <a:bodyPr vert="horz" lIns="91440" tIns="45720" rIns="91440" bIns="45720" rtlCol="0">
            <a:normAutofit fontScale="25000" lnSpcReduction="20000"/>
          </a:bodyPr>
          <a:lstStyle>
            <a:lvl1pPr marL="342900" indent="-342900" algn="l" defTabSz="514350" rtl="0" eaLnBrk="1" latinLnBrk="0" hangingPunct="1">
              <a:lnSpc>
                <a:spcPct val="100000"/>
              </a:lnSpc>
              <a:spcBef>
                <a:spcPts val="900"/>
              </a:spcBef>
              <a:buClr>
                <a:schemeClr val="tx2"/>
              </a:buClr>
              <a:buSzPct val="75000"/>
              <a:buFont typeface="Wingdings" panose="05000000000000000000" pitchFamily="2" charset="2"/>
              <a:buChar char="§"/>
              <a:defRPr sz="3000" b="1" kern="1200" spc="0" baseline="0">
                <a:solidFill>
                  <a:schemeClr val="tx1"/>
                </a:solidFill>
                <a:latin typeface="+mn-lt"/>
                <a:ea typeface="+mn-ea"/>
                <a:cs typeface="+mn-cs"/>
              </a:defRPr>
            </a:lvl1pPr>
            <a:lvl2pPr marL="6858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3000" b="0" kern="1200" spc="0" baseline="0">
                <a:solidFill>
                  <a:schemeClr val="tx1"/>
                </a:solidFill>
                <a:latin typeface="+mn-lt"/>
                <a:ea typeface="+mn-ea"/>
                <a:cs typeface="+mn-cs"/>
              </a:defRPr>
            </a:lvl2pPr>
            <a:lvl3pPr marL="10287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2400" kern="1200" spc="0" baseline="0">
                <a:solidFill>
                  <a:schemeClr val="tx1"/>
                </a:solidFill>
                <a:latin typeface="+mn-lt"/>
                <a:ea typeface="+mn-ea"/>
                <a:cs typeface="+mn-cs"/>
              </a:defRPr>
            </a:lvl3pPr>
            <a:lvl4pPr marL="13716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2400" kern="1200" spc="0" baseline="0">
                <a:solidFill>
                  <a:schemeClr val="tx1"/>
                </a:solidFill>
                <a:latin typeface="+mj-lt"/>
                <a:ea typeface="+mn-ea"/>
                <a:cs typeface="+mn-cs"/>
              </a:defRPr>
            </a:lvl4pPr>
            <a:lvl5pPr marL="17145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1800" kern="1200" spc="0" baseline="0">
                <a:solidFill>
                  <a:schemeClr val="tx2"/>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2800" dirty="0">
                <a:solidFill>
                  <a:schemeClr val="bg1"/>
                </a:solidFill>
              </a:rPr>
              <a:t>Notes</a:t>
            </a:r>
          </a:p>
          <a:p>
            <a:pPr marL="0" indent="0">
              <a:buNone/>
            </a:pPr>
            <a:r>
              <a:rPr lang="en-US" sz="2800" dirty="0">
                <a:solidFill>
                  <a:schemeClr val="bg1"/>
                </a:solidFill>
              </a:rPr>
              <a:t>When planning for access and functional needs, it is advised to begin with universal accessibility and then use the remaining limited resources that you have to address the functional needs.</a:t>
            </a:r>
          </a:p>
          <a:p>
            <a:pPr marL="0" indent="0">
              <a:buNone/>
            </a:pPr>
            <a:r>
              <a:rPr lang="en-US" sz="2800" dirty="0">
                <a:solidFill>
                  <a:schemeClr val="bg1"/>
                </a:solidFill>
              </a:rPr>
              <a:t>Universal design is proactive whereas making accommodations is reactive</a:t>
            </a:r>
            <a:r>
              <a:rPr lang="en-US" sz="2600" b="0" dirty="0">
                <a:solidFill>
                  <a:schemeClr val="bg1"/>
                </a:solidFill>
              </a:rPr>
              <a:t>.</a:t>
            </a:r>
          </a:p>
          <a:p>
            <a:endParaRPr lang="en-US" dirty="0"/>
          </a:p>
        </p:txBody>
      </p:sp>
      <p:sp>
        <p:nvSpPr>
          <p:cNvPr id="4" name="Title 3"/>
          <p:cNvSpPr>
            <a:spLocks noGrp="1"/>
          </p:cNvSpPr>
          <p:nvPr>
            <p:ph type="title"/>
          </p:nvPr>
        </p:nvSpPr>
        <p:spPr/>
        <p:txBody>
          <a:bodyPr>
            <a:normAutofit/>
          </a:bodyPr>
          <a:lstStyle/>
          <a:p>
            <a:r>
              <a:rPr lang="en-US" sz="4400" dirty="0"/>
              <a:t>What are “Access and Functional Needs?”</a:t>
            </a:r>
          </a:p>
        </p:txBody>
      </p:sp>
      <p:sp>
        <p:nvSpPr>
          <p:cNvPr id="6" name="Text Placeholder 5">
            <a:extLst>
              <a:ext uri="{FF2B5EF4-FFF2-40B4-BE49-F238E27FC236}">
                <a16:creationId xmlns:a16="http://schemas.microsoft.com/office/drawing/2014/main" id="{A546169B-1B7C-12D7-868A-F325984BF18E}"/>
              </a:ext>
            </a:extLst>
          </p:cNvPr>
          <p:cNvSpPr>
            <a:spLocks noGrp="1"/>
          </p:cNvSpPr>
          <p:nvPr>
            <p:ph type="body" idx="1"/>
          </p:nvPr>
        </p:nvSpPr>
        <p:spPr/>
        <p:txBody>
          <a:bodyPr>
            <a:normAutofit/>
          </a:bodyPr>
          <a:lstStyle/>
          <a:p>
            <a:r>
              <a:rPr lang="en-US" sz="3600" dirty="0"/>
              <a:t>Access-based needs</a:t>
            </a:r>
          </a:p>
        </p:txBody>
      </p:sp>
      <p:sp>
        <p:nvSpPr>
          <p:cNvPr id="2" name="Content Placeholder 1"/>
          <p:cNvSpPr>
            <a:spLocks noGrp="1"/>
          </p:cNvSpPr>
          <p:nvPr>
            <p:ph sz="half" idx="2"/>
          </p:nvPr>
        </p:nvSpPr>
        <p:spPr/>
        <p:txBody>
          <a:bodyPr>
            <a:normAutofit/>
          </a:bodyPr>
          <a:lstStyle/>
          <a:p>
            <a:pPr marL="0" indent="0">
              <a:buNone/>
            </a:pPr>
            <a:r>
              <a:rPr lang="en-US" b="0" dirty="0"/>
              <a:t>Resources are accessible to all individuals:</a:t>
            </a:r>
          </a:p>
          <a:p>
            <a:r>
              <a:rPr lang="en-US" dirty="0"/>
              <a:t>S</a:t>
            </a:r>
            <a:r>
              <a:rPr lang="en-US" b="0" dirty="0"/>
              <a:t>ocial services, accommodations</a:t>
            </a:r>
            <a:endParaRPr lang="en-US" dirty="0"/>
          </a:p>
          <a:p>
            <a:r>
              <a:rPr lang="en-US" b="0" dirty="0"/>
              <a:t>Information</a:t>
            </a:r>
          </a:p>
          <a:p>
            <a:r>
              <a:rPr lang="en-US" dirty="0"/>
              <a:t>T</a:t>
            </a:r>
            <a:r>
              <a:rPr lang="en-US" b="0" dirty="0"/>
              <a:t>ransportation</a:t>
            </a:r>
          </a:p>
          <a:p>
            <a:r>
              <a:rPr lang="en-US" dirty="0"/>
              <a:t>M</a:t>
            </a:r>
            <a:r>
              <a:rPr lang="en-US" b="0" dirty="0"/>
              <a:t>edications to maintain health</a:t>
            </a:r>
            <a:r>
              <a:rPr lang="en-US" dirty="0"/>
              <a:t>, etc</a:t>
            </a:r>
            <a:r>
              <a:rPr lang="en-US" b="0" dirty="0"/>
              <a:t>.</a:t>
            </a:r>
          </a:p>
        </p:txBody>
      </p:sp>
      <p:sp>
        <p:nvSpPr>
          <p:cNvPr id="7" name="Text Placeholder 6">
            <a:extLst>
              <a:ext uri="{FF2B5EF4-FFF2-40B4-BE49-F238E27FC236}">
                <a16:creationId xmlns:a16="http://schemas.microsoft.com/office/drawing/2014/main" id="{B0087240-2662-E256-BD83-4D1C29FC806E}"/>
              </a:ext>
            </a:extLst>
          </p:cNvPr>
          <p:cNvSpPr>
            <a:spLocks noGrp="1"/>
          </p:cNvSpPr>
          <p:nvPr>
            <p:ph type="body" sz="quarter" idx="3"/>
          </p:nvPr>
        </p:nvSpPr>
        <p:spPr/>
        <p:txBody>
          <a:bodyPr>
            <a:normAutofit/>
          </a:bodyPr>
          <a:lstStyle/>
          <a:p>
            <a:r>
              <a:rPr lang="en-US" sz="3600" dirty="0"/>
              <a:t>Function-based needs</a:t>
            </a:r>
          </a:p>
        </p:txBody>
      </p:sp>
      <p:sp>
        <p:nvSpPr>
          <p:cNvPr id="3" name="Content Placeholder 2"/>
          <p:cNvSpPr>
            <a:spLocks noGrp="1"/>
          </p:cNvSpPr>
          <p:nvPr>
            <p:ph sz="quarter" idx="4"/>
          </p:nvPr>
        </p:nvSpPr>
        <p:spPr/>
        <p:txBody>
          <a:bodyPr>
            <a:normAutofit/>
          </a:bodyPr>
          <a:lstStyle/>
          <a:p>
            <a:pPr marL="0" lvl="0" indent="0">
              <a:buNone/>
            </a:pPr>
            <a:r>
              <a:rPr lang="en-US" dirty="0"/>
              <a:t>Restrictions or limitations an individual may have that require assistance before, during, and/or after a disaster or public health emergency.</a:t>
            </a:r>
          </a:p>
          <a:p>
            <a:endParaRPr lang="en-US" dirty="0"/>
          </a:p>
        </p:txBody>
      </p:sp>
    </p:spTree>
    <p:extLst>
      <p:ext uri="{BB962C8B-B14F-4D97-AF65-F5344CB8AC3E}">
        <p14:creationId xmlns:p14="http://schemas.microsoft.com/office/powerpoint/2010/main" val="122692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53459" y="1585953"/>
            <a:ext cx="7507386" cy="265426"/>
          </a:xfrm>
          <a:prstGeom prst="rect">
            <a:avLst/>
          </a:prstGeom>
        </p:spPr>
        <p:txBody>
          <a:bodyPr vert="horz" lIns="91440" tIns="45720" rIns="91440" bIns="45720" rtlCol="0">
            <a:normAutofit/>
          </a:bodyPr>
          <a:lstStyle>
            <a:lvl1pPr marL="342900" indent="-342900" algn="l" defTabSz="514350" rtl="0" eaLnBrk="1" latinLnBrk="0" hangingPunct="1">
              <a:lnSpc>
                <a:spcPct val="100000"/>
              </a:lnSpc>
              <a:spcBef>
                <a:spcPts val="900"/>
              </a:spcBef>
              <a:buClr>
                <a:schemeClr val="tx2"/>
              </a:buClr>
              <a:buSzPct val="75000"/>
              <a:buFont typeface="Wingdings" panose="05000000000000000000" pitchFamily="2" charset="2"/>
              <a:buChar char="§"/>
              <a:defRPr sz="3000" b="1" kern="1200" spc="0" baseline="0">
                <a:solidFill>
                  <a:schemeClr val="tx1"/>
                </a:solidFill>
                <a:latin typeface="+mn-lt"/>
                <a:ea typeface="+mn-ea"/>
                <a:cs typeface="+mn-cs"/>
              </a:defRPr>
            </a:lvl1pPr>
            <a:lvl2pPr marL="6858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3000" b="0" kern="1200" spc="0" baseline="0">
                <a:solidFill>
                  <a:schemeClr val="tx1"/>
                </a:solidFill>
                <a:latin typeface="+mn-lt"/>
                <a:ea typeface="+mn-ea"/>
                <a:cs typeface="+mn-cs"/>
              </a:defRPr>
            </a:lvl2pPr>
            <a:lvl3pPr marL="1028700" indent="-342900" algn="l" defTabSz="514350" rtl="0" eaLnBrk="1" latinLnBrk="0" hangingPunct="1">
              <a:lnSpc>
                <a:spcPct val="100000"/>
              </a:lnSpc>
              <a:spcBef>
                <a:spcPts val="450"/>
              </a:spcBef>
              <a:buClr>
                <a:schemeClr val="tx2"/>
              </a:buClr>
              <a:buSzPct val="75000"/>
              <a:buFont typeface="Wingdings" panose="05000000000000000000" pitchFamily="2" charset="2"/>
              <a:buChar char="§"/>
              <a:defRPr sz="2400" kern="1200" spc="0" baseline="0">
                <a:solidFill>
                  <a:schemeClr val="tx1"/>
                </a:solidFill>
                <a:latin typeface="+mn-lt"/>
                <a:ea typeface="+mn-ea"/>
                <a:cs typeface="+mn-cs"/>
              </a:defRPr>
            </a:lvl3pPr>
            <a:lvl4pPr marL="13716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2400" kern="1200" spc="0" baseline="0">
                <a:solidFill>
                  <a:schemeClr val="tx1"/>
                </a:solidFill>
                <a:latin typeface="+mj-lt"/>
                <a:ea typeface="+mn-ea"/>
                <a:cs typeface="+mn-cs"/>
              </a:defRPr>
            </a:lvl4pPr>
            <a:lvl5pPr marL="1714500" indent="-342900" algn="l" defTabSz="514350" rtl="0" eaLnBrk="1" latinLnBrk="0" hangingPunct="1">
              <a:lnSpc>
                <a:spcPct val="100000"/>
              </a:lnSpc>
              <a:spcBef>
                <a:spcPts val="450"/>
              </a:spcBef>
              <a:buClr>
                <a:schemeClr val="tx2"/>
              </a:buClr>
              <a:buSzPct val="50000"/>
              <a:buFont typeface="Wingdings" panose="05000000000000000000" pitchFamily="2" charset="2"/>
              <a:buChar char="§"/>
              <a:defRPr sz="1800" kern="1200" spc="0" baseline="0">
                <a:solidFill>
                  <a:schemeClr val="tx2"/>
                </a:solidFill>
                <a:latin typeface="+mj-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r>
              <a:rPr lang="en-US" sz="800" b="0" dirty="0">
                <a:solidFill>
                  <a:schemeClr val="bg1"/>
                </a:solidFill>
              </a:rPr>
              <a:t>The 2013 Pandemic and All-Hazards Preparedness Reauthorization Act lists the following categories as those who may be considered to have access and functional needs.</a:t>
            </a:r>
          </a:p>
        </p:txBody>
      </p:sp>
      <p:sp>
        <p:nvSpPr>
          <p:cNvPr id="3" name="Content Placeholder 2"/>
          <p:cNvSpPr>
            <a:spLocks noGrp="1"/>
          </p:cNvSpPr>
          <p:nvPr>
            <p:ph sz="half" idx="2"/>
          </p:nvPr>
        </p:nvSpPr>
        <p:spPr>
          <a:xfrm>
            <a:off x="1090246" y="1605777"/>
            <a:ext cx="5016906" cy="4140994"/>
          </a:xfrm>
        </p:spPr>
        <p:txBody>
          <a:bodyPr anchor="ctr">
            <a:normAutofit/>
          </a:bodyPr>
          <a:lstStyle/>
          <a:p>
            <a:pPr>
              <a:buFont typeface="Wingdings" panose="05000000000000000000" pitchFamily="2" charset="2"/>
              <a:buChar char="§"/>
            </a:pPr>
            <a:r>
              <a:rPr lang="en-US" dirty="0"/>
              <a:t>Children </a:t>
            </a:r>
          </a:p>
          <a:p>
            <a:pPr>
              <a:buFont typeface="Wingdings" panose="05000000000000000000" pitchFamily="2" charset="2"/>
              <a:buChar char="§"/>
            </a:pPr>
            <a:r>
              <a:rPr lang="en-US" dirty="0"/>
              <a:t>Elderly</a:t>
            </a:r>
          </a:p>
          <a:p>
            <a:pPr>
              <a:buFont typeface="Wingdings" panose="05000000000000000000" pitchFamily="2" charset="2"/>
              <a:buChar char="§"/>
            </a:pPr>
            <a:r>
              <a:rPr lang="en-US" dirty="0"/>
              <a:t>Pregnant women </a:t>
            </a:r>
          </a:p>
          <a:p>
            <a:pPr>
              <a:buFont typeface="Wingdings" panose="05000000000000000000" pitchFamily="2" charset="2"/>
              <a:buChar char="§"/>
            </a:pPr>
            <a:r>
              <a:rPr lang="en-US" dirty="0"/>
              <a:t>Individuals with disabilities </a:t>
            </a:r>
          </a:p>
          <a:p>
            <a:pPr>
              <a:buFont typeface="Wingdings" panose="05000000000000000000" pitchFamily="2" charset="2"/>
              <a:buChar char="§"/>
            </a:pPr>
            <a:r>
              <a:rPr lang="en-US" dirty="0"/>
              <a:t>Individuals who live in institutional settings</a:t>
            </a:r>
          </a:p>
          <a:p>
            <a:pPr>
              <a:buFont typeface="Wingdings" panose="05000000000000000000" pitchFamily="2" charset="2"/>
              <a:buChar char="§"/>
            </a:pPr>
            <a:r>
              <a:rPr lang="en-US" dirty="0"/>
              <a:t>Individuals from diverse cultures</a:t>
            </a:r>
          </a:p>
          <a:p>
            <a:pPr>
              <a:buFont typeface="Wingdings" panose="05000000000000000000" pitchFamily="2" charset="2"/>
              <a:buChar char="§"/>
            </a:pPr>
            <a:endParaRPr lang="en-US" b="0" dirty="0"/>
          </a:p>
        </p:txBody>
      </p:sp>
      <p:sp>
        <p:nvSpPr>
          <p:cNvPr id="4" name="Content Placeholder 3"/>
          <p:cNvSpPr>
            <a:spLocks noGrp="1"/>
          </p:cNvSpPr>
          <p:nvPr>
            <p:ph sz="half" idx="12"/>
          </p:nvPr>
        </p:nvSpPr>
        <p:spPr>
          <a:xfrm>
            <a:off x="6224163" y="1605777"/>
            <a:ext cx="5358239" cy="4140994"/>
          </a:xfrm>
        </p:spPr>
        <p:txBody>
          <a:bodyPr anchor="ctr">
            <a:normAutofit/>
          </a:bodyPr>
          <a:lstStyle/>
          <a:p>
            <a:pPr>
              <a:buFont typeface="Wingdings" panose="05000000000000000000" pitchFamily="2" charset="2"/>
              <a:buChar char="§"/>
            </a:pPr>
            <a:r>
              <a:rPr lang="en-US" b="0" dirty="0"/>
              <a:t>Individuals who:</a:t>
            </a:r>
          </a:p>
          <a:p>
            <a:pPr lvl="1">
              <a:buFont typeface="Wingdings" panose="05000000000000000000" pitchFamily="2" charset="2"/>
              <a:buChar char="§"/>
            </a:pPr>
            <a:r>
              <a:rPr lang="en-US" sz="2600" b="0" dirty="0"/>
              <a:t>have limited English proficiency or are non-English speaking</a:t>
            </a:r>
          </a:p>
          <a:p>
            <a:pPr lvl="1">
              <a:buFont typeface="Wingdings" panose="05000000000000000000" pitchFamily="2" charset="2"/>
              <a:buChar char="§"/>
            </a:pPr>
            <a:r>
              <a:rPr lang="en-US" sz="2600" b="0" dirty="0"/>
              <a:t>are transportation disadvantaged</a:t>
            </a:r>
          </a:p>
          <a:p>
            <a:pPr lvl="1">
              <a:buFont typeface="Wingdings" panose="05000000000000000000" pitchFamily="2" charset="2"/>
              <a:buChar char="§"/>
            </a:pPr>
            <a:r>
              <a:rPr lang="en-US" sz="2600" b="0" dirty="0"/>
              <a:t>are experiencing homelessness</a:t>
            </a:r>
          </a:p>
          <a:p>
            <a:pPr lvl="1">
              <a:buFont typeface="Wingdings" panose="05000000000000000000" pitchFamily="2" charset="2"/>
              <a:buChar char="§"/>
            </a:pPr>
            <a:r>
              <a:rPr lang="en-US" sz="2600" b="0" dirty="0"/>
              <a:t>have chronic medical disorders</a:t>
            </a:r>
          </a:p>
          <a:p>
            <a:pPr lvl="1">
              <a:buFont typeface="Wingdings" panose="05000000000000000000" pitchFamily="2" charset="2"/>
              <a:buChar char="§"/>
            </a:pPr>
            <a:r>
              <a:rPr lang="en-US" sz="2600" b="0" dirty="0"/>
              <a:t>have pharmacological dependency</a:t>
            </a:r>
          </a:p>
          <a:p>
            <a:pPr>
              <a:buFont typeface="Wingdings" panose="05000000000000000000" pitchFamily="2" charset="2"/>
              <a:buChar char="§"/>
            </a:pPr>
            <a:endParaRPr lang="en-US" dirty="0"/>
          </a:p>
        </p:txBody>
      </p:sp>
      <p:sp>
        <p:nvSpPr>
          <p:cNvPr id="2" name="Title 1"/>
          <p:cNvSpPr>
            <a:spLocks noGrp="1"/>
          </p:cNvSpPr>
          <p:nvPr>
            <p:ph type="title"/>
          </p:nvPr>
        </p:nvSpPr>
        <p:spPr/>
        <p:txBody>
          <a:bodyPr anchor="ctr">
            <a:normAutofit/>
          </a:bodyPr>
          <a:lstStyle/>
          <a:p>
            <a:pPr algn="ctr"/>
            <a:r>
              <a:rPr lang="en-US" sz="3600" dirty="0"/>
              <a:t>At-Risk Populations with Access and Functional Needs</a:t>
            </a:r>
          </a:p>
        </p:txBody>
      </p:sp>
    </p:spTree>
    <p:extLst>
      <p:ext uri="{BB962C8B-B14F-4D97-AF65-F5344CB8AC3E}">
        <p14:creationId xmlns:p14="http://schemas.microsoft.com/office/powerpoint/2010/main" val="374883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1981201" y="1759246"/>
            <a:ext cx="8229600" cy="320459"/>
          </a:xfrm>
        </p:spPr>
        <p:txBody>
          <a:bodyPr>
            <a:normAutofit/>
          </a:bodyPr>
          <a:lstStyle/>
          <a:p>
            <a:pPr marL="0" indent="0">
              <a:buNone/>
            </a:pPr>
            <a:r>
              <a:rPr lang="en-US" sz="800" dirty="0">
                <a:solidFill>
                  <a:schemeClr val="bg1"/>
                </a:solidFill>
              </a:rPr>
              <a:t>Those who are considered at-risk populations with access and functional needs make up a large portion of the population. Therefore, planning for these individuals makes sense by the numbers.</a:t>
            </a:r>
          </a:p>
        </p:txBody>
      </p:sp>
      <p:sp>
        <p:nvSpPr>
          <p:cNvPr id="3" name="Content Placeholder 2"/>
          <p:cNvSpPr>
            <a:spLocks noGrp="1"/>
          </p:cNvSpPr>
          <p:nvPr>
            <p:ph sz="half" idx="12"/>
          </p:nvPr>
        </p:nvSpPr>
        <p:spPr>
          <a:xfrm>
            <a:off x="855135" y="1778139"/>
            <a:ext cx="10972799" cy="3667065"/>
          </a:xfrm>
        </p:spPr>
        <p:txBody>
          <a:bodyPr>
            <a:normAutofit/>
          </a:bodyPr>
          <a:lstStyle/>
          <a:p>
            <a:r>
              <a:rPr lang="en-US" sz="3600" b="0" dirty="0"/>
              <a:t>In the US:</a:t>
            </a:r>
          </a:p>
          <a:p>
            <a:pPr lvl="1"/>
            <a:r>
              <a:rPr lang="en-US" sz="3200" dirty="0"/>
              <a:t>59 million people with disabilities</a:t>
            </a:r>
          </a:p>
          <a:p>
            <a:pPr lvl="1"/>
            <a:r>
              <a:rPr lang="en-US" sz="3200" dirty="0"/>
              <a:t>74.2 million children</a:t>
            </a:r>
          </a:p>
          <a:p>
            <a:pPr lvl="1"/>
            <a:r>
              <a:rPr lang="en-US" sz="3200" dirty="0"/>
              <a:t>46.2 million adults over 65</a:t>
            </a:r>
          </a:p>
          <a:p>
            <a:pPr lvl="1"/>
            <a:r>
              <a:rPr lang="en-US" sz="3200" dirty="0"/>
              <a:t>564,708 unhoused daily</a:t>
            </a:r>
          </a:p>
          <a:p>
            <a:pPr lvl="1"/>
            <a:r>
              <a:rPr lang="en-US" sz="3200" dirty="0"/>
              <a:t>25 million Limited English Proficiency</a:t>
            </a:r>
          </a:p>
        </p:txBody>
      </p:sp>
      <p:sp>
        <p:nvSpPr>
          <p:cNvPr id="4" name="Title 3"/>
          <p:cNvSpPr>
            <a:spLocks noGrp="1"/>
          </p:cNvSpPr>
          <p:nvPr>
            <p:ph type="title"/>
          </p:nvPr>
        </p:nvSpPr>
        <p:spPr>
          <a:xfrm>
            <a:off x="855135" y="450441"/>
            <a:ext cx="10972800" cy="1148576"/>
          </a:xfrm>
        </p:spPr>
        <p:txBody>
          <a:bodyPr>
            <a:normAutofit/>
          </a:bodyPr>
          <a:lstStyle/>
          <a:p>
            <a:r>
              <a:rPr lang="en-US" sz="4400" dirty="0"/>
              <a:t>By the Numbers:</a:t>
            </a:r>
          </a:p>
        </p:txBody>
      </p:sp>
    </p:spTree>
    <p:extLst>
      <p:ext uri="{BB962C8B-B14F-4D97-AF65-F5344CB8AC3E}">
        <p14:creationId xmlns:p14="http://schemas.microsoft.com/office/powerpoint/2010/main" val="167999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800" dirty="0">
                <a:solidFill>
                  <a:schemeClr val="bg1"/>
                </a:solidFill>
              </a:rPr>
              <a:t>Those who are considered at-risk populations with access and functional needs make up a large portion of the population. Therefore, planning for these individuals makes sense by the numbers.</a:t>
            </a:r>
          </a:p>
        </p:txBody>
      </p:sp>
      <p:sp>
        <p:nvSpPr>
          <p:cNvPr id="7" name="TextBox 6">
            <a:extLst>
              <a:ext uri="{FF2B5EF4-FFF2-40B4-BE49-F238E27FC236}">
                <a16:creationId xmlns:a16="http://schemas.microsoft.com/office/drawing/2014/main" id="{8DCC8A57-F1CC-BE8C-EF79-84689CCAE233}"/>
              </a:ext>
            </a:extLst>
          </p:cNvPr>
          <p:cNvSpPr txBox="1"/>
          <p:nvPr/>
        </p:nvSpPr>
        <p:spPr>
          <a:xfrm>
            <a:off x="1187355" y="1560315"/>
            <a:ext cx="5216207" cy="4616648"/>
          </a:xfrm>
          <a:prstGeom prst="rect">
            <a:avLst/>
          </a:prstGeom>
          <a:noFill/>
        </p:spPr>
        <p:txBody>
          <a:bodyPr wrap="square" rtlCol="0">
            <a:spAutoFit/>
          </a:bodyPr>
          <a:lstStyle/>
          <a:p>
            <a:pPr marL="285750" indent="-285750">
              <a:buFont typeface="Arial" panose="020B0604020202020204" pitchFamily="34" charset="0"/>
              <a:buChar char="•"/>
            </a:pPr>
            <a:r>
              <a:rPr lang="en-US" sz="2400" dirty="0"/>
              <a:t>15% of population 65 or older</a:t>
            </a:r>
          </a:p>
          <a:p>
            <a:pPr marL="285750" indent="-285750">
              <a:buFont typeface="Arial" panose="020B0604020202020204" pitchFamily="34" charset="0"/>
              <a:buChar char="•"/>
            </a:pPr>
            <a:r>
              <a:rPr lang="en-US" sz="2400" dirty="0"/>
              <a:t>23% of population 18 and younger</a:t>
            </a:r>
          </a:p>
          <a:p>
            <a:pPr marL="285750" indent="-285750">
              <a:buFont typeface="Arial" panose="020B0604020202020204" pitchFamily="34" charset="0"/>
              <a:buChar char="•"/>
            </a:pPr>
            <a:r>
              <a:rPr lang="en-US" sz="2400" dirty="0"/>
              <a:t>16% of residents aged 5+ primarily speak a language other than English at home</a:t>
            </a:r>
          </a:p>
          <a:p>
            <a:pPr marL="285750" indent="-285750">
              <a:buFont typeface="Arial" panose="020B0604020202020204" pitchFamily="34" charset="0"/>
              <a:buChar char="•"/>
            </a:pPr>
            <a:r>
              <a:rPr lang="en-US" sz="2400" dirty="0"/>
              <a:t>Over 16,000 residents experienced homelessness and received support services</a:t>
            </a:r>
          </a:p>
          <a:p>
            <a:pPr marL="285750" indent="-285750">
              <a:buFont typeface="Arial" panose="020B0604020202020204" pitchFamily="34" charset="0"/>
              <a:buChar char="•"/>
            </a:pPr>
            <a:r>
              <a:rPr lang="en-US" sz="2400" dirty="0"/>
              <a:t>10% of Ramsey households and 9% of Hennepin households have no vehicle</a:t>
            </a:r>
          </a:p>
          <a:p>
            <a:pPr marL="285750" indent="-285750">
              <a:buFont typeface="Arial" panose="020B0604020202020204" pitchFamily="34" charset="0"/>
              <a:buChar char="•"/>
            </a:pPr>
            <a:endParaRPr lang="en-US" dirty="0"/>
          </a:p>
          <a:p>
            <a:r>
              <a:rPr lang="en-US" dirty="0">
                <a:hlinkClick r:id="rId3"/>
              </a:rPr>
              <a:t>Metro Health and Medical Preparedness Coalition Regional Profile</a:t>
            </a:r>
            <a:endParaRPr lang="en-US" dirty="0"/>
          </a:p>
        </p:txBody>
      </p:sp>
      <p:sp>
        <p:nvSpPr>
          <p:cNvPr id="5" name="Title 4">
            <a:extLst>
              <a:ext uri="{FF2B5EF4-FFF2-40B4-BE49-F238E27FC236}">
                <a16:creationId xmlns:a16="http://schemas.microsoft.com/office/drawing/2014/main" id="{7075BE52-63F6-4E35-56B4-32E1DEC7CA51}"/>
              </a:ext>
            </a:extLst>
          </p:cNvPr>
          <p:cNvSpPr>
            <a:spLocks noGrp="1"/>
          </p:cNvSpPr>
          <p:nvPr>
            <p:ph type="title"/>
          </p:nvPr>
        </p:nvSpPr>
        <p:spPr/>
        <p:txBody>
          <a:bodyPr/>
          <a:lstStyle/>
          <a:p>
            <a:r>
              <a:rPr lang="en-US" dirty="0"/>
              <a:t>At-Risk populations in the Metro</a:t>
            </a:r>
          </a:p>
        </p:txBody>
      </p:sp>
      <p:pic>
        <p:nvPicPr>
          <p:cNvPr id="9" name="Picture 8">
            <a:extLst>
              <a:ext uri="{FF2B5EF4-FFF2-40B4-BE49-F238E27FC236}">
                <a16:creationId xmlns:a16="http://schemas.microsoft.com/office/drawing/2014/main" id="{904A88A2-6B44-EED2-C473-EDD8140BEF47}"/>
              </a:ext>
            </a:extLst>
          </p:cNvPr>
          <p:cNvPicPr>
            <a:picLocks noChangeAspect="1"/>
          </p:cNvPicPr>
          <p:nvPr/>
        </p:nvPicPr>
        <p:blipFill>
          <a:blip r:embed="rId4"/>
          <a:srcRect l="57019" t="20807" r="23077" b="63094"/>
          <a:stretch>
            <a:fillRect/>
          </a:stretch>
        </p:blipFill>
        <p:spPr>
          <a:xfrm>
            <a:off x="6403562" y="3943809"/>
            <a:ext cx="4306617" cy="1828800"/>
          </a:xfrm>
          <a:prstGeom prst="rect">
            <a:avLst/>
          </a:prstGeom>
        </p:spPr>
      </p:pic>
      <p:sp>
        <p:nvSpPr>
          <p:cNvPr id="10" name="TextBox 9">
            <a:extLst>
              <a:ext uri="{FF2B5EF4-FFF2-40B4-BE49-F238E27FC236}">
                <a16:creationId xmlns:a16="http://schemas.microsoft.com/office/drawing/2014/main" id="{E0FD4A63-44BD-EC65-A953-B33E1E097855}"/>
              </a:ext>
            </a:extLst>
          </p:cNvPr>
          <p:cNvSpPr txBox="1"/>
          <p:nvPr/>
        </p:nvSpPr>
        <p:spPr>
          <a:xfrm>
            <a:off x="6403562" y="1560315"/>
            <a:ext cx="4501662"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5.4% of individuals under age 65 have no health insurance</a:t>
            </a:r>
          </a:p>
          <a:p>
            <a:pPr marL="285750" indent="-285750">
              <a:buFont typeface="Arial" panose="020B0604020202020204" pitchFamily="34" charset="0"/>
              <a:buChar char="•"/>
            </a:pPr>
            <a:r>
              <a:rPr lang="en-US" sz="2400" dirty="0"/>
              <a:t>72,356 people (primarily people with disabilities and older adults) received long-term services and supports</a:t>
            </a:r>
          </a:p>
        </p:txBody>
      </p:sp>
    </p:spTree>
    <p:extLst>
      <p:ext uri="{BB962C8B-B14F-4D97-AF65-F5344CB8AC3E}">
        <p14:creationId xmlns:p14="http://schemas.microsoft.com/office/powerpoint/2010/main" val="85110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1B61B6-AE7A-A539-5110-3608F71039A7}"/>
              </a:ext>
            </a:extLst>
          </p:cNvPr>
          <p:cNvSpPr>
            <a:spLocks noGrp="1"/>
          </p:cNvSpPr>
          <p:nvPr>
            <p:ph type="title"/>
          </p:nvPr>
        </p:nvSpPr>
        <p:spPr/>
        <p:txBody>
          <a:bodyPr/>
          <a:lstStyle/>
          <a:p>
            <a:r>
              <a:rPr lang="en-US" dirty="0"/>
              <a:t>Poll #1</a:t>
            </a:r>
          </a:p>
        </p:txBody>
      </p:sp>
      <p:sp>
        <p:nvSpPr>
          <p:cNvPr id="5" name="Text Placeholder 4">
            <a:extLst>
              <a:ext uri="{FF2B5EF4-FFF2-40B4-BE49-F238E27FC236}">
                <a16:creationId xmlns:a16="http://schemas.microsoft.com/office/drawing/2014/main" id="{E7F8D7C2-26BA-2528-48BD-B3934BAA09FF}"/>
              </a:ext>
            </a:extLst>
          </p:cNvPr>
          <p:cNvSpPr>
            <a:spLocks noGrp="1"/>
          </p:cNvSpPr>
          <p:nvPr>
            <p:ph type="body" idx="1"/>
          </p:nvPr>
        </p:nvSpPr>
        <p:spPr/>
        <p:txBody>
          <a:bodyPr/>
          <a:lstStyle/>
          <a:p>
            <a:r>
              <a:rPr lang="en-US" dirty="0"/>
              <a:t>Which at-risk populations does your organization serve?</a:t>
            </a:r>
          </a:p>
        </p:txBody>
      </p:sp>
    </p:spTree>
    <p:extLst>
      <p:ext uri="{BB962C8B-B14F-4D97-AF65-F5344CB8AC3E}">
        <p14:creationId xmlns:p14="http://schemas.microsoft.com/office/powerpoint/2010/main" val="2054228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9D83-AA96-92E6-C293-41585E95C2B9}"/>
              </a:ext>
            </a:extLst>
          </p:cNvPr>
          <p:cNvSpPr>
            <a:spLocks noGrp="1"/>
          </p:cNvSpPr>
          <p:nvPr>
            <p:ph type="title"/>
          </p:nvPr>
        </p:nvSpPr>
        <p:spPr/>
        <p:txBody>
          <a:bodyPr/>
          <a:lstStyle/>
          <a:p>
            <a:r>
              <a:rPr lang="en-US" dirty="0"/>
              <a:t>Who is responsible for planning for at-risk populations?</a:t>
            </a:r>
          </a:p>
        </p:txBody>
      </p:sp>
      <p:sp>
        <p:nvSpPr>
          <p:cNvPr id="3" name="Text Placeholder 2">
            <a:extLst>
              <a:ext uri="{FF2B5EF4-FFF2-40B4-BE49-F238E27FC236}">
                <a16:creationId xmlns:a16="http://schemas.microsoft.com/office/drawing/2014/main" id="{925EA58A-1949-DCCF-881D-A25C26AE3D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56366798"/>
      </p:ext>
    </p:extLst>
  </p:cSld>
  <p:clrMapOvr>
    <a:masterClrMapping/>
  </p:clrMapOvr>
</p:sld>
</file>

<file path=ppt/theme/theme1.xml><?xml version="1.0" encoding="utf-8"?>
<a:theme xmlns:a="http://schemas.openxmlformats.org/drawingml/2006/main" name="Office Theme">
  <a:themeElements>
    <a:clrScheme name="Metro Coalition">
      <a:dk1>
        <a:srgbClr val="000000"/>
      </a:dk1>
      <a:lt1>
        <a:srgbClr val="FFFFFF"/>
      </a:lt1>
      <a:dk2>
        <a:srgbClr val="3859AE"/>
      </a:dk2>
      <a:lt2>
        <a:srgbClr val="B4B3B6"/>
      </a:lt2>
      <a:accent1>
        <a:srgbClr val="94243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5467</TotalTime>
  <Words>3400</Words>
  <Application>Microsoft Office PowerPoint</Application>
  <PresentationFormat>Widescreen</PresentationFormat>
  <Paragraphs>212</Paragraphs>
  <Slides>25</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Nunito</vt:lpstr>
      <vt:lpstr>Plus Jakarta Sans ExtraBold</vt:lpstr>
      <vt:lpstr>Plus Jakarta Sans Medium</vt:lpstr>
      <vt:lpstr>Wingdings</vt:lpstr>
      <vt:lpstr>Office Theme</vt:lpstr>
      <vt:lpstr>Planning for At-Risk Populations with Access and Functional Needs</vt:lpstr>
      <vt:lpstr>Terminology to Know</vt:lpstr>
      <vt:lpstr>What do we mean by “at-risk populations?” </vt:lpstr>
      <vt:lpstr>What are “Access and Functional Needs?”</vt:lpstr>
      <vt:lpstr>At-Risk Populations with Access and Functional Needs</vt:lpstr>
      <vt:lpstr>By the Numbers:</vt:lpstr>
      <vt:lpstr>At-Risk populations in the Metro</vt:lpstr>
      <vt:lpstr>Poll #1</vt:lpstr>
      <vt:lpstr>Who is responsible for planning for at-risk populations?</vt:lpstr>
      <vt:lpstr>AFN planning shows up in our grant language</vt:lpstr>
      <vt:lpstr>AFN planning shows up in our grant language</vt:lpstr>
      <vt:lpstr>AFN planning shows up in our Emergency Support Functions</vt:lpstr>
      <vt:lpstr>AFN planning shows up in our regulatory standards </vt:lpstr>
      <vt:lpstr>AFN planning shows up in our accreditation  standards </vt:lpstr>
      <vt:lpstr>We all have a piece of the pie!</vt:lpstr>
      <vt:lpstr>The Legal Stuff: Laws and Lawsuits</vt:lpstr>
      <vt:lpstr>How do we know who is in our community and what their needs are? </vt:lpstr>
      <vt:lpstr>How do we know who is in our community and what their needs are? </vt:lpstr>
      <vt:lpstr>How do we know who is in our community and what their needs are? </vt:lpstr>
      <vt:lpstr>Poll #2</vt:lpstr>
      <vt:lpstr>A few notes on Community Engagement</vt:lpstr>
      <vt:lpstr>What do we do with this information?</vt:lpstr>
      <vt:lpstr>What do we do with this information?</vt:lpstr>
      <vt:lpstr>How are you planning for at-risk populations?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Mens</dc:creator>
  <cp:lastModifiedBy>Moilanen, Emily A</cp:lastModifiedBy>
  <cp:revision>61</cp:revision>
  <dcterms:created xsi:type="dcterms:W3CDTF">2023-05-08T20:57:17Z</dcterms:created>
  <dcterms:modified xsi:type="dcterms:W3CDTF">2025-12-02T19:02:40Z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17dd99-8573-483a-8620-8f6f69c1291c_Enabled">
    <vt:lpwstr>true</vt:lpwstr>
  </property>
  <property fmtid="{D5CDD505-2E9C-101B-9397-08002B2CF9AE}" pid="3" name="MSIP_Label_5517dd99-8573-483a-8620-8f6f69c1291c_SetDate">
    <vt:lpwstr>2025-02-14T16:50:17Z</vt:lpwstr>
  </property>
  <property fmtid="{D5CDD505-2E9C-101B-9397-08002B2CF9AE}" pid="4" name="MSIP_Label_5517dd99-8573-483a-8620-8f6f69c1291c_Method">
    <vt:lpwstr>Standard</vt:lpwstr>
  </property>
  <property fmtid="{D5CDD505-2E9C-101B-9397-08002B2CF9AE}" pid="5" name="MSIP_Label_5517dd99-8573-483a-8620-8f6f69c1291c_Name">
    <vt:lpwstr>General</vt:lpwstr>
  </property>
  <property fmtid="{D5CDD505-2E9C-101B-9397-08002B2CF9AE}" pid="6" name="MSIP_Label_5517dd99-8573-483a-8620-8f6f69c1291c_SiteId">
    <vt:lpwstr>ada0782c-5f34-4003-b5d6-3187f30aecdd</vt:lpwstr>
  </property>
  <property fmtid="{D5CDD505-2E9C-101B-9397-08002B2CF9AE}" pid="7" name="MSIP_Label_5517dd99-8573-483a-8620-8f6f69c1291c_ActionId">
    <vt:lpwstr>6f675bc8-5937-4bc3-a087-5b326eb7e685</vt:lpwstr>
  </property>
  <property fmtid="{D5CDD505-2E9C-101B-9397-08002B2CF9AE}" pid="8" name="MSIP_Label_5517dd99-8573-483a-8620-8f6f69c1291c_ContentBits">
    <vt:lpwstr>0</vt:lpwstr>
  </property>
  <property fmtid="{D5CDD505-2E9C-101B-9397-08002B2CF9AE}" pid="9" name="MSIP_Label_5517dd99-8573-483a-8620-8f6f69c1291c_Tag">
    <vt:lpwstr>10, 3, 0, 1</vt:lpwstr>
  </property>
</Properties>
</file>