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7" r:id="rId2"/>
    <p:sldId id="263" r:id="rId3"/>
    <p:sldId id="342" r:id="rId4"/>
    <p:sldId id="344" r:id="rId5"/>
    <p:sldId id="346" r:id="rId6"/>
    <p:sldId id="345" r:id="rId7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0"/>
    <p:restoredTop sz="76139" autoAdjust="0"/>
  </p:normalViewPr>
  <p:slideViewPr>
    <p:cSldViewPr snapToGrid="0">
      <p:cViewPr varScale="1">
        <p:scale>
          <a:sx n="84" d="100"/>
          <a:sy n="84" d="100"/>
        </p:scale>
        <p:origin x="16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3A844125-0F1C-4113-81B1-51337415C4FD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9763" y="1162050"/>
            <a:ext cx="5578475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3"/>
            <a:ext cx="548640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297180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8"/>
            <a:ext cx="297180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0F16FD05-4C45-4F83-9C5C-694A7CA2C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812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6FD05-4C45-4F83-9C5C-694A7CA2C8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414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8299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6FD05-4C45-4F83-9C5C-694A7CA2C85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639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9FF159-D3FA-E41E-47D3-E43E05E93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73E270-1D66-989C-81C6-B56CBCBD09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12D611-3189-6D7F-1BC7-6A471A3627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F3EB99-0093-33D4-9A64-A902303E6E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6FD05-4C45-4F83-9C5C-694A7CA2C85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388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E4DDB8-93DD-0365-8A15-A5D50DF82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A7BABA-3FA3-0B39-05E6-1D003F976C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A43306-1650-6C05-57AB-A980C8F100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F827B6-0BCF-6A0B-B1C1-A28F1834CF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6FD05-4C45-4F83-9C5C-694A7CA2C85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5566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867ED-9531-7A9F-2F95-630A5C21FA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DBF3A2-DA6E-D62F-364C-05688A5553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A30933-A8B1-ECDB-D76E-60EBFE9DAF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1FC3C1-D3B4-BA39-DBBF-CD763C1198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6FD05-4C45-4F83-9C5C-694A7CA2C85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919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0F01C-771B-4305-B18E-7983654C3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8706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2"/>
                </a:solidFill>
                <a:latin typeface="Plus Jakarta Sans ExtraBold" pitchFamily="2" charset="77"/>
                <a:cs typeface="Plus Jakarta Sans ExtraBold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A1042-F254-8EEC-AF32-E48FB959D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9002"/>
            <a:ext cx="10515600" cy="4857961"/>
          </a:xfrm>
        </p:spPr>
        <p:txBody>
          <a:bodyPr/>
          <a:lstStyle>
            <a:lvl1pPr>
              <a:defRPr>
                <a:latin typeface="Plus Jakarta Sans Medium" pitchFamily="2" charset="77"/>
                <a:cs typeface="Plus Jakarta Sans Medium" pitchFamily="2" charset="77"/>
              </a:defRPr>
            </a:lvl1pPr>
            <a:lvl2pPr>
              <a:defRPr>
                <a:latin typeface="Plus Jakarta Sans Medium" pitchFamily="2" charset="77"/>
                <a:cs typeface="Plus Jakarta Sans Medium" pitchFamily="2" charset="77"/>
              </a:defRPr>
            </a:lvl2pPr>
            <a:lvl3pPr>
              <a:defRPr>
                <a:latin typeface="Plus Jakarta Sans Medium" pitchFamily="2" charset="77"/>
                <a:cs typeface="Plus Jakarta Sans Medium" pitchFamily="2" charset="77"/>
              </a:defRPr>
            </a:lvl3pPr>
            <a:lvl4pPr>
              <a:defRPr>
                <a:latin typeface="Plus Jakarta Sans Medium" pitchFamily="2" charset="77"/>
                <a:cs typeface="Plus Jakarta Sans Medium" pitchFamily="2" charset="77"/>
              </a:defRPr>
            </a:lvl4pPr>
            <a:lvl5pPr>
              <a:defRPr>
                <a:latin typeface="Plus Jakarta Sans Medium" pitchFamily="2" charset="77"/>
                <a:cs typeface="Plus Jakarta Sans Medium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B15D9-A060-B882-5542-758D328EF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07E367D-89DF-CA46-9F42-F818226BC321}" type="datetimeFigureOut">
              <a:rPr lang="en-US" smtClean="0"/>
              <a:pPr/>
              <a:t>12/2/2025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321EF0-7679-5F69-EEC4-9995F867C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9829" y="6352540"/>
            <a:ext cx="501234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Metro Health &amp; Medical Preparedness Coalition | </a:t>
            </a:r>
            <a:r>
              <a:rPr lang="en-US" dirty="0" err="1"/>
              <a:t>metrohealthready.org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15FC50-B955-91B3-349D-6C02ECC582EB}"/>
              </a:ext>
            </a:extLst>
          </p:cNvPr>
          <p:cNvSpPr/>
          <p:nvPr userDrawn="1"/>
        </p:nvSpPr>
        <p:spPr>
          <a:xfrm>
            <a:off x="247338" y="0"/>
            <a:ext cx="247338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DF4D936-F66A-A0A7-2798-22812914E898}"/>
              </a:ext>
            </a:extLst>
          </p:cNvPr>
          <p:cNvSpPr/>
          <p:nvPr userDrawn="1"/>
        </p:nvSpPr>
        <p:spPr>
          <a:xfrm>
            <a:off x="494676" y="0"/>
            <a:ext cx="24733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4182C1F-CAF1-9B67-C799-3AE872A75310}"/>
              </a:ext>
            </a:extLst>
          </p:cNvPr>
          <p:cNvSpPr/>
          <p:nvPr userDrawn="1"/>
        </p:nvSpPr>
        <p:spPr>
          <a:xfrm>
            <a:off x="0" y="0"/>
            <a:ext cx="24733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11" name="Picture 10" descr="A close-up of a sign&#10;&#10;Description automatically generated">
            <a:extLst>
              <a:ext uri="{FF2B5EF4-FFF2-40B4-BE49-F238E27FC236}">
                <a16:creationId xmlns:a16="http://schemas.microsoft.com/office/drawing/2014/main" id="{78CE1C59-3C49-84BF-35F4-64702A0A48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255971" y="5913187"/>
            <a:ext cx="2688691" cy="878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820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FF2AD-60A0-3C4D-ABDA-A11D06695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599"/>
            <a:ext cx="10515600" cy="9048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86F552-42B7-1423-1E46-388752409C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719BD0-8352-71D7-834D-ECB76584D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906BF-1694-D7E0-69D9-3EB3541A3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1C67E-6BC3-1870-15FB-BBDBE709B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394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AA08AA-089A-D9B6-5BF2-9D7DEA8E3E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07C287-F286-7C50-B4BA-DDF2262993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15E3D9-0900-9317-63AD-1D83AEDDA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71D3B-1F6C-7095-8B99-F862B28D1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CB536-960A-A44D-7F6D-46A6B7C7C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215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F721D-1D02-FA93-0E7E-D5D34D8F21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E1D2F6-27FC-E2AD-AC2A-B9122B9DB2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CEF09-9FCF-45D9-258A-1BF22AE76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0AF127-98AB-D94F-03A0-BFF62F456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E29B8-5FE3-7E9D-45F5-415D5918E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237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65077-F6D9-9658-CC7B-C89B97A3B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0923EB-2D13-BDED-9C0A-0EF3F11BED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44227-602D-7EDB-A202-7B416DC94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8D1AF8-7426-165B-9B54-0A79BA348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DD659-BE7C-D1CD-6A9E-4810B5D33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521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454C0-0257-B931-8302-8B043643E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599"/>
            <a:ext cx="10515600" cy="9048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9C951-B77A-D9B9-B944-FB3F87BD97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F4C628-A678-518B-58DD-96CC327FE8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3A3940-0900-A803-F01E-55415CD7C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6339F2-336F-BBD1-B524-B2AEC4CCE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E07572-F4AB-18CA-2A8E-DEB8A99DC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30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5DE98-4453-320F-6EAF-6AFE761D2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3DDB43-FA79-B135-CAA5-B93B44B129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2F87D7-ECF3-F407-1B9C-A85ECDDDC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796B52-1F8B-3AE4-0E0C-F4D645904C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AE6FCB-09DD-282E-F5ED-C7C65B6631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4F7DDF-B8DD-5BF8-4828-97C9E5AA7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13A079-A4B7-7A51-E6DA-03CC76F55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28F590-C6A5-B367-7C3B-DAC84E0E9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152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95033-8167-F93A-6E86-D61F59C90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599"/>
            <a:ext cx="10515600" cy="9048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5683F4-C4FD-883C-9312-2F55EE594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5236F6-AEF7-E3D4-F734-1A19B78BA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3CD68D-998A-BC2F-FA6B-EA15C1244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296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CBC7AA-9275-B7B0-BFB5-2C63B532F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8A24C1-6E11-A0AE-C2BD-48BA60C69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E3CADE-93C6-EDE4-FCA7-DA0D9F498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37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3C378-2B32-4163-B5C1-DB6743255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24A97-5064-1ABF-7C67-3943B3725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4614E3-224D-0458-A8CF-CBD2E2C550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1B730A-6C24-CAAA-921D-345FBBDD8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0A7785-2FCB-FA33-2E3C-1EE4801F4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73F130-3FCF-7FE8-5E22-1D3FEBE9B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2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BDAB4-402E-86F5-4596-B27C6C386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64B66A-9787-3A9A-393E-DB5502F43A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258B3B-EC7E-7D33-F87A-BF229C5D0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B4749F-E623-EDD2-2E22-C29601A6B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E8910D-5D72-BCC7-BD66-C00855FEA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81ABB1-D777-1581-6B43-37CAF6293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334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BE758B-C170-51FC-CD77-5EB5DCAFF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70000"/>
            <a:ext cx="10515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4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7F561-1D81-D6ED-0574-2453B6C3C8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607E367D-89DF-CA46-9F42-F818226BC321}" type="datetimeFigureOut">
              <a:rPr lang="en-US" smtClean="0"/>
              <a:pPr/>
              <a:t>12/2/2025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B5F90E-AF3F-4BEC-76B9-AA8F136965D7}"/>
              </a:ext>
            </a:extLst>
          </p:cNvPr>
          <p:cNvSpPr/>
          <p:nvPr userDrawn="1"/>
        </p:nvSpPr>
        <p:spPr>
          <a:xfrm>
            <a:off x="247338" y="0"/>
            <a:ext cx="247338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4D473ED-B191-85CB-41B1-03E8003224D8}"/>
              </a:ext>
            </a:extLst>
          </p:cNvPr>
          <p:cNvSpPr/>
          <p:nvPr userDrawn="1"/>
        </p:nvSpPr>
        <p:spPr>
          <a:xfrm>
            <a:off x="494676" y="0"/>
            <a:ext cx="24733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FB4B5A-83D4-59AB-A559-80211BBDE3A3}"/>
              </a:ext>
            </a:extLst>
          </p:cNvPr>
          <p:cNvSpPr/>
          <p:nvPr userDrawn="1"/>
        </p:nvSpPr>
        <p:spPr>
          <a:xfrm>
            <a:off x="0" y="0"/>
            <a:ext cx="24733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10" name="Picture 9" descr="A close-up of a sign&#10;&#10;Description automatically generated">
            <a:extLst>
              <a:ext uri="{FF2B5EF4-FFF2-40B4-BE49-F238E27FC236}">
                <a16:creationId xmlns:a16="http://schemas.microsoft.com/office/drawing/2014/main" id="{EAFB6218-EEDC-7ACC-0770-02AD6FD6D13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255971" y="5916997"/>
            <a:ext cx="2688691" cy="878706"/>
          </a:xfrm>
          <a:prstGeom prst="rect">
            <a:avLst/>
          </a:prstGeom>
        </p:spPr>
      </p:pic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13C2A28D-00FD-23D9-8C55-997E7C7BC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B26FDF-1DD8-6816-6DDC-48DC0A7A6516}"/>
              </a:ext>
            </a:extLst>
          </p:cNvPr>
          <p:cNvSpPr txBox="1"/>
          <p:nvPr userDrawn="1"/>
        </p:nvSpPr>
        <p:spPr>
          <a:xfrm>
            <a:off x="3835951" y="6444476"/>
            <a:ext cx="507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Metro Health &amp; Medical Preparedness Coalition | </a:t>
            </a:r>
            <a:r>
              <a:rPr lang="en-US" sz="1200" dirty="0" err="1"/>
              <a:t>metrohealthready.org</a:t>
            </a:r>
            <a:endParaRPr lang="en-US" sz="1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093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Plus Jakarta Sans ExtraBold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Plus Jakarta Sans Medium" pitchFamily="2" charset="77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Plus Jakarta Sans Medium" pitchFamily="2" charset="77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Plus Jakarta Sans Medium" pitchFamily="2" charset="77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Plus Jakarta Sans Medium" pitchFamily="2" charset="77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Plus Jakarta Sans Medium" pitchFamily="2" charset="77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1F3AA-79F5-7467-683F-6D3826C911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Coalition Sustainment Planning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617506-6E0E-7CEE-4A89-EAECCDB834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Metro Coalition </a:t>
            </a:r>
          </a:p>
          <a:p>
            <a:r>
              <a:rPr lang="en-US" dirty="0"/>
              <a:t>December 2, 2025</a:t>
            </a:r>
          </a:p>
        </p:txBody>
      </p:sp>
    </p:spTree>
    <p:extLst>
      <p:ext uri="{BB962C8B-B14F-4D97-AF65-F5344CB8AC3E}">
        <p14:creationId xmlns:p14="http://schemas.microsoft.com/office/powerpoint/2010/main" val="4215215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5D345-BA5A-0052-F729-7CF1C7480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Sustainment planning?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125EE-925C-0654-5FD1-9EFA6C0AB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9002"/>
            <a:ext cx="11117580" cy="48579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</a:rPr>
              <a:t>  </a:t>
            </a:r>
          </a:p>
          <a:p>
            <a:r>
              <a:rPr lang="en-US" dirty="0">
                <a:latin typeface="Calibri" panose="020F0502020204030204" pitchFamily="34" charset="0"/>
              </a:rPr>
              <a:t>We have funds through June 30, 2026</a:t>
            </a:r>
          </a:p>
          <a:p>
            <a:r>
              <a:rPr lang="en-US" dirty="0">
                <a:latin typeface="Calibri" panose="020F0502020204030204" pitchFamily="34" charset="0"/>
              </a:rPr>
              <a:t>We do not have any information on the HP Budget Period 3 (July 1, 2026)</a:t>
            </a:r>
          </a:p>
          <a:p>
            <a:r>
              <a:rPr lang="en-US" dirty="0">
                <a:latin typeface="Calibri" panose="020F0502020204030204" pitchFamily="34" charset="0"/>
              </a:rPr>
              <a:t>It is prudent to plan for the absence of the paid staff of the Coalition</a:t>
            </a:r>
          </a:p>
          <a:p>
            <a:r>
              <a:rPr lang="en-US" dirty="0">
                <a:latin typeface="Calibri" panose="020F0502020204030204" pitchFamily="34" charset="0"/>
              </a:rPr>
              <a:t>We have a sense of responsibility to use funds this year to plan for this situation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161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58E90-E66D-0E74-A35D-5897BBD16F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880" y="2459673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n-US" dirty="0"/>
              <a:t>We are developing a Sustainment Planning Group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381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382557-7AFE-E921-4FB0-13049CF0BF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9D855-B7BE-7FE6-D3AA-53E7E9C24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involves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19DE4-3774-FD0C-8C27-8FF454E31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2510" y="1833353"/>
            <a:ext cx="10515600" cy="32187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Are you interested in contributing to the future of the Coalition if the staff are gone or limited?</a:t>
            </a:r>
          </a:p>
          <a:p>
            <a:pPr marL="0" indent="0">
              <a:buNone/>
            </a:pPr>
            <a:r>
              <a:rPr lang="en-US" i="1" dirty="0"/>
              <a:t>Are you interested in shaping what services remain intact in the absence of staff?</a:t>
            </a:r>
          </a:p>
          <a:p>
            <a:pPr marL="0" indent="0">
              <a:buNone/>
            </a:pPr>
            <a:r>
              <a:rPr lang="en-US" i="1" dirty="0"/>
              <a:t>Would your leadership support you being a leader in the Coalition in the absence of staff?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81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52AE5-131B-36A3-51A7-D489276D95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D7F00-6820-C268-37F8-79171495F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9A69E-5CD3-2002-FA1D-874264967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2510" y="1833353"/>
            <a:ext cx="10515600" cy="4075958"/>
          </a:xfrm>
        </p:spPr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Let us know you are interested – email Chris or Emily</a:t>
            </a:r>
          </a:p>
          <a:p>
            <a:r>
              <a:rPr lang="en-US" dirty="0">
                <a:latin typeface="Calibri" panose="020F0502020204030204" pitchFamily="34" charset="0"/>
              </a:rPr>
              <a:t>We have a facilitator that will lead the work and assist us in developing a “road map” or way forward for the future. </a:t>
            </a:r>
          </a:p>
          <a:p>
            <a:r>
              <a:rPr lang="en-US" dirty="0">
                <a:latin typeface="Calibri" panose="020F0502020204030204" pitchFamily="34" charset="0"/>
              </a:rPr>
              <a:t>In January we will begin planning and working on this in earnest to deliver a vision or road map by the June 2 Coalition meeting.</a:t>
            </a:r>
          </a:p>
          <a:p>
            <a:r>
              <a:rPr lang="en-US" dirty="0">
                <a:latin typeface="Calibri" panose="020F0502020204030204" pitchFamily="34" charset="0"/>
              </a:rPr>
              <a:t>Time Commitment – could be 2 hours a month on average. This would be meetings, emails and reading/responding to information.</a:t>
            </a:r>
          </a:p>
        </p:txBody>
      </p:sp>
    </p:spTree>
    <p:extLst>
      <p:ext uri="{BB962C8B-B14F-4D97-AF65-F5344CB8AC3E}">
        <p14:creationId xmlns:p14="http://schemas.microsoft.com/office/powerpoint/2010/main" val="762571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B5531A-8FE7-4645-3A73-2FD95E0BD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25A73-78AF-6F3F-B05F-DA29698C3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640" y="1359536"/>
            <a:ext cx="10515600" cy="878706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Thank You!!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7C380-66D3-A895-ACFB-9F0E03813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2510" y="2359133"/>
            <a:ext cx="10515600" cy="243003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>
                <a:solidFill>
                  <a:schemeClr val="tx2"/>
                </a:solidFill>
              </a:rPr>
              <a:t>The Metro Health &amp; Medical Preparedness Coalition will survive beyond grant funds.  What it looks like is up to you.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196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etro Coalition">
      <a:dk1>
        <a:srgbClr val="000000"/>
      </a:dk1>
      <a:lt1>
        <a:srgbClr val="FFFFFF"/>
      </a:lt1>
      <a:dk2>
        <a:srgbClr val="3859AE"/>
      </a:dk2>
      <a:lt2>
        <a:srgbClr val="B4B3B6"/>
      </a:lt2>
      <a:accent1>
        <a:srgbClr val="94243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6128</TotalTime>
  <Words>255</Words>
  <Application>Microsoft Office PowerPoint</Application>
  <PresentationFormat>Widescreen</PresentationFormat>
  <Paragraphs>31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Arial</vt:lpstr>
      <vt:lpstr>Calibri</vt:lpstr>
      <vt:lpstr>Plus Jakarta Sans ExtraBold</vt:lpstr>
      <vt:lpstr>Plus Jakarta Sans Medium</vt:lpstr>
      <vt:lpstr>Office Theme</vt:lpstr>
      <vt:lpstr>Coalition Sustainment Planning</vt:lpstr>
      <vt:lpstr>Why Sustainment planning?</vt:lpstr>
      <vt:lpstr>  We are developing a Sustainment Planning Group </vt:lpstr>
      <vt:lpstr>This involves you</vt:lpstr>
      <vt:lpstr>Next Steps</vt:lpstr>
      <vt:lpstr>Thank You!!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Mens</dc:creator>
  <cp:lastModifiedBy>Chell, Christine</cp:lastModifiedBy>
  <cp:revision>66</cp:revision>
  <cp:lastPrinted>2024-09-09T23:28:17Z</cp:lastPrinted>
  <dcterms:created xsi:type="dcterms:W3CDTF">2023-05-08T20:57:17Z</dcterms:created>
  <dcterms:modified xsi:type="dcterms:W3CDTF">2025-12-02T15:25:04Z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517dd99-8573-483a-8620-8f6f69c1291c_Enabled">
    <vt:lpwstr>true</vt:lpwstr>
  </property>
  <property fmtid="{D5CDD505-2E9C-101B-9397-08002B2CF9AE}" pid="3" name="MSIP_Label_5517dd99-8573-483a-8620-8f6f69c1291c_SetDate">
    <vt:lpwstr>2024-03-25T14:35:54Z</vt:lpwstr>
  </property>
  <property fmtid="{D5CDD505-2E9C-101B-9397-08002B2CF9AE}" pid="4" name="MSIP_Label_5517dd99-8573-483a-8620-8f6f69c1291c_Method">
    <vt:lpwstr>Standard</vt:lpwstr>
  </property>
  <property fmtid="{D5CDD505-2E9C-101B-9397-08002B2CF9AE}" pid="5" name="MSIP_Label_5517dd99-8573-483a-8620-8f6f69c1291c_Name">
    <vt:lpwstr>General</vt:lpwstr>
  </property>
  <property fmtid="{D5CDD505-2E9C-101B-9397-08002B2CF9AE}" pid="6" name="MSIP_Label_5517dd99-8573-483a-8620-8f6f69c1291c_SiteId">
    <vt:lpwstr>ada0782c-5f34-4003-b5d6-3187f30aecdd</vt:lpwstr>
  </property>
  <property fmtid="{D5CDD505-2E9C-101B-9397-08002B2CF9AE}" pid="7" name="MSIP_Label_5517dd99-8573-483a-8620-8f6f69c1291c_ActionId">
    <vt:lpwstr>b46d8f5a-cd1f-4121-98a1-ae1c06633067</vt:lpwstr>
  </property>
  <property fmtid="{D5CDD505-2E9C-101B-9397-08002B2CF9AE}" pid="8" name="MSIP_Label_5517dd99-8573-483a-8620-8f6f69c1291c_ContentBits">
    <vt:lpwstr>0</vt:lpwstr>
  </property>
</Properties>
</file>