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16" r:id="rId5"/>
    <p:sldId id="427" r:id="rId6"/>
    <p:sldId id="442" r:id="rId7"/>
    <p:sldId id="435" r:id="rId8"/>
    <p:sldId id="330" r:id="rId9"/>
    <p:sldId id="428" r:id="rId10"/>
    <p:sldId id="394" r:id="rId11"/>
    <p:sldId id="426" r:id="rId12"/>
    <p:sldId id="444" r:id="rId13"/>
    <p:sldId id="443" r:id="rId14"/>
    <p:sldId id="446" r:id="rId15"/>
    <p:sldId id="447" r:id="rId16"/>
    <p:sldId id="425" r:id="rId17"/>
    <p:sldId id="445" r:id="rId18"/>
    <p:sldId id="36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1F790-B49B-CB7B-0A58-D0C01A8B1D3A}" name="Cortney Kressin" initials="CK" userId="S::cortneykressin@arcminnesota.org::6ddae5b4-83c7-40b8-a2f6-c04de12883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B8A25-FBF1-4C61-A8C9-8AE23C3EE5F2}" v="4" dt="2025-12-05T21:44:25.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03" autoAdjust="0"/>
  </p:normalViewPr>
  <p:slideViewPr>
    <p:cSldViewPr snapToGrid="0">
      <p:cViewPr varScale="1">
        <p:scale>
          <a:sx n="57" d="100"/>
          <a:sy n="57" d="100"/>
        </p:scale>
        <p:origin x="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Thor" userId="08c7cabb-558e-45da-8c3c-af183968e7e5" providerId="ADAL" clId="{62F72C41-169B-4B74-857A-9A4C2A8F1E12}"/>
    <pc:docChg chg="undo custSel addSld delSld modSld sldOrd">
      <pc:chgData name="Mai Thor" userId="08c7cabb-558e-45da-8c3c-af183968e7e5" providerId="ADAL" clId="{62F72C41-169B-4B74-857A-9A4C2A8F1E12}" dt="2025-12-05T21:54:26.149" v="1124" actId="13244"/>
      <pc:docMkLst>
        <pc:docMk/>
      </pc:docMkLst>
      <pc:sldChg chg="addSp delSp modSp mod">
        <pc:chgData name="Mai Thor" userId="08c7cabb-558e-45da-8c3c-af183968e7e5" providerId="ADAL" clId="{62F72C41-169B-4B74-857A-9A4C2A8F1E12}" dt="2025-12-05T21:53:58.590" v="1121" actId="13244"/>
        <pc:sldMkLst>
          <pc:docMk/>
          <pc:sldMk cId="1817685282" sldId="362"/>
        </pc:sldMkLst>
        <pc:spChg chg="add mod ord">
          <ac:chgData name="Mai Thor" userId="08c7cabb-558e-45da-8c3c-af183968e7e5" providerId="ADAL" clId="{62F72C41-169B-4B74-857A-9A4C2A8F1E12}" dt="2025-12-05T21:53:58.590" v="1121" actId="13244"/>
          <ac:spMkLst>
            <pc:docMk/>
            <pc:sldMk cId="1817685282" sldId="362"/>
            <ac:spMk id="4" creationId="{49533076-0B39-EA02-9954-4CF28892269C}"/>
          </ac:spMkLst>
        </pc:spChg>
        <pc:spChg chg="del">
          <ac:chgData name="Mai Thor" userId="08c7cabb-558e-45da-8c3c-af183968e7e5" providerId="ADAL" clId="{62F72C41-169B-4B74-857A-9A4C2A8F1E12}" dt="2025-12-05T21:47:35.979" v="1095" actId="478"/>
          <ac:spMkLst>
            <pc:docMk/>
            <pc:sldMk cId="1817685282" sldId="362"/>
            <ac:spMk id="5" creationId="{1A7E6E25-B3FC-44E2-9315-8F2A1C932D6F}"/>
          </ac:spMkLst>
        </pc:spChg>
        <pc:spChg chg="ord">
          <ac:chgData name="Mai Thor" userId="08c7cabb-558e-45da-8c3c-af183968e7e5" providerId="ADAL" clId="{62F72C41-169B-4B74-857A-9A4C2A8F1E12}" dt="2025-12-05T21:53:52.580" v="1120" actId="13244"/>
          <ac:spMkLst>
            <pc:docMk/>
            <pc:sldMk cId="1817685282" sldId="362"/>
            <ac:spMk id="17" creationId="{F49775AF-8896-43EE-92C6-83497D6DC56F}"/>
          </ac:spMkLst>
        </pc:spChg>
      </pc:sldChg>
      <pc:sldChg chg="modSp">
        <pc:chgData name="Mai Thor" userId="08c7cabb-558e-45da-8c3c-af183968e7e5" providerId="ADAL" clId="{62F72C41-169B-4B74-857A-9A4C2A8F1E12}" dt="2025-12-05T16:30:36.681" v="1085" actId="962"/>
        <pc:sldMkLst>
          <pc:docMk/>
          <pc:sldMk cId="4143020849" sldId="394"/>
        </pc:sldMkLst>
        <pc:graphicFrameChg chg="mod">
          <ac:chgData name="Mai Thor" userId="08c7cabb-558e-45da-8c3c-af183968e7e5" providerId="ADAL" clId="{62F72C41-169B-4B74-857A-9A4C2A8F1E12}" dt="2025-12-05T16:30:36.681" v="1085" actId="962"/>
          <ac:graphicFrameMkLst>
            <pc:docMk/>
            <pc:sldMk cId="4143020849" sldId="394"/>
            <ac:graphicFrameMk id="5" creationId="{BBFD9B8A-4A6B-4720-B9E4-FB74FC334418}"/>
          </ac:graphicFrameMkLst>
        </pc:graphicFrameChg>
      </pc:sldChg>
      <pc:sldChg chg="modSp mod">
        <pc:chgData name="Mai Thor" userId="08c7cabb-558e-45da-8c3c-af183968e7e5" providerId="ADAL" clId="{62F72C41-169B-4B74-857A-9A4C2A8F1E12}" dt="2025-12-05T16:27:52.102" v="1081" actId="962"/>
        <pc:sldMkLst>
          <pc:docMk/>
          <pc:sldMk cId="3003609207" sldId="416"/>
        </pc:sldMkLst>
        <pc:picChg chg="mod">
          <ac:chgData name="Mai Thor" userId="08c7cabb-558e-45da-8c3c-af183968e7e5" providerId="ADAL" clId="{62F72C41-169B-4B74-857A-9A4C2A8F1E12}" dt="2025-12-05T16:27:52.102" v="1081" actId="962"/>
          <ac:picMkLst>
            <pc:docMk/>
            <pc:sldMk cId="3003609207" sldId="416"/>
            <ac:picMk id="4" creationId="{47B75BFE-D657-44C0-989E-8AAA1F9E3FA7}"/>
          </ac:picMkLst>
        </pc:picChg>
      </pc:sldChg>
      <pc:sldChg chg="delSp mod">
        <pc:chgData name="Mai Thor" userId="08c7cabb-558e-45da-8c3c-af183968e7e5" providerId="ADAL" clId="{62F72C41-169B-4B74-857A-9A4C2A8F1E12}" dt="2025-12-05T21:46:48.430" v="1092" actId="478"/>
        <pc:sldMkLst>
          <pc:docMk/>
          <pc:sldMk cId="1728374392" sldId="425"/>
        </pc:sldMkLst>
        <pc:spChg chg="del">
          <ac:chgData name="Mai Thor" userId="08c7cabb-558e-45da-8c3c-af183968e7e5" providerId="ADAL" clId="{62F72C41-169B-4B74-857A-9A4C2A8F1E12}" dt="2025-12-05T21:46:48.430" v="1092" actId="478"/>
          <ac:spMkLst>
            <pc:docMk/>
            <pc:sldMk cId="1728374392" sldId="425"/>
            <ac:spMk id="5" creationId="{AC0E18A6-7AC1-414D-A570-8E0463BB98A6}"/>
          </ac:spMkLst>
        </pc:spChg>
      </pc:sldChg>
      <pc:sldChg chg="modSp mod">
        <pc:chgData name="Mai Thor" userId="08c7cabb-558e-45da-8c3c-af183968e7e5" providerId="ADAL" clId="{62F72C41-169B-4B74-857A-9A4C2A8F1E12}" dt="2025-12-05T21:52:58.793" v="1118" actId="20577"/>
        <pc:sldMkLst>
          <pc:docMk/>
          <pc:sldMk cId="2114662312" sldId="426"/>
        </pc:sldMkLst>
        <pc:spChg chg="mod">
          <ac:chgData name="Mai Thor" userId="08c7cabb-558e-45da-8c3c-af183968e7e5" providerId="ADAL" clId="{62F72C41-169B-4B74-857A-9A4C2A8F1E12}" dt="2025-12-05T21:52:58.793" v="1118" actId="20577"/>
          <ac:spMkLst>
            <pc:docMk/>
            <pc:sldMk cId="2114662312" sldId="426"/>
            <ac:spMk id="2" creationId="{00000000-0000-0000-0000-000000000000}"/>
          </ac:spMkLst>
        </pc:spChg>
        <pc:graphicFrameChg chg="mod">
          <ac:chgData name="Mai Thor" userId="08c7cabb-558e-45da-8c3c-af183968e7e5" providerId="ADAL" clId="{62F72C41-169B-4B74-857A-9A4C2A8F1E12}" dt="2025-12-05T21:44:25.917" v="1087" actId="962"/>
          <ac:graphicFrameMkLst>
            <pc:docMk/>
            <pc:sldMk cId="2114662312" sldId="426"/>
            <ac:graphicFrameMk id="295" creationId="{5AEA2E16-AE03-4FA2-5FC4-2B2C2CBB67FC}"/>
          </ac:graphicFrameMkLst>
        </pc:graphicFrameChg>
      </pc:sldChg>
      <pc:sldChg chg="modSp mod">
        <pc:chgData name="Mai Thor" userId="08c7cabb-558e-45da-8c3c-af183968e7e5" providerId="ADAL" clId="{62F72C41-169B-4B74-857A-9A4C2A8F1E12}" dt="2025-12-05T21:51:41.043" v="1111" actId="13244"/>
        <pc:sldMkLst>
          <pc:docMk/>
          <pc:sldMk cId="2274609449" sldId="427"/>
        </pc:sldMkLst>
        <pc:spChg chg="ord">
          <ac:chgData name="Mai Thor" userId="08c7cabb-558e-45da-8c3c-af183968e7e5" providerId="ADAL" clId="{62F72C41-169B-4B74-857A-9A4C2A8F1E12}" dt="2025-12-05T21:50:46.769" v="1107" actId="13244"/>
          <ac:spMkLst>
            <pc:docMk/>
            <pc:sldMk cId="2274609449" sldId="427"/>
            <ac:spMk id="20" creationId="{6357EC4F-235E-4222-A36F-C7878ACE37F2}"/>
          </ac:spMkLst>
        </pc:spChg>
        <pc:picChg chg="ord">
          <ac:chgData name="Mai Thor" userId="08c7cabb-558e-45da-8c3c-af183968e7e5" providerId="ADAL" clId="{62F72C41-169B-4B74-857A-9A4C2A8F1E12}" dt="2025-12-05T21:51:22.130" v="1109" actId="13244"/>
          <ac:picMkLst>
            <pc:docMk/>
            <pc:sldMk cId="2274609449" sldId="427"/>
            <ac:picMk id="5" creationId="{FFEA45D7-03C0-4D64-B550-8AC733F1CF99}"/>
          </ac:picMkLst>
        </pc:picChg>
        <pc:picChg chg="ord">
          <ac:chgData name="Mai Thor" userId="08c7cabb-558e-45da-8c3c-af183968e7e5" providerId="ADAL" clId="{62F72C41-169B-4B74-857A-9A4C2A8F1E12}" dt="2025-12-05T21:51:41.043" v="1111" actId="13244"/>
          <ac:picMkLst>
            <pc:docMk/>
            <pc:sldMk cId="2274609449" sldId="427"/>
            <ac:picMk id="7" creationId="{E0ADB752-5D33-4E88-BF7C-8E4514E6D77A}"/>
          </ac:picMkLst>
        </pc:picChg>
      </pc:sldChg>
      <pc:sldChg chg="modSp mod">
        <pc:chgData name="Mai Thor" userId="08c7cabb-558e-45da-8c3c-af183968e7e5" providerId="ADAL" clId="{62F72C41-169B-4B74-857A-9A4C2A8F1E12}" dt="2025-12-05T21:54:26.149" v="1124" actId="13244"/>
        <pc:sldMkLst>
          <pc:docMk/>
          <pc:sldMk cId="96292722" sldId="428"/>
        </pc:sldMkLst>
        <pc:spChg chg="ord">
          <ac:chgData name="Mai Thor" userId="08c7cabb-558e-45da-8c3c-af183968e7e5" providerId="ADAL" clId="{62F72C41-169B-4B74-857A-9A4C2A8F1E12}" dt="2025-12-05T21:54:26.149" v="1124" actId="13244"/>
          <ac:spMkLst>
            <pc:docMk/>
            <pc:sldMk cId="96292722" sldId="428"/>
            <ac:spMk id="48" creationId="{45D37F4E-DDB4-456B-97E0-9937730A039F}"/>
          </ac:spMkLst>
        </pc:spChg>
        <pc:spChg chg="ord">
          <ac:chgData name="Mai Thor" userId="08c7cabb-558e-45da-8c3c-af183968e7e5" providerId="ADAL" clId="{62F72C41-169B-4B74-857A-9A4C2A8F1E12}" dt="2025-12-05T21:53:12.868" v="1119" actId="13244"/>
          <ac:spMkLst>
            <pc:docMk/>
            <pc:sldMk cId="96292722" sldId="428"/>
            <ac:spMk id="50" creationId="{B2DD41CD-8F47-4F56-AD12-4E2FF7696987}"/>
          </ac:spMkLst>
        </pc:spChg>
      </pc:sldChg>
      <pc:sldChg chg="addSp delSp modSp mod ord">
        <pc:chgData name="Mai Thor" userId="08c7cabb-558e-45da-8c3c-af183968e7e5" providerId="ADAL" clId="{62F72C41-169B-4B74-857A-9A4C2A8F1E12}" dt="2025-12-05T21:47:51.391" v="1097" actId="478"/>
        <pc:sldMkLst>
          <pc:docMk/>
          <pc:sldMk cId="2633748725" sldId="435"/>
        </pc:sldMkLst>
        <pc:spChg chg="add del mod">
          <ac:chgData name="Mai Thor" userId="08c7cabb-558e-45da-8c3c-af183968e7e5" providerId="ADAL" clId="{62F72C41-169B-4B74-857A-9A4C2A8F1E12}" dt="2025-12-05T21:47:51.391" v="1097" actId="478"/>
          <ac:spMkLst>
            <pc:docMk/>
            <pc:sldMk cId="2633748725" sldId="435"/>
            <ac:spMk id="2" creationId="{A9A72E4B-CC74-EEC5-C308-B5A84C22C63C}"/>
          </ac:spMkLst>
        </pc:spChg>
        <pc:picChg chg="mod">
          <ac:chgData name="Mai Thor" userId="08c7cabb-558e-45da-8c3c-af183968e7e5" providerId="ADAL" clId="{62F72C41-169B-4B74-857A-9A4C2A8F1E12}" dt="2025-12-05T16:29:02.320" v="1083" actId="962"/>
          <ac:picMkLst>
            <pc:docMk/>
            <pc:sldMk cId="2633748725" sldId="435"/>
            <ac:picMk id="4" creationId="{D80396FE-FC98-0AB7-5A57-15341FC9A736}"/>
          </ac:picMkLst>
        </pc:picChg>
      </pc:sldChg>
      <pc:sldChg chg="ord">
        <pc:chgData name="Mai Thor" userId="08c7cabb-558e-45da-8c3c-af183968e7e5" providerId="ADAL" clId="{62F72C41-169B-4B74-857A-9A4C2A8F1E12}" dt="2025-12-02T12:48:44.884" v="23"/>
        <pc:sldMkLst>
          <pc:docMk/>
          <pc:sldMk cId="1197562150" sldId="442"/>
        </pc:sldMkLst>
      </pc:sldChg>
      <pc:sldChg chg="addSp delSp modSp new mod">
        <pc:chgData name="Mai Thor" userId="08c7cabb-558e-45da-8c3c-af183968e7e5" providerId="ADAL" clId="{62F72C41-169B-4B74-857A-9A4C2A8F1E12}" dt="2025-12-05T21:49:11.949" v="1106" actId="478"/>
        <pc:sldMkLst>
          <pc:docMk/>
          <pc:sldMk cId="1847904900" sldId="443"/>
        </pc:sldMkLst>
        <pc:spChg chg="add mod">
          <ac:chgData name="Mai Thor" userId="08c7cabb-558e-45da-8c3c-af183968e7e5" providerId="ADAL" clId="{62F72C41-169B-4B74-857A-9A4C2A8F1E12}" dt="2025-12-02T15:58:51.970" v="807" actId="20577"/>
          <ac:spMkLst>
            <pc:docMk/>
            <pc:sldMk cId="1847904900" sldId="443"/>
            <ac:spMk id="2" creationId="{CCDD7DF4-04F6-6564-7EA7-74E68EE73F02}"/>
          </ac:spMkLst>
        </pc:spChg>
        <pc:spChg chg="add mod">
          <ac:chgData name="Mai Thor" userId="08c7cabb-558e-45da-8c3c-af183968e7e5" providerId="ADAL" clId="{62F72C41-169B-4B74-857A-9A4C2A8F1E12}" dt="2025-12-02T15:30:21.607" v="316" actId="1076"/>
          <ac:spMkLst>
            <pc:docMk/>
            <pc:sldMk cId="1847904900" sldId="443"/>
            <ac:spMk id="3" creationId="{D0985E24-2A8D-094F-0389-73D115350964}"/>
          </ac:spMkLst>
        </pc:spChg>
        <pc:spChg chg="add del mod">
          <ac:chgData name="Mai Thor" userId="08c7cabb-558e-45da-8c3c-af183968e7e5" providerId="ADAL" clId="{62F72C41-169B-4B74-857A-9A4C2A8F1E12}" dt="2025-12-05T21:49:11.949" v="1106" actId="478"/>
          <ac:spMkLst>
            <pc:docMk/>
            <pc:sldMk cId="1847904900" sldId="443"/>
            <ac:spMk id="4" creationId="{360AC659-D630-D197-6DD6-1F8694BBED57}"/>
          </ac:spMkLst>
        </pc:spChg>
      </pc:sldChg>
      <pc:sldChg chg="addSp delSp modSp new mod ord modClrScheme chgLayout">
        <pc:chgData name="Mai Thor" userId="08c7cabb-558e-45da-8c3c-af183968e7e5" providerId="ADAL" clId="{62F72C41-169B-4B74-857A-9A4C2A8F1E12}" dt="2025-12-05T21:48:53.468" v="1104" actId="478"/>
        <pc:sldMkLst>
          <pc:docMk/>
          <pc:sldMk cId="3868569179" sldId="444"/>
        </pc:sldMkLst>
        <pc:spChg chg="add mod">
          <ac:chgData name="Mai Thor" userId="08c7cabb-558e-45da-8c3c-af183968e7e5" providerId="ADAL" clId="{62F72C41-169B-4B74-857A-9A4C2A8F1E12}" dt="2025-12-02T15:35:59.969" v="474" actId="26606"/>
          <ac:spMkLst>
            <pc:docMk/>
            <pc:sldMk cId="3868569179" sldId="444"/>
            <ac:spMk id="2" creationId="{4B9B2996-D223-2D96-8F97-BD60FA73EAFD}"/>
          </ac:spMkLst>
        </pc:spChg>
        <pc:spChg chg="add del mod">
          <ac:chgData name="Mai Thor" userId="08c7cabb-558e-45da-8c3c-af183968e7e5" providerId="ADAL" clId="{62F72C41-169B-4B74-857A-9A4C2A8F1E12}" dt="2025-12-05T21:48:19.239" v="1100" actId="478"/>
          <ac:spMkLst>
            <pc:docMk/>
            <pc:sldMk cId="3868569179" sldId="444"/>
            <ac:spMk id="4" creationId="{572017EA-A88E-E517-AAAB-28A4B60E2015}"/>
          </ac:spMkLst>
        </pc:spChg>
        <pc:spChg chg="add del mod">
          <ac:chgData name="Mai Thor" userId="08c7cabb-558e-45da-8c3c-af183968e7e5" providerId="ADAL" clId="{62F72C41-169B-4B74-857A-9A4C2A8F1E12}" dt="2025-12-05T21:48:53.468" v="1104" actId="478"/>
          <ac:spMkLst>
            <pc:docMk/>
            <pc:sldMk cId="3868569179" sldId="444"/>
            <ac:spMk id="5" creationId="{DE6BA53C-6D55-EDD0-5F05-DC88A34FD217}"/>
          </ac:spMkLst>
        </pc:spChg>
        <pc:picChg chg="add mod">
          <ac:chgData name="Mai Thor" userId="08c7cabb-558e-45da-8c3c-af183968e7e5" providerId="ADAL" clId="{62F72C41-169B-4B74-857A-9A4C2A8F1E12}" dt="2025-12-05T21:45:57.717" v="1089" actId="962"/>
          <ac:picMkLst>
            <pc:docMk/>
            <pc:sldMk cId="3868569179" sldId="444"/>
            <ac:picMk id="3" creationId="{78F45ACD-5BE2-2DE1-6434-E5ACFA00E776}"/>
          </ac:picMkLst>
        </pc:picChg>
      </pc:sldChg>
      <pc:sldChg chg="addSp modSp new mod modClrScheme chgLayout">
        <pc:chgData name="Mai Thor" userId="08c7cabb-558e-45da-8c3c-af183968e7e5" providerId="ADAL" clId="{62F72C41-169B-4B74-857A-9A4C2A8F1E12}" dt="2025-12-05T21:47:30.728" v="1094" actId="962"/>
        <pc:sldMkLst>
          <pc:docMk/>
          <pc:sldMk cId="3228654814" sldId="445"/>
        </pc:sldMkLst>
        <pc:spChg chg="add mod">
          <ac:chgData name="Mai Thor" userId="08c7cabb-558e-45da-8c3c-af183968e7e5" providerId="ADAL" clId="{62F72C41-169B-4B74-857A-9A4C2A8F1E12}" dt="2025-12-02T15:42:55.238" v="545" actId="26606"/>
          <ac:spMkLst>
            <pc:docMk/>
            <pc:sldMk cId="3228654814" sldId="445"/>
            <ac:spMk id="2" creationId="{A124ED95-A529-2D62-53D5-811277F5DB2C}"/>
          </ac:spMkLst>
        </pc:spChg>
        <pc:spChg chg="add mod">
          <ac:chgData name="Mai Thor" userId="08c7cabb-558e-45da-8c3c-af183968e7e5" providerId="ADAL" clId="{62F72C41-169B-4B74-857A-9A4C2A8F1E12}" dt="2025-12-02T15:43:53.125" v="719" actId="20577"/>
          <ac:spMkLst>
            <pc:docMk/>
            <pc:sldMk cId="3228654814" sldId="445"/>
            <ac:spMk id="8" creationId="{FACCA74B-3945-3752-E37E-79E501F6C41E}"/>
          </ac:spMkLst>
        </pc:spChg>
        <pc:picChg chg="add mod">
          <ac:chgData name="Mai Thor" userId="08c7cabb-558e-45da-8c3c-af183968e7e5" providerId="ADAL" clId="{62F72C41-169B-4B74-857A-9A4C2A8F1E12}" dt="2025-12-05T21:47:30.728" v="1094" actId="962"/>
          <ac:picMkLst>
            <pc:docMk/>
            <pc:sldMk cId="3228654814" sldId="445"/>
            <ac:picMk id="3" creationId="{273C9669-5785-EA73-3F19-DDAFE8522A89}"/>
          </ac:picMkLst>
        </pc:picChg>
      </pc:sldChg>
      <pc:sldChg chg="addSp modSp new mod">
        <pc:chgData name="Mai Thor" userId="08c7cabb-558e-45da-8c3c-af183968e7e5" providerId="ADAL" clId="{62F72C41-169B-4B74-857A-9A4C2A8F1E12}" dt="2025-12-02T16:10:48.066" v="1013" actId="122"/>
        <pc:sldMkLst>
          <pc:docMk/>
          <pc:sldMk cId="3125372974" sldId="446"/>
        </pc:sldMkLst>
        <pc:spChg chg="add mod">
          <ac:chgData name="Mai Thor" userId="08c7cabb-558e-45da-8c3c-af183968e7e5" providerId="ADAL" clId="{62F72C41-169B-4B74-857A-9A4C2A8F1E12}" dt="2025-12-02T16:09:11.394" v="1008" actId="1076"/>
          <ac:spMkLst>
            <pc:docMk/>
            <pc:sldMk cId="3125372974" sldId="446"/>
            <ac:spMk id="2" creationId="{AAB1E37A-2BB7-352D-8B3E-A565C039ED9D}"/>
          </ac:spMkLst>
        </pc:spChg>
        <pc:spChg chg="add mod">
          <ac:chgData name="Mai Thor" userId="08c7cabb-558e-45da-8c3c-af183968e7e5" providerId="ADAL" clId="{62F72C41-169B-4B74-857A-9A4C2A8F1E12}" dt="2025-12-02T16:10:48.066" v="1013" actId="122"/>
          <ac:spMkLst>
            <pc:docMk/>
            <pc:sldMk cId="3125372974" sldId="446"/>
            <ac:spMk id="3" creationId="{BA4101A0-4695-69ED-DE63-2ADE76DC3D04}"/>
          </ac:spMkLst>
        </pc:spChg>
      </pc:sldChg>
      <pc:sldChg chg="addSp modSp new mod">
        <pc:chgData name="Mai Thor" userId="08c7cabb-558e-45da-8c3c-af183968e7e5" providerId="ADAL" clId="{62F72C41-169B-4B74-857A-9A4C2A8F1E12}" dt="2025-12-05T21:46:43.584" v="1091" actId="962"/>
        <pc:sldMkLst>
          <pc:docMk/>
          <pc:sldMk cId="2644218909" sldId="447"/>
        </pc:sldMkLst>
        <pc:spChg chg="add mod">
          <ac:chgData name="Mai Thor" userId="08c7cabb-558e-45da-8c3c-af183968e7e5" providerId="ADAL" clId="{62F72C41-169B-4B74-857A-9A4C2A8F1E12}" dt="2025-12-02T16:12:39.112" v="1077" actId="1076"/>
          <ac:spMkLst>
            <pc:docMk/>
            <pc:sldMk cId="2644218909" sldId="447"/>
            <ac:spMk id="3" creationId="{094B72EC-DC93-C7A6-1017-F63C4E60974D}"/>
          </ac:spMkLst>
        </pc:spChg>
        <pc:picChg chg="add mod">
          <ac:chgData name="Mai Thor" userId="08c7cabb-558e-45da-8c3c-af183968e7e5" providerId="ADAL" clId="{62F72C41-169B-4B74-857A-9A4C2A8F1E12}" dt="2025-12-05T21:46:43.584" v="1091" actId="962"/>
          <ac:picMkLst>
            <pc:docMk/>
            <pc:sldMk cId="2644218909" sldId="447"/>
            <ac:picMk id="4" creationId="{01D08725-4741-ABCB-4BCE-A5336B435F1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8F8AC-A4F5-4644-AD68-55DCC192BBAC}"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BC3A5D7-64A1-4FCC-ADE8-1BD7325B0EDD}">
      <dgm:prSet/>
      <dgm:spPr/>
      <dgm:t>
        <a:bodyPr/>
        <a:lstStyle/>
        <a:p>
          <a:pPr>
            <a:lnSpc>
              <a:spcPct val="100000"/>
            </a:lnSpc>
            <a:defRPr cap="all"/>
          </a:pPr>
          <a:r>
            <a:rPr lang="en-US" b="1" dirty="0">
              <a:latin typeface="Poppins"/>
              <a:cs typeface="Poppins"/>
            </a:rPr>
            <a:t>Individual Advocacy </a:t>
          </a:r>
        </a:p>
      </dgm:t>
    </dgm:pt>
    <dgm:pt modelId="{BEE07D14-0A78-4275-A0CB-2A8AECEA2558}" type="parTrans" cxnId="{490C4F98-29C2-491D-8AB7-86E30D0C8006}">
      <dgm:prSet/>
      <dgm:spPr/>
      <dgm:t>
        <a:bodyPr/>
        <a:lstStyle/>
        <a:p>
          <a:endParaRPr lang="en-US"/>
        </a:p>
      </dgm:t>
    </dgm:pt>
    <dgm:pt modelId="{0945CA9D-91AE-42F7-A389-33F5B44F174A}" type="sibTrans" cxnId="{490C4F98-29C2-491D-8AB7-86E30D0C8006}">
      <dgm:prSet/>
      <dgm:spPr/>
      <dgm:t>
        <a:bodyPr/>
        <a:lstStyle/>
        <a:p>
          <a:endParaRPr lang="en-US"/>
        </a:p>
      </dgm:t>
    </dgm:pt>
    <dgm:pt modelId="{EDFEE659-0CFC-4136-8334-3A984008E205}">
      <dgm:prSet/>
      <dgm:spPr/>
      <dgm:t>
        <a:bodyPr/>
        <a:lstStyle/>
        <a:p>
          <a:pPr>
            <a:lnSpc>
              <a:spcPct val="100000"/>
            </a:lnSpc>
            <a:defRPr cap="all"/>
          </a:pPr>
          <a:r>
            <a:rPr lang="en-US" b="1">
              <a:latin typeface="Poppins"/>
              <a:cs typeface="Poppins"/>
            </a:rPr>
            <a:t>Housing Services </a:t>
          </a:r>
        </a:p>
      </dgm:t>
    </dgm:pt>
    <dgm:pt modelId="{09FF4537-7F0E-4FC0-88B7-AAF0F9383818}" type="parTrans" cxnId="{1FDE979D-8064-46AF-B4A1-FF72D7FC76AB}">
      <dgm:prSet/>
      <dgm:spPr/>
      <dgm:t>
        <a:bodyPr/>
        <a:lstStyle/>
        <a:p>
          <a:endParaRPr lang="en-US"/>
        </a:p>
      </dgm:t>
    </dgm:pt>
    <dgm:pt modelId="{EDBEC5F4-E4F6-4381-ACDD-82A9D03EE58A}" type="sibTrans" cxnId="{1FDE979D-8064-46AF-B4A1-FF72D7FC76AB}">
      <dgm:prSet/>
      <dgm:spPr/>
      <dgm:t>
        <a:bodyPr/>
        <a:lstStyle/>
        <a:p>
          <a:endParaRPr lang="en-US"/>
        </a:p>
      </dgm:t>
    </dgm:pt>
    <dgm:pt modelId="{340DAA40-5870-4B94-9289-A679D0113873}">
      <dgm:prSet/>
      <dgm:spPr/>
      <dgm:t>
        <a:bodyPr/>
        <a:lstStyle/>
        <a:p>
          <a:pPr>
            <a:lnSpc>
              <a:spcPct val="100000"/>
            </a:lnSpc>
            <a:defRPr cap="all"/>
          </a:pPr>
          <a:r>
            <a:rPr lang="en-US" b="1" dirty="0">
              <a:latin typeface="Poppins"/>
              <a:cs typeface="Poppins"/>
            </a:rPr>
            <a:t>Advocacy &amp; Community Engagement </a:t>
          </a:r>
        </a:p>
      </dgm:t>
    </dgm:pt>
    <dgm:pt modelId="{EBB971CF-F4D6-42DA-9FA4-C359B62FA809}" type="parTrans" cxnId="{04E52B2D-479E-4813-BD4B-010E760BCD7F}">
      <dgm:prSet/>
      <dgm:spPr/>
      <dgm:t>
        <a:bodyPr/>
        <a:lstStyle/>
        <a:p>
          <a:endParaRPr lang="en-US"/>
        </a:p>
      </dgm:t>
    </dgm:pt>
    <dgm:pt modelId="{9C978A65-0005-4B4E-B149-B9CDB0C0C9A1}" type="sibTrans" cxnId="{04E52B2D-479E-4813-BD4B-010E760BCD7F}">
      <dgm:prSet/>
      <dgm:spPr/>
      <dgm:t>
        <a:bodyPr/>
        <a:lstStyle/>
        <a:p>
          <a:endParaRPr lang="en-US"/>
        </a:p>
      </dgm:t>
    </dgm:pt>
    <dgm:pt modelId="{AC68291A-F451-443E-BB47-3BFEF53F4778}" type="pres">
      <dgm:prSet presAssocID="{8F08F8AC-A4F5-4644-AD68-55DCC192BBAC}" presName="root" presStyleCnt="0">
        <dgm:presLayoutVars>
          <dgm:dir/>
          <dgm:resizeHandles val="exact"/>
        </dgm:presLayoutVars>
      </dgm:prSet>
      <dgm:spPr/>
    </dgm:pt>
    <dgm:pt modelId="{D8CF4244-52B5-4CA7-BCFF-E8CBE76190FF}" type="pres">
      <dgm:prSet presAssocID="{6BC3A5D7-64A1-4FCC-ADE8-1BD7325B0EDD}" presName="compNode" presStyleCnt="0"/>
      <dgm:spPr/>
    </dgm:pt>
    <dgm:pt modelId="{69F66F31-08DA-46E3-9E0B-5134822F05F4}" type="pres">
      <dgm:prSet presAssocID="{6BC3A5D7-64A1-4FCC-ADE8-1BD7325B0EDD}" presName="iconBgRect" presStyleLbl="bgShp" presStyleIdx="0" presStyleCnt="3"/>
      <dgm:spPr/>
    </dgm:pt>
    <dgm:pt modelId="{4D13D629-84C4-431B-A1CE-C6197588306A}" type="pres">
      <dgm:prSet presAssocID="{6BC3A5D7-64A1-4FCC-ADE8-1BD7325B0E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51CEDFB-380A-4BA3-A5FD-108D85AE152E}" type="pres">
      <dgm:prSet presAssocID="{6BC3A5D7-64A1-4FCC-ADE8-1BD7325B0EDD}" presName="spaceRect" presStyleCnt="0"/>
      <dgm:spPr/>
    </dgm:pt>
    <dgm:pt modelId="{2F297188-A539-4E77-8F55-5ED34BBF445C}" type="pres">
      <dgm:prSet presAssocID="{6BC3A5D7-64A1-4FCC-ADE8-1BD7325B0EDD}" presName="textRect" presStyleLbl="revTx" presStyleIdx="0" presStyleCnt="3">
        <dgm:presLayoutVars>
          <dgm:chMax val="1"/>
          <dgm:chPref val="1"/>
        </dgm:presLayoutVars>
      </dgm:prSet>
      <dgm:spPr/>
    </dgm:pt>
    <dgm:pt modelId="{6A74E38D-B8A3-45DA-92FC-ADFC8D434AA5}" type="pres">
      <dgm:prSet presAssocID="{0945CA9D-91AE-42F7-A389-33F5B44F174A}" presName="sibTrans" presStyleCnt="0"/>
      <dgm:spPr/>
    </dgm:pt>
    <dgm:pt modelId="{800DD473-8FC4-484A-ABB7-F141239BDE1C}" type="pres">
      <dgm:prSet presAssocID="{EDFEE659-0CFC-4136-8334-3A984008E205}" presName="compNode" presStyleCnt="0"/>
      <dgm:spPr/>
    </dgm:pt>
    <dgm:pt modelId="{0FB83AEE-F40A-43CF-AA2D-29AD08442E82}" type="pres">
      <dgm:prSet presAssocID="{EDFEE659-0CFC-4136-8334-3A984008E205}" presName="iconBgRect" presStyleLbl="bgShp" presStyleIdx="1" presStyleCnt="3"/>
      <dgm:spPr/>
    </dgm:pt>
    <dgm:pt modelId="{AA0B51A6-54B6-49E8-91BF-D32857FCFD75}" type="pres">
      <dgm:prSet presAssocID="{EDFEE659-0CFC-4136-8334-3A984008E2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A78D241E-8F3E-4274-9578-1E96083B1247}" type="pres">
      <dgm:prSet presAssocID="{EDFEE659-0CFC-4136-8334-3A984008E205}" presName="spaceRect" presStyleCnt="0"/>
      <dgm:spPr/>
    </dgm:pt>
    <dgm:pt modelId="{EE552D88-8860-42EC-82FB-9535B9B43215}" type="pres">
      <dgm:prSet presAssocID="{EDFEE659-0CFC-4136-8334-3A984008E205}" presName="textRect" presStyleLbl="revTx" presStyleIdx="1" presStyleCnt="3">
        <dgm:presLayoutVars>
          <dgm:chMax val="1"/>
          <dgm:chPref val="1"/>
        </dgm:presLayoutVars>
      </dgm:prSet>
      <dgm:spPr/>
    </dgm:pt>
    <dgm:pt modelId="{A774151B-452F-4427-9083-080944E9F9F1}" type="pres">
      <dgm:prSet presAssocID="{EDBEC5F4-E4F6-4381-ACDD-82A9D03EE58A}" presName="sibTrans" presStyleCnt="0"/>
      <dgm:spPr/>
    </dgm:pt>
    <dgm:pt modelId="{EB64DD2A-674A-4984-8892-0D10A802A71F}" type="pres">
      <dgm:prSet presAssocID="{340DAA40-5870-4B94-9289-A679D0113873}" presName="compNode" presStyleCnt="0"/>
      <dgm:spPr/>
    </dgm:pt>
    <dgm:pt modelId="{CA625AE4-E2FA-4DA7-B04C-9421900D229F}" type="pres">
      <dgm:prSet presAssocID="{340DAA40-5870-4B94-9289-A679D0113873}" presName="iconBgRect" presStyleLbl="bgShp" presStyleIdx="2" presStyleCnt="3"/>
      <dgm:spPr/>
    </dgm:pt>
    <dgm:pt modelId="{D24C9E42-7351-4692-A760-D30579ED81D3}" type="pres">
      <dgm:prSet presAssocID="{340DAA40-5870-4B94-9289-A679D011387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ockchain outline"/>
        </a:ext>
      </dgm:extLst>
    </dgm:pt>
    <dgm:pt modelId="{938F49F2-0E4A-457E-9346-478AB9283222}" type="pres">
      <dgm:prSet presAssocID="{340DAA40-5870-4B94-9289-A679D0113873}" presName="spaceRect" presStyleCnt="0"/>
      <dgm:spPr/>
    </dgm:pt>
    <dgm:pt modelId="{00C21A50-4AC6-40C6-AE58-C06AD0D10678}" type="pres">
      <dgm:prSet presAssocID="{340DAA40-5870-4B94-9289-A679D0113873}" presName="textRect" presStyleLbl="revTx" presStyleIdx="2" presStyleCnt="3">
        <dgm:presLayoutVars>
          <dgm:chMax val="1"/>
          <dgm:chPref val="1"/>
        </dgm:presLayoutVars>
      </dgm:prSet>
      <dgm:spPr/>
    </dgm:pt>
  </dgm:ptLst>
  <dgm:cxnLst>
    <dgm:cxn modelId="{EE7B3709-DC92-463A-A878-4ACBC65583EE}" type="presOf" srcId="{340DAA40-5870-4B94-9289-A679D0113873}" destId="{00C21A50-4AC6-40C6-AE58-C06AD0D10678}" srcOrd="0" destOrd="0" presId="urn:microsoft.com/office/officeart/2018/5/layout/IconCircleLabelList"/>
    <dgm:cxn modelId="{00998428-C505-4F76-AEB2-5C6C05241EE9}" type="presOf" srcId="{8F08F8AC-A4F5-4644-AD68-55DCC192BBAC}" destId="{AC68291A-F451-443E-BB47-3BFEF53F4778}" srcOrd="0" destOrd="0" presId="urn:microsoft.com/office/officeart/2018/5/layout/IconCircleLabelList"/>
    <dgm:cxn modelId="{04E52B2D-479E-4813-BD4B-010E760BCD7F}" srcId="{8F08F8AC-A4F5-4644-AD68-55DCC192BBAC}" destId="{340DAA40-5870-4B94-9289-A679D0113873}" srcOrd="2" destOrd="0" parTransId="{EBB971CF-F4D6-42DA-9FA4-C359B62FA809}" sibTransId="{9C978A65-0005-4B4E-B149-B9CDB0C0C9A1}"/>
    <dgm:cxn modelId="{8FD99B7E-925C-4557-8E9C-05300CB8F4B0}" type="presOf" srcId="{6BC3A5D7-64A1-4FCC-ADE8-1BD7325B0EDD}" destId="{2F297188-A539-4E77-8F55-5ED34BBF445C}" srcOrd="0" destOrd="0" presId="urn:microsoft.com/office/officeart/2018/5/layout/IconCircleLabelList"/>
    <dgm:cxn modelId="{490C4F98-29C2-491D-8AB7-86E30D0C8006}" srcId="{8F08F8AC-A4F5-4644-AD68-55DCC192BBAC}" destId="{6BC3A5D7-64A1-4FCC-ADE8-1BD7325B0EDD}" srcOrd="0" destOrd="0" parTransId="{BEE07D14-0A78-4275-A0CB-2A8AECEA2558}" sibTransId="{0945CA9D-91AE-42F7-A389-33F5B44F174A}"/>
    <dgm:cxn modelId="{1FDE979D-8064-46AF-B4A1-FF72D7FC76AB}" srcId="{8F08F8AC-A4F5-4644-AD68-55DCC192BBAC}" destId="{EDFEE659-0CFC-4136-8334-3A984008E205}" srcOrd="1" destOrd="0" parTransId="{09FF4537-7F0E-4FC0-88B7-AAF0F9383818}" sibTransId="{EDBEC5F4-E4F6-4381-ACDD-82A9D03EE58A}"/>
    <dgm:cxn modelId="{AB0318A2-B0A7-4CE3-ACB6-D112D4E74530}" type="presOf" srcId="{EDFEE659-0CFC-4136-8334-3A984008E205}" destId="{EE552D88-8860-42EC-82FB-9535B9B43215}" srcOrd="0" destOrd="0" presId="urn:microsoft.com/office/officeart/2018/5/layout/IconCircleLabelList"/>
    <dgm:cxn modelId="{64EB6EDC-6938-449C-93A2-7C579EE9253F}" type="presParOf" srcId="{AC68291A-F451-443E-BB47-3BFEF53F4778}" destId="{D8CF4244-52B5-4CA7-BCFF-E8CBE76190FF}" srcOrd="0" destOrd="0" presId="urn:microsoft.com/office/officeart/2018/5/layout/IconCircleLabelList"/>
    <dgm:cxn modelId="{4FC56B5F-B00E-461F-B54C-363D211DE5E5}" type="presParOf" srcId="{D8CF4244-52B5-4CA7-BCFF-E8CBE76190FF}" destId="{69F66F31-08DA-46E3-9E0B-5134822F05F4}" srcOrd="0" destOrd="0" presId="urn:microsoft.com/office/officeart/2018/5/layout/IconCircleLabelList"/>
    <dgm:cxn modelId="{21163473-DC05-4502-B8FD-10CC003EC0A6}" type="presParOf" srcId="{D8CF4244-52B5-4CA7-BCFF-E8CBE76190FF}" destId="{4D13D629-84C4-431B-A1CE-C6197588306A}" srcOrd="1" destOrd="0" presId="urn:microsoft.com/office/officeart/2018/5/layout/IconCircleLabelList"/>
    <dgm:cxn modelId="{D63D97C3-5F99-4DB3-BC37-5DD56DE919BE}" type="presParOf" srcId="{D8CF4244-52B5-4CA7-BCFF-E8CBE76190FF}" destId="{851CEDFB-380A-4BA3-A5FD-108D85AE152E}" srcOrd="2" destOrd="0" presId="urn:microsoft.com/office/officeart/2018/5/layout/IconCircleLabelList"/>
    <dgm:cxn modelId="{1004465E-971B-4087-AD13-8D5797EA9491}" type="presParOf" srcId="{D8CF4244-52B5-4CA7-BCFF-E8CBE76190FF}" destId="{2F297188-A539-4E77-8F55-5ED34BBF445C}" srcOrd="3" destOrd="0" presId="urn:microsoft.com/office/officeart/2018/5/layout/IconCircleLabelList"/>
    <dgm:cxn modelId="{0DEFB91D-6C00-4493-BF70-F6D65DD58D46}" type="presParOf" srcId="{AC68291A-F451-443E-BB47-3BFEF53F4778}" destId="{6A74E38D-B8A3-45DA-92FC-ADFC8D434AA5}" srcOrd="1" destOrd="0" presId="urn:microsoft.com/office/officeart/2018/5/layout/IconCircleLabelList"/>
    <dgm:cxn modelId="{886B4F10-B4C6-4777-9CB7-6DAD5BEB5E3E}" type="presParOf" srcId="{AC68291A-F451-443E-BB47-3BFEF53F4778}" destId="{800DD473-8FC4-484A-ABB7-F141239BDE1C}" srcOrd="2" destOrd="0" presId="urn:microsoft.com/office/officeart/2018/5/layout/IconCircleLabelList"/>
    <dgm:cxn modelId="{EEBF29D7-A964-4747-8294-DC21B370C627}" type="presParOf" srcId="{800DD473-8FC4-484A-ABB7-F141239BDE1C}" destId="{0FB83AEE-F40A-43CF-AA2D-29AD08442E82}" srcOrd="0" destOrd="0" presId="urn:microsoft.com/office/officeart/2018/5/layout/IconCircleLabelList"/>
    <dgm:cxn modelId="{1965AB6B-708C-4367-8A4F-8085B1327B07}" type="presParOf" srcId="{800DD473-8FC4-484A-ABB7-F141239BDE1C}" destId="{AA0B51A6-54B6-49E8-91BF-D32857FCFD75}" srcOrd="1" destOrd="0" presId="urn:microsoft.com/office/officeart/2018/5/layout/IconCircleLabelList"/>
    <dgm:cxn modelId="{91318532-B0CA-4EEA-81AE-57BAA5868D05}" type="presParOf" srcId="{800DD473-8FC4-484A-ABB7-F141239BDE1C}" destId="{A78D241E-8F3E-4274-9578-1E96083B1247}" srcOrd="2" destOrd="0" presId="urn:microsoft.com/office/officeart/2018/5/layout/IconCircleLabelList"/>
    <dgm:cxn modelId="{A498C088-ADB4-4F60-9B21-26A8D1BA9D91}" type="presParOf" srcId="{800DD473-8FC4-484A-ABB7-F141239BDE1C}" destId="{EE552D88-8860-42EC-82FB-9535B9B43215}" srcOrd="3" destOrd="0" presId="urn:microsoft.com/office/officeart/2018/5/layout/IconCircleLabelList"/>
    <dgm:cxn modelId="{5B38E3F3-53C4-4C57-B346-9D5CD21361CA}" type="presParOf" srcId="{AC68291A-F451-443E-BB47-3BFEF53F4778}" destId="{A774151B-452F-4427-9083-080944E9F9F1}" srcOrd="3" destOrd="0" presId="urn:microsoft.com/office/officeart/2018/5/layout/IconCircleLabelList"/>
    <dgm:cxn modelId="{1BC9D359-E855-4B17-9AFF-1DFDF29768D1}" type="presParOf" srcId="{AC68291A-F451-443E-BB47-3BFEF53F4778}" destId="{EB64DD2A-674A-4984-8892-0D10A802A71F}" srcOrd="4" destOrd="0" presId="urn:microsoft.com/office/officeart/2018/5/layout/IconCircleLabelList"/>
    <dgm:cxn modelId="{6F26D14B-FC4C-4CFB-ADAD-03E519B571FB}" type="presParOf" srcId="{EB64DD2A-674A-4984-8892-0D10A802A71F}" destId="{CA625AE4-E2FA-4DA7-B04C-9421900D229F}" srcOrd="0" destOrd="0" presId="urn:microsoft.com/office/officeart/2018/5/layout/IconCircleLabelList"/>
    <dgm:cxn modelId="{C684DC14-B05F-43C3-A7BF-B191139E124F}" type="presParOf" srcId="{EB64DD2A-674A-4984-8892-0D10A802A71F}" destId="{D24C9E42-7351-4692-A760-D30579ED81D3}" srcOrd="1" destOrd="0" presId="urn:microsoft.com/office/officeart/2018/5/layout/IconCircleLabelList"/>
    <dgm:cxn modelId="{F7A17981-9F0E-494B-BEE6-42EFE88E7E7B}" type="presParOf" srcId="{EB64DD2A-674A-4984-8892-0D10A802A71F}" destId="{938F49F2-0E4A-457E-9346-478AB9283222}" srcOrd="2" destOrd="0" presId="urn:microsoft.com/office/officeart/2018/5/layout/IconCircleLabelList"/>
    <dgm:cxn modelId="{AA49F4A9-5A52-4EC3-A765-8BE2BA8BFC10}" type="presParOf" srcId="{EB64DD2A-674A-4984-8892-0D10A802A71F}" destId="{00C21A50-4AC6-40C6-AE58-C06AD0D1067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8F8AC-A4F5-4644-AD68-55DCC192BBAC}"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BC3A5D7-64A1-4FCC-ADE8-1BD7325B0EDD}">
      <dgm:prSet/>
      <dgm:spPr/>
      <dgm:t>
        <a:bodyPr/>
        <a:lstStyle/>
        <a:p>
          <a:pPr rtl="0">
            <a:lnSpc>
              <a:spcPct val="100000"/>
            </a:lnSpc>
            <a:defRPr cap="all"/>
          </a:pPr>
          <a:r>
            <a:rPr lang="en-US" b="1">
              <a:latin typeface="Poppins"/>
              <a:cs typeface="Poppins"/>
            </a:rPr>
            <a:t>Self Advocacy </a:t>
          </a:r>
        </a:p>
      </dgm:t>
    </dgm:pt>
    <dgm:pt modelId="{BEE07D14-0A78-4275-A0CB-2A8AECEA2558}" type="parTrans" cxnId="{490C4F98-29C2-491D-8AB7-86E30D0C8006}">
      <dgm:prSet/>
      <dgm:spPr/>
      <dgm:t>
        <a:bodyPr/>
        <a:lstStyle/>
        <a:p>
          <a:endParaRPr lang="en-US"/>
        </a:p>
      </dgm:t>
    </dgm:pt>
    <dgm:pt modelId="{0945CA9D-91AE-42F7-A389-33F5B44F174A}" type="sibTrans" cxnId="{490C4F98-29C2-491D-8AB7-86E30D0C8006}">
      <dgm:prSet/>
      <dgm:spPr/>
      <dgm:t>
        <a:bodyPr/>
        <a:lstStyle/>
        <a:p>
          <a:endParaRPr lang="en-US"/>
        </a:p>
      </dgm:t>
    </dgm:pt>
    <dgm:pt modelId="{EDFEE659-0CFC-4136-8334-3A984008E205}">
      <dgm:prSet/>
      <dgm:spPr/>
      <dgm:t>
        <a:bodyPr/>
        <a:lstStyle/>
        <a:p>
          <a:pPr rtl="0">
            <a:lnSpc>
              <a:spcPct val="100000"/>
            </a:lnSpc>
            <a:defRPr cap="all"/>
          </a:pPr>
          <a:r>
            <a:rPr lang="en-US" b="1">
              <a:latin typeface="Poppins"/>
              <a:cs typeface="Poppins"/>
            </a:rPr>
            <a:t>Public Policy</a:t>
          </a:r>
        </a:p>
      </dgm:t>
    </dgm:pt>
    <dgm:pt modelId="{09FF4537-7F0E-4FC0-88B7-AAF0F9383818}" type="parTrans" cxnId="{1FDE979D-8064-46AF-B4A1-FF72D7FC76AB}">
      <dgm:prSet/>
      <dgm:spPr/>
      <dgm:t>
        <a:bodyPr/>
        <a:lstStyle/>
        <a:p>
          <a:endParaRPr lang="en-US"/>
        </a:p>
      </dgm:t>
    </dgm:pt>
    <dgm:pt modelId="{EDBEC5F4-E4F6-4381-ACDD-82A9D03EE58A}" type="sibTrans" cxnId="{1FDE979D-8064-46AF-B4A1-FF72D7FC76AB}">
      <dgm:prSet/>
      <dgm:spPr/>
      <dgm:t>
        <a:bodyPr/>
        <a:lstStyle/>
        <a:p>
          <a:endParaRPr lang="en-US"/>
        </a:p>
      </dgm:t>
    </dgm:pt>
    <dgm:pt modelId="{340DAA40-5870-4B94-9289-A679D0113873}">
      <dgm:prSet/>
      <dgm:spPr/>
      <dgm:t>
        <a:bodyPr/>
        <a:lstStyle/>
        <a:p>
          <a:pPr rtl="0">
            <a:lnSpc>
              <a:spcPct val="100000"/>
            </a:lnSpc>
            <a:defRPr cap="all"/>
          </a:pPr>
          <a:r>
            <a:rPr lang="en-US" b="1">
              <a:latin typeface="Poppins"/>
              <a:cs typeface="Poppins"/>
            </a:rPr>
            <a:t>Statewide Grants and Initiatives</a:t>
          </a:r>
        </a:p>
      </dgm:t>
    </dgm:pt>
    <dgm:pt modelId="{EBB971CF-F4D6-42DA-9FA4-C359B62FA809}" type="parTrans" cxnId="{04E52B2D-479E-4813-BD4B-010E760BCD7F}">
      <dgm:prSet/>
      <dgm:spPr/>
      <dgm:t>
        <a:bodyPr/>
        <a:lstStyle/>
        <a:p>
          <a:endParaRPr lang="en-US"/>
        </a:p>
      </dgm:t>
    </dgm:pt>
    <dgm:pt modelId="{9C978A65-0005-4B4E-B149-B9CDB0C0C9A1}" type="sibTrans" cxnId="{04E52B2D-479E-4813-BD4B-010E760BCD7F}">
      <dgm:prSet/>
      <dgm:spPr/>
      <dgm:t>
        <a:bodyPr/>
        <a:lstStyle/>
        <a:p>
          <a:endParaRPr lang="en-US"/>
        </a:p>
      </dgm:t>
    </dgm:pt>
    <dgm:pt modelId="{AC68291A-F451-443E-BB47-3BFEF53F4778}" type="pres">
      <dgm:prSet presAssocID="{8F08F8AC-A4F5-4644-AD68-55DCC192BBAC}" presName="root" presStyleCnt="0">
        <dgm:presLayoutVars>
          <dgm:dir/>
          <dgm:resizeHandles val="exact"/>
        </dgm:presLayoutVars>
      </dgm:prSet>
      <dgm:spPr/>
    </dgm:pt>
    <dgm:pt modelId="{D8CF4244-52B5-4CA7-BCFF-E8CBE76190FF}" type="pres">
      <dgm:prSet presAssocID="{6BC3A5D7-64A1-4FCC-ADE8-1BD7325B0EDD}" presName="compNode" presStyleCnt="0"/>
      <dgm:spPr/>
    </dgm:pt>
    <dgm:pt modelId="{69F66F31-08DA-46E3-9E0B-5134822F05F4}" type="pres">
      <dgm:prSet presAssocID="{6BC3A5D7-64A1-4FCC-ADE8-1BD7325B0EDD}" presName="iconBgRect" presStyleLbl="bgShp" presStyleIdx="0" presStyleCnt="3"/>
      <dgm:spPr/>
    </dgm:pt>
    <dgm:pt modelId="{4D13D629-84C4-431B-A1CE-C6197588306A}" type="pres">
      <dgm:prSet presAssocID="{6BC3A5D7-64A1-4FCC-ADE8-1BD7325B0E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51CEDFB-380A-4BA3-A5FD-108D85AE152E}" type="pres">
      <dgm:prSet presAssocID="{6BC3A5D7-64A1-4FCC-ADE8-1BD7325B0EDD}" presName="spaceRect" presStyleCnt="0"/>
      <dgm:spPr/>
    </dgm:pt>
    <dgm:pt modelId="{2F297188-A539-4E77-8F55-5ED34BBF445C}" type="pres">
      <dgm:prSet presAssocID="{6BC3A5D7-64A1-4FCC-ADE8-1BD7325B0EDD}" presName="textRect" presStyleLbl="revTx" presStyleIdx="0" presStyleCnt="3">
        <dgm:presLayoutVars>
          <dgm:chMax val="1"/>
          <dgm:chPref val="1"/>
        </dgm:presLayoutVars>
      </dgm:prSet>
      <dgm:spPr/>
    </dgm:pt>
    <dgm:pt modelId="{6A74E38D-B8A3-45DA-92FC-ADFC8D434AA5}" type="pres">
      <dgm:prSet presAssocID="{0945CA9D-91AE-42F7-A389-33F5B44F174A}" presName="sibTrans" presStyleCnt="0"/>
      <dgm:spPr/>
    </dgm:pt>
    <dgm:pt modelId="{800DD473-8FC4-484A-ABB7-F141239BDE1C}" type="pres">
      <dgm:prSet presAssocID="{EDFEE659-0CFC-4136-8334-3A984008E205}" presName="compNode" presStyleCnt="0"/>
      <dgm:spPr/>
    </dgm:pt>
    <dgm:pt modelId="{0FB83AEE-F40A-43CF-AA2D-29AD08442E82}" type="pres">
      <dgm:prSet presAssocID="{EDFEE659-0CFC-4136-8334-3A984008E205}" presName="iconBgRect" presStyleLbl="bgShp" presStyleIdx="1" presStyleCnt="3"/>
      <dgm:spPr/>
    </dgm:pt>
    <dgm:pt modelId="{AA0B51A6-54B6-49E8-91BF-D32857FCFD75}" type="pres">
      <dgm:prSet presAssocID="{EDFEE659-0CFC-4136-8334-3A984008E2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A78D241E-8F3E-4274-9578-1E96083B1247}" type="pres">
      <dgm:prSet presAssocID="{EDFEE659-0CFC-4136-8334-3A984008E205}" presName="spaceRect" presStyleCnt="0"/>
      <dgm:spPr/>
    </dgm:pt>
    <dgm:pt modelId="{EE552D88-8860-42EC-82FB-9535B9B43215}" type="pres">
      <dgm:prSet presAssocID="{EDFEE659-0CFC-4136-8334-3A984008E205}" presName="textRect" presStyleLbl="revTx" presStyleIdx="1" presStyleCnt="3">
        <dgm:presLayoutVars>
          <dgm:chMax val="1"/>
          <dgm:chPref val="1"/>
        </dgm:presLayoutVars>
      </dgm:prSet>
      <dgm:spPr/>
    </dgm:pt>
    <dgm:pt modelId="{A774151B-452F-4427-9083-080944E9F9F1}" type="pres">
      <dgm:prSet presAssocID="{EDBEC5F4-E4F6-4381-ACDD-82A9D03EE58A}" presName="sibTrans" presStyleCnt="0"/>
      <dgm:spPr/>
    </dgm:pt>
    <dgm:pt modelId="{EB64DD2A-674A-4984-8892-0D10A802A71F}" type="pres">
      <dgm:prSet presAssocID="{340DAA40-5870-4B94-9289-A679D0113873}" presName="compNode" presStyleCnt="0"/>
      <dgm:spPr/>
    </dgm:pt>
    <dgm:pt modelId="{CA625AE4-E2FA-4DA7-B04C-9421900D229F}" type="pres">
      <dgm:prSet presAssocID="{340DAA40-5870-4B94-9289-A679D0113873}" presName="iconBgRect" presStyleLbl="bgShp" presStyleIdx="2" presStyleCnt="3"/>
      <dgm:spPr/>
    </dgm:pt>
    <dgm:pt modelId="{D24C9E42-7351-4692-A760-D30579ED81D3}" type="pres">
      <dgm:prSet presAssocID="{340DAA40-5870-4B94-9289-A679D011387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vron arrows with solid fill"/>
        </a:ext>
      </dgm:extLst>
    </dgm:pt>
    <dgm:pt modelId="{938F49F2-0E4A-457E-9346-478AB9283222}" type="pres">
      <dgm:prSet presAssocID="{340DAA40-5870-4B94-9289-A679D0113873}" presName="spaceRect" presStyleCnt="0"/>
      <dgm:spPr/>
    </dgm:pt>
    <dgm:pt modelId="{00C21A50-4AC6-40C6-AE58-C06AD0D10678}" type="pres">
      <dgm:prSet presAssocID="{340DAA40-5870-4B94-9289-A679D0113873}" presName="textRect" presStyleLbl="revTx" presStyleIdx="2" presStyleCnt="3">
        <dgm:presLayoutVars>
          <dgm:chMax val="1"/>
          <dgm:chPref val="1"/>
        </dgm:presLayoutVars>
      </dgm:prSet>
      <dgm:spPr/>
    </dgm:pt>
  </dgm:ptLst>
  <dgm:cxnLst>
    <dgm:cxn modelId="{EE7B3709-DC92-463A-A878-4ACBC65583EE}" type="presOf" srcId="{340DAA40-5870-4B94-9289-A679D0113873}" destId="{00C21A50-4AC6-40C6-AE58-C06AD0D10678}" srcOrd="0" destOrd="0" presId="urn:microsoft.com/office/officeart/2018/5/layout/IconCircleLabelList"/>
    <dgm:cxn modelId="{00998428-C505-4F76-AEB2-5C6C05241EE9}" type="presOf" srcId="{8F08F8AC-A4F5-4644-AD68-55DCC192BBAC}" destId="{AC68291A-F451-443E-BB47-3BFEF53F4778}" srcOrd="0" destOrd="0" presId="urn:microsoft.com/office/officeart/2018/5/layout/IconCircleLabelList"/>
    <dgm:cxn modelId="{04E52B2D-479E-4813-BD4B-010E760BCD7F}" srcId="{8F08F8AC-A4F5-4644-AD68-55DCC192BBAC}" destId="{340DAA40-5870-4B94-9289-A679D0113873}" srcOrd="2" destOrd="0" parTransId="{EBB971CF-F4D6-42DA-9FA4-C359B62FA809}" sibTransId="{9C978A65-0005-4B4E-B149-B9CDB0C0C9A1}"/>
    <dgm:cxn modelId="{8FD99B7E-925C-4557-8E9C-05300CB8F4B0}" type="presOf" srcId="{6BC3A5D7-64A1-4FCC-ADE8-1BD7325B0EDD}" destId="{2F297188-A539-4E77-8F55-5ED34BBF445C}" srcOrd="0" destOrd="0" presId="urn:microsoft.com/office/officeart/2018/5/layout/IconCircleLabelList"/>
    <dgm:cxn modelId="{490C4F98-29C2-491D-8AB7-86E30D0C8006}" srcId="{8F08F8AC-A4F5-4644-AD68-55DCC192BBAC}" destId="{6BC3A5D7-64A1-4FCC-ADE8-1BD7325B0EDD}" srcOrd="0" destOrd="0" parTransId="{BEE07D14-0A78-4275-A0CB-2A8AECEA2558}" sibTransId="{0945CA9D-91AE-42F7-A389-33F5B44F174A}"/>
    <dgm:cxn modelId="{1FDE979D-8064-46AF-B4A1-FF72D7FC76AB}" srcId="{8F08F8AC-A4F5-4644-AD68-55DCC192BBAC}" destId="{EDFEE659-0CFC-4136-8334-3A984008E205}" srcOrd="1" destOrd="0" parTransId="{09FF4537-7F0E-4FC0-88B7-AAF0F9383818}" sibTransId="{EDBEC5F4-E4F6-4381-ACDD-82A9D03EE58A}"/>
    <dgm:cxn modelId="{AB0318A2-B0A7-4CE3-ACB6-D112D4E74530}" type="presOf" srcId="{EDFEE659-0CFC-4136-8334-3A984008E205}" destId="{EE552D88-8860-42EC-82FB-9535B9B43215}" srcOrd="0" destOrd="0" presId="urn:microsoft.com/office/officeart/2018/5/layout/IconCircleLabelList"/>
    <dgm:cxn modelId="{64EB6EDC-6938-449C-93A2-7C579EE9253F}" type="presParOf" srcId="{AC68291A-F451-443E-BB47-3BFEF53F4778}" destId="{D8CF4244-52B5-4CA7-BCFF-E8CBE76190FF}" srcOrd="0" destOrd="0" presId="urn:microsoft.com/office/officeart/2018/5/layout/IconCircleLabelList"/>
    <dgm:cxn modelId="{4FC56B5F-B00E-461F-B54C-363D211DE5E5}" type="presParOf" srcId="{D8CF4244-52B5-4CA7-BCFF-E8CBE76190FF}" destId="{69F66F31-08DA-46E3-9E0B-5134822F05F4}" srcOrd="0" destOrd="0" presId="urn:microsoft.com/office/officeart/2018/5/layout/IconCircleLabelList"/>
    <dgm:cxn modelId="{21163473-DC05-4502-B8FD-10CC003EC0A6}" type="presParOf" srcId="{D8CF4244-52B5-4CA7-BCFF-E8CBE76190FF}" destId="{4D13D629-84C4-431B-A1CE-C6197588306A}" srcOrd="1" destOrd="0" presId="urn:microsoft.com/office/officeart/2018/5/layout/IconCircleLabelList"/>
    <dgm:cxn modelId="{D63D97C3-5F99-4DB3-BC37-5DD56DE919BE}" type="presParOf" srcId="{D8CF4244-52B5-4CA7-BCFF-E8CBE76190FF}" destId="{851CEDFB-380A-4BA3-A5FD-108D85AE152E}" srcOrd="2" destOrd="0" presId="urn:microsoft.com/office/officeart/2018/5/layout/IconCircleLabelList"/>
    <dgm:cxn modelId="{1004465E-971B-4087-AD13-8D5797EA9491}" type="presParOf" srcId="{D8CF4244-52B5-4CA7-BCFF-E8CBE76190FF}" destId="{2F297188-A539-4E77-8F55-5ED34BBF445C}" srcOrd="3" destOrd="0" presId="urn:microsoft.com/office/officeart/2018/5/layout/IconCircleLabelList"/>
    <dgm:cxn modelId="{0DEFB91D-6C00-4493-BF70-F6D65DD58D46}" type="presParOf" srcId="{AC68291A-F451-443E-BB47-3BFEF53F4778}" destId="{6A74E38D-B8A3-45DA-92FC-ADFC8D434AA5}" srcOrd="1" destOrd="0" presId="urn:microsoft.com/office/officeart/2018/5/layout/IconCircleLabelList"/>
    <dgm:cxn modelId="{886B4F10-B4C6-4777-9CB7-6DAD5BEB5E3E}" type="presParOf" srcId="{AC68291A-F451-443E-BB47-3BFEF53F4778}" destId="{800DD473-8FC4-484A-ABB7-F141239BDE1C}" srcOrd="2" destOrd="0" presId="urn:microsoft.com/office/officeart/2018/5/layout/IconCircleLabelList"/>
    <dgm:cxn modelId="{EEBF29D7-A964-4747-8294-DC21B370C627}" type="presParOf" srcId="{800DD473-8FC4-484A-ABB7-F141239BDE1C}" destId="{0FB83AEE-F40A-43CF-AA2D-29AD08442E82}" srcOrd="0" destOrd="0" presId="urn:microsoft.com/office/officeart/2018/5/layout/IconCircleLabelList"/>
    <dgm:cxn modelId="{1965AB6B-708C-4367-8A4F-8085B1327B07}" type="presParOf" srcId="{800DD473-8FC4-484A-ABB7-F141239BDE1C}" destId="{AA0B51A6-54B6-49E8-91BF-D32857FCFD75}" srcOrd="1" destOrd="0" presId="urn:microsoft.com/office/officeart/2018/5/layout/IconCircleLabelList"/>
    <dgm:cxn modelId="{91318532-B0CA-4EEA-81AE-57BAA5868D05}" type="presParOf" srcId="{800DD473-8FC4-484A-ABB7-F141239BDE1C}" destId="{A78D241E-8F3E-4274-9578-1E96083B1247}" srcOrd="2" destOrd="0" presId="urn:microsoft.com/office/officeart/2018/5/layout/IconCircleLabelList"/>
    <dgm:cxn modelId="{A498C088-ADB4-4F60-9B21-26A8D1BA9D91}" type="presParOf" srcId="{800DD473-8FC4-484A-ABB7-F141239BDE1C}" destId="{EE552D88-8860-42EC-82FB-9535B9B43215}" srcOrd="3" destOrd="0" presId="urn:microsoft.com/office/officeart/2018/5/layout/IconCircleLabelList"/>
    <dgm:cxn modelId="{5B38E3F3-53C4-4C57-B346-9D5CD21361CA}" type="presParOf" srcId="{AC68291A-F451-443E-BB47-3BFEF53F4778}" destId="{A774151B-452F-4427-9083-080944E9F9F1}" srcOrd="3" destOrd="0" presId="urn:microsoft.com/office/officeart/2018/5/layout/IconCircleLabelList"/>
    <dgm:cxn modelId="{1BC9D359-E855-4B17-9AFF-1DFDF29768D1}" type="presParOf" srcId="{AC68291A-F451-443E-BB47-3BFEF53F4778}" destId="{EB64DD2A-674A-4984-8892-0D10A802A71F}" srcOrd="4" destOrd="0" presId="urn:microsoft.com/office/officeart/2018/5/layout/IconCircleLabelList"/>
    <dgm:cxn modelId="{6F26D14B-FC4C-4CFB-ADAD-03E519B571FB}" type="presParOf" srcId="{EB64DD2A-674A-4984-8892-0D10A802A71F}" destId="{CA625AE4-E2FA-4DA7-B04C-9421900D229F}" srcOrd="0" destOrd="0" presId="urn:microsoft.com/office/officeart/2018/5/layout/IconCircleLabelList"/>
    <dgm:cxn modelId="{C684DC14-B05F-43C3-A7BF-B191139E124F}" type="presParOf" srcId="{EB64DD2A-674A-4984-8892-0D10A802A71F}" destId="{D24C9E42-7351-4692-A760-D30579ED81D3}" srcOrd="1" destOrd="0" presId="urn:microsoft.com/office/officeart/2018/5/layout/IconCircleLabelList"/>
    <dgm:cxn modelId="{F7A17981-9F0E-494B-BEE6-42EFE88E7E7B}" type="presParOf" srcId="{EB64DD2A-674A-4984-8892-0D10A802A71F}" destId="{938F49F2-0E4A-457E-9346-478AB9283222}" srcOrd="2" destOrd="0" presId="urn:microsoft.com/office/officeart/2018/5/layout/IconCircleLabelList"/>
    <dgm:cxn modelId="{AA49F4A9-5A52-4EC3-A765-8BE2BA8BFC10}" type="presParOf" srcId="{EB64DD2A-674A-4984-8892-0D10A802A71F}" destId="{00C21A50-4AC6-40C6-AE58-C06AD0D1067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66F31-08DA-46E3-9E0B-5134822F05F4}">
      <dsp:nvSpPr>
        <dsp:cNvPr id="0" name=""/>
        <dsp:cNvSpPr/>
      </dsp:nvSpPr>
      <dsp:spPr>
        <a:xfrm>
          <a:off x="679612" y="412593"/>
          <a:ext cx="2093062" cy="20930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3D629-84C4-431B-A1CE-C6197588306A}">
      <dsp:nvSpPr>
        <dsp:cNvPr id="0" name=""/>
        <dsp:cNvSpPr/>
      </dsp:nvSpPr>
      <dsp:spPr>
        <a:xfrm>
          <a:off x="1125675" y="858656"/>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297188-A539-4E77-8F55-5ED34BBF445C}">
      <dsp:nvSpPr>
        <dsp:cNvPr id="0" name=""/>
        <dsp:cNvSpPr/>
      </dsp:nvSpPr>
      <dsp:spPr>
        <a:xfrm>
          <a:off x="10518" y="3157594"/>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latin typeface="Poppins"/>
              <a:cs typeface="Poppins"/>
            </a:rPr>
            <a:t>Individual Advocacy </a:t>
          </a:r>
        </a:p>
      </dsp:txBody>
      <dsp:txXfrm>
        <a:off x="10518" y="3157594"/>
        <a:ext cx="3431250" cy="720000"/>
      </dsp:txXfrm>
    </dsp:sp>
    <dsp:sp modelId="{0FB83AEE-F40A-43CF-AA2D-29AD08442E82}">
      <dsp:nvSpPr>
        <dsp:cNvPr id="0" name=""/>
        <dsp:cNvSpPr/>
      </dsp:nvSpPr>
      <dsp:spPr>
        <a:xfrm>
          <a:off x="4711331" y="412593"/>
          <a:ext cx="2093062" cy="20930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B51A6-54B6-49E8-91BF-D32857FCFD75}">
      <dsp:nvSpPr>
        <dsp:cNvPr id="0" name=""/>
        <dsp:cNvSpPr/>
      </dsp:nvSpPr>
      <dsp:spPr>
        <a:xfrm>
          <a:off x="5157393" y="858656"/>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552D88-8860-42EC-82FB-9535B9B43215}">
      <dsp:nvSpPr>
        <dsp:cNvPr id="0" name=""/>
        <dsp:cNvSpPr/>
      </dsp:nvSpPr>
      <dsp:spPr>
        <a:xfrm>
          <a:off x="4042237" y="3157594"/>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latin typeface="Poppins"/>
              <a:cs typeface="Poppins"/>
            </a:rPr>
            <a:t>Housing Services </a:t>
          </a:r>
        </a:p>
      </dsp:txBody>
      <dsp:txXfrm>
        <a:off x="4042237" y="3157594"/>
        <a:ext cx="3431250" cy="720000"/>
      </dsp:txXfrm>
    </dsp:sp>
    <dsp:sp modelId="{CA625AE4-E2FA-4DA7-B04C-9421900D229F}">
      <dsp:nvSpPr>
        <dsp:cNvPr id="0" name=""/>
        <dsp:cNvSpPr/>
      </dsp:nvSpPr>
      <dsp:spPr>
        <a:xfrm>
          <a:off x="8743050" y="412593"/>
          <a:ext cx="2093062" cy="20930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C9E42-7351-4692-A760-D30579ED81D3}">
      <dsp:nvSpPr>
        <dsp:cNvPr id="0" name=""/>
        <dsp:cNvSpPr/>
      </dsp:nvSpPr>
      <dsp:spPr>
        <a:xfrm>
          <a:off x="9189112" y="858656"/>
          <a:ext cx="1200937" cy="12009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C21A50-4AC6-40C6-AE58-C06AD0D10678}">
      <dsp:nvSpPr>
        <dsp:cNvPr id="0" name=""/>
        <dsp:cNvSpPr/>
      </dsp:nvSpPr>
      <dsp:spPr>
        <a:xfrm>
          <a:off x="8073956" y="3157594"/>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latin typeface="Poppins"/>
              <a:cs typeface="Poppins"/>
            </a:rPr>
            <a:t>Advocacy &amp; Community Engagement </a:t>
          </a:r>
        </a:p>
      </dsp:txBody>
      <dsp:txXfrm>
        <a:off x="8073956" y="3157594"/>
        <a:ext cx="343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66F31-08DA-46E3-9E0B-5134822F05F4}">
      <dsp:nvSpPr>
        <dsp:cNvPr id="0" name=""/>
        <dsp:cNvSpPr/>
      </dsp:nvSpPr>
      <dsp:spPr>
        <a:xfrm>
          <a:off x="679612" y="412593"/>
          <a:ext cx="2093062" cy="20930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3D629-84C4-431B-A1CE-C6197588306A}">
      <dsp:nvSpPr>
        <dsp:cNvPr id="0" name=""/>
        <dsp:cNvSpPr/>
      </dsp:nvSpPr>
      <dsp:spPr>
        <a:xfrm>
          <a:off x="1125675" y="858656"/>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297188-A539-4E77-8F55-5ED34BBF445C}">
      <dsp:nvSpPr>
        <dsp:cNvPr id="0" name=""/>
        <dsp:cNvSpPr/>
      </dsp:nvSpPr>
      <dsp:spPr>
        <a:xfrm>
          <a:off x="10518" y="3157594"/>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b="1" kern="1200">
              <a:latin typeface="Poppins"/>
              <a:cs typeface="Poppins"/>
            </a:rPr>
            <a:t>Self Advocacy </a:t>
          </a:r>
        </a:p>
      </dsp:txBody>
      <dsp:txXfrm>
        <a:off x="10518" y="3157594"/>
        <a:ext cx="3431250" cy="720000"/>
      </dsp:txXfrm>
    </dsp:sp>
    <dsp:sp modelId="{0FB83AEE-F40A-43CF-AA2D-29AD08442E82}">
      <dsp:nvSpPr>
        <dsp:cNvPr id="0" name=""/>
        <dsp:cNvSpPr/>
      </dsp:nvSpPr>
      <dsp:spPr>
        <a:xfrm>
          <a:off x="4711331" y="412593"/>
          <a:ext cx="2093062" cy="20930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B51A6-54B6-49E8-91BF-D32857FCFD75}">
      <dsp:nvSpPr>
        <dsp:cNvPr id="0" name=""/>
        <dsp:cNvSpPr/>
      </dsp:nvSpPr>
      <dsp:spPr>
        <a:xfrm>
          <a:off x="5157393" y="858656"/>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552D88-8860-42EC-82FB-9535B9B43215}">
      <dsp:nvSpPr>
        <dsp:cNvPr id="0" name=""/>
        <dsp:cNvSpPr/>
      </dsp:nvSpPr>
      <dsp:spPr>
        <a:xfrm>
          <a:off x="4042237" y="3157594"/>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b="1" kern="1200">
              <a:latin typeface="Poppins"/>
              <a:cs typeface="Poppins"/>
            </a:rPr>
            <a:t>Public Policy</a:t>
          </a:r>
        </a:p>
      </dsp:txBody>
      <dsp:txXfrm>
        <a:off x="4042237" y="3157594"/>
        <a:ext cx="3431250" cy="720000"/>
      </dsp:txXfrm>
    </dsp:sp>
    <dsp:sp modelId="{CA625AE4-E2FA-4DA7-B04C-9421900D229F}">
      <dsp:nvSpPr>
        <dsp:cNvPr id="0" name=""/>
        <dsp:cNvSpPr/>
      </dsp:nvSpPr>
      <dsp:spPr>
        <a:xfrm>
          <a:off x="8743050" y="412593"/>
          <a:ext cx="2093062" cy="20930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C9E42-7351-4692-A760-D30579ED81D3}">
      <dsp:nvSpPr>
        <dsp:cNvPr id="0" name=""/>
        <dsp:cNvSpPr/>
      </dsp:nvSpPr>
      <dsp:spPr>
        <a:xfrm>
          <a:off x="9189112" y="858656"/>
          <a:ext cx="1200937" cy="12009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C21A50-4AC6-40C6-AE58-C06AD0D10678}">
      <dsp:nvSpPr>
        <dsp:cNvPr id="0" name=""/>
        <dsp:cNvSpPr/>
      </dsp:nvSpPr>
      <dsp:spPr>
        <a:xfrm>
          <a:off x="8073956" y="3157594"/>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defRPr cap="all"/>
          </a:pPr>
          <a:r>
            <a:rPr lang="en-US" sz="1800" b="1" kern="1200">
              <a:latin typeface="Poppins"/>
              <a:cs typeface="Poppins"/>
            </a:rPr>
            <a:t>Statewide Grants and Initiatives</a:t>
          </a:r>
        </a:p>
      </dsp:txBody>
      <dsp:txXfrm>
        <a:off x="8073956" y="3157594"/>
        <a:ext cx="343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CD84ED63-56AC-4B0B-BF25-4881790FA0D3}" type="datetimeFigureOut">
              <a:rPr lang="en-US" smtClean="0"/>
              <a:t>12/5/2025</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7975A3FE-0339-4681-B6DE-C9D7C54DD95B}" type="slidenum">
              <a:rPr lang="en-US" smtClean="0"/>
              <a:t>‹#›</a:t>
            </a:fld>
            <a:endParaRPr lang="en-US"/>
          </a:p>
        </p:txBody>
      </p:sp>
    </p:spTree>
    <p:extLst>
      <p:ext uri="{BB962C8B-B14F-4D97-AF65-F5344CB8AC3E}">
        <p14:creationId xmlns:p14="http://schemas.microsoft.com/office/powerpoint/2010/main" val="320266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5C18F660-EB47-4CA0-9BD9-6CE205833BCD}" type="datetimeFigureOut">
              <a:rPr lang="en-US" smtClean="0"/>
              <a:t>12/5/2025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CC93B34C-0529-475A-B6D0-80D24C77CEE2}" type="slidenum">
              <a:rPr lang="en-US" smtClean="0"/>
              <a:t>‹#›</a:t>
            </a:fld>
            <a:endParaRPr lang="en-US"/>
          </a:p>
        </p:txBody>
      </p:sp>
    </p:spTree>
    <p:extLst>
      <p:ext uri="{BB962C8B-B14F-4D97-AF65-F5344CB8AC3E}">
        <p14:creationId xmlns:p14="http://schemas.microsoft.com/office/powerpoint/2010/main" val="422596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 everybody and welcome, my name is ______________. </a:t>
            </a:r>
            <a:r>
              <a:rPr lang="en-US"/>
              <a:t>Thank you for being here today.</a:t>
            </a:r>
          </a:p>
          <a:p>
            <a:pPr marL="172719" indent="-172719">
              <a:buFont typeface="Arial"/>
              <a:buChar char="•"/>
            </a:pPr>
            <a:r>
              <a:rPr lang="en-US"/>
              <a:t>Who we are- make a connection to the specific group</a:t>
            </a:r>
            <a:endParaRPr lang="en-US">
              <a:cs typeface="Calibri"/>
            </a:endParaRPr>
          </a:p>
          <a:p>
            <a:pPr marL="172719" indent="-172719">
              <a:buFont typeface="Arial"/>
              <a:buChar char="•"/>
            </a:pPr>
            <a:endParaRPr lang="en-US">
              <a:cs typeface="Calibri"/>
            </a:endParaRPr>
          </a:p>
          <a:p>
            <a:r>
              <a:rPr lang="en-US"/>
              <a:t>I'm</a:t>
            </a:r>
            <a:r>
              <a:rPr lang="en-US">
                <a:cs typeface="Calibri"/>
              </a:rPr>
              <a:t> here today to talk to you about The</a:t>
            </a:r>
            <a:r>
              <a:rPr lang="en-US"/>
              <a:t> Arc Minnesota</a:t>
            </a:r>
            <a:endParaRPr lang="en-US">
              <a:cs typeface="Calibri"/>
            </a:endParaRPr>
          </a:p>
          <a:p>
            <a:pPr marL="172719" indent="-172719">
              <a:buFont typeface="Arial"/>
              <a:buChar char="•"/>
            </a:pPr>
            <a:r>
              <a:rPr lang="en-US">
                <a:cs typeface="Calibri"/>
              </a:rPr>
              <a:t>History</a:t>
            </a:r>
          </a:p>
          <a:p>
            <a:pPr marL="172719" indent="-172719">
              <a:buFont typeface="Arial"/>
              <a:buChar char="•"/>
            </a:pPr>
            <a:r>
              <a:rPr lang="en-US">
                <a:cs typeface="Calibri"/>
              </a:rPr>
              <a:t>Mission</a:t>
            </a:r>
          </a:p>
          <a:p>
            <a:pPr marL="172719" indent="-172719">
              <a:buFont typeface="Arial"/>
              <a:buChar char="•"/>
            </a:pPr>
            <a:r>
              <a:rPr lang="en-US">
                <a:cs typeface="Calibri"/>
              </a:rPr>
              <a:t>Values</a:t>
            </a:r>
          </a:p>
          <a:p>
            <a:pPr marL="172719" indent="-172719">
              <a:buFont typeface="Arial"/>
              <a:buChar char="•"/>
            </a:pPr>
            <a:r>
              <a:rPr lang="en-US">
                <a:cs typeface="Calibri"/>
              </a:rPr>
              <a:t>Programs</a:t>
            </a:r>
          </a:p>
          <a:p>
            <a:pPr marL="172719" indent="-172719">
              <a:buFont typeface="Arial"/>
              <a:buChar char="•"/>
            </a:pPr>
            <a:r>
              <a:rPr lang="en-US">
                <a:cs typeface="Calibri"/>
              </a:rPr>
              <a:t>Services </a:t>
            </a:r>
          </a:p>
          <a:p>
            <a:br>
              <a:rPr lang="en-US">
                <a:cs typeface="+mn-lt"/>
              </a:rPr>
            </a:br>
            <a:r>
              <a:rPr lang="en-US" b="1">
                <a:cs typeface="+mn-lt"/>
              </a:rPr>
              <a:t>Photo Description From Left to Right:</a:t>
            </a:r>
            <a:endParaRPr lang="en-US">
              <a:cs typeface="+mn-lt"/>
            </a:endParaRPr>
          </a:p>
          <a:p>
            <a:r>
              <a:rPr lang="en-US">
                <a:cs typeface="+mn-lt"/>
              </a:rPr>
              <a:t>The Arc Minnesota logo.</a:t>
            </a:r>
            <a:br>
              <a:rPr lang="en-US" b="1">
                <a:cs typeface="+mn-lt"/>
              </a:rPr>
            </a:br>
            <a:endParaRPr lang="en-US">
              <a:cs typeface="+mn-lt"/>
            </a:endParaRPr>
          </a:p>
        </p:txBody>
      </p:sp>
      <p:sp>
        <p:nvSpPr>
          <p:cNvPr id="4" name="Slide Number Placeholder 3"/>
          <p:cNvSpPr>
            <a:spLocks noGrp="1"/>
          </p:cNvSpPr>
          <p:nvPr>
            <p:ph type="sldNum" sz="quarter" idx="5"/>
          </p:nvPr>
        </p:nvSpPr>
        <p:spPr/>
        <p:txBody>
          <a:bodyPr/>
          <a:lstStyle/>
          <a:p>
            <a:fld id="{CC93B34C-0529-475A-B6D0-80D24C77CEE2}" type="slidenum">
              <a:rPr lang="en-US" smtClean="0"/>
              <a:t>1</a:t>
            </a:fld>
            <a:endParaRPr lang="en-US"/>
          </a:p>
        </p:txBody>
      </p:sp>
    </p:spTree>
    <p:extLst>
      <p:ext uri="{BB962C8B-B14F-4D97-AF65-F5344CB8AC3E}">
        <p14:creationId xmlns:p14="http://schemas.microsoft.com/office/powerpoint/2010/main" val="151978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any questions the audience might have about the information presented</a:t>
            </a:r>
          </a:p>
        </p:txBody>
      </p:sp>
      <p:sp>
        <p:nvSpPr>
          <p:cNvPr id="4" name="Slide Number Placeholder 3"/>
          <p:cNvSpPr>
            <a:spLocks noGrp="1"/>
          </p:cNvSpPr>
          <p:nvPr>
            <p:ph type="sldNum" sz="quarter" idx="5"/>
          </p:nvPr>
        </p:nvSpPr>
        <p:spPr/>
        <p:txBody>
          <a:bodyPr/>
          <a:lstStyle/>
          <a:p>
            <a:fld id="{CC93B34C-0529-475A-B6D0-80D24C77CEE2}" type="slidenum">
              <a:rPr lang="en-US" smtClean="0"/>
              <a:t>15</a:t>
            </a:fld>
            <a:endParaRPr lang="en-US"/>
          </a:p>
        </p:txBody>
      </p:sp>
    </p:spTree>
    <p:extLst>
      <p:ext uri="{BB962C8B-B14F-4D97-AF65-F5344CB8AC3E}">
        <p14:creationId xmlns:p14="http://schemas.microsoft.com/office/powerpoint/2010/main" val="81407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Short Version </a:t>
            </a:r>
            <a:endParaRPr lang="en-US" dirty="0"/>
          </a:p>
          <a:p>
            <a:pPr marL="172719" indent="-172719">
              <a:buFont typeface="Arial"/>
              <a:buChar char="•"/>
            </a:pPr>
            <a:r>
              <a:rPr lang="en-US" dirty="0"/>
              <a:t>The Arc began in 1946. It started with parents who wanted to change how their children with disabilities were treated. </a:t>
            </a:r>
            <a:endParaRPr lang="en-US" dirty="0">
              <a:cs typeface="Calibri"/>
            </a:endParaRPr>
          </a:p>
          <a:p>
            <a:pPr marL="172719" indent="-172719">
              <a:buFont typeface="Arial"/>
              <a:buChar char="•"/>
            </a:pPr>
            <a:r>
              <a:rPr lang="en-US" dirty="0"/>
              <a:t>In the past, many children and adults with disabilities were put in institutions, where they stayed their whole life.</a:t>
            </a:r>
            <a:endParaRPr lang="en-US" dirty="0">
              <a:cs typeface="Calibri"/>
            </a:endParaRPr>
          </a:p>
          <a:p>
            <a:pPr marL="172719" indent="-172719">
              <a:buFont typeface="Arial"/>
              <a:buChar char="•"/>
            </a:pPr>
            <a:r>
              <a:rPr lang="en-US" dirty="0"/>
              <a:t>Institutions treated people with disabilities inhumanely, and parents who kept their children at home didn’t have support systems in place to help them. These families and individuals were ignored by society.</a:t>
            </a:r>
            <a:endParaRPr lang="en-US" dirty="0">
              <a:cs typeface="Calibri"/>
            </a:endParaRPr>
          </a:p>
          <a:p>
            <a:pPr marL="172719" indent="-172719">
              <a:buFont typeface="Arial"/>
              <a:buChar char="•"/>
            </a:pPr>
            <a:r>
              <a:rPr lang="en-US" dirty="0"/>
              <a:t>The Arc has been there for many important parts of disability history, from the President's Committee for People with Intellectual Disabilities in 1961 to the Americans with Disabilities Act in 1990. </a:t>
            </a:r>
            <a:endParaRPr lang="en-US" dirty="0">
              <a:cs typeface="Calibri"/>
            </a:endParaRPr>
          </a:p>
          <a:p>
            <a:pPr marL="172719" indent="-172719">
              <a:buFont typeface="Arial"/>
              <a:buChar char="•"/>
            </a:pPr>
            <a:r>
              <a:rPr lang="en-US" dirty="0">
                <a:cs typeface="Calibri"/>
              </a:rPr>
              <a:t>Our name is NOT an acronym. We like to think of it as an "Arc to the future" </a:t>
            </a:r>
            <a:endParaRPr lang="en-US" dirty="0"/>
          </a:p>
          <a:p>
            <a:pPr marL="172719" indent="-172719">
              <a:buFont typeface="Arial"/>
              <a:buChar char="•"/>
            </a:pPr>
            <a:r>
              <a:rPr lang="en-US" dirty="0"/>
              <a:t>You may have heard of different names of Arc Chapters across the state. In 2018, we merged many of our Minnesota Chapters together into one Nonprofit called The Arc Minnesota to unify the support we provide across Minnesota. </a:t>
            </a:r>
            <a:endParaRPr lang="en-US" dirty="0">
              <a:cs typeface="Calibri"/>
            </a:endParaRPr>
          </a:p>
          <a:p>
            <a:pPr marL="172719" indent="-172719">
              <a:buFont typeface="Arial"/>
              <a:buChar char="•"/>
            </a:pPr>
            <a:r>
              <a:rPr lang="en-US" dirty="0"/>
              <a:t>We are affiliated with other Arc chapters across the country.</a:t>
            </a:r>
          </a:p>
          <a:p>
            <a:pPr marL="172719" indent="-172719">
              <a:buFont typeface="Arial"/>
              <a:buChar char="•"/>
            </a:pPr>
            <a:r>
              <a:rPr lang="en-US" dirty="0">
                <a:cs typeface="Calibri"/>
              </a:rPr>
              <a:t>Although we are a statewide organization, we still have regional staff, groups and offices in 5 geographical</a:t>
            </a:r>
            <a:r>
              <a:rPr lang="en-US" baseline="0" dirty="0">
                <a:cs typeface="Calibri"/>
              </a:rPr>
              <a:t> regions.  </a:t>
            </a:r>
            <a:endParaRPr lang="en-US" dirty="0">
              <a:cs typeface="Calibri"/>
            </a:endParaRPr>
          </a:p>
          <a:p>
            <a:pPr marL="172719" indent="-172719">
              <a:buFont typeface="Arial"/>
              <a:buChar char="•"/>
            </a:pPr>
            <a:endParaRPr lang="en-US" b="1" dirty="0">
              <a:cs typeface="Calibri"/>
            </a:endParaRPr>
          </a:p>
          <a:p>
            <a:endParaRPr lang="en-US" b="1" dirty="0">
              <a:cs typeface="Calibri"/>
            </a:endParaRPr>
          </a:p>
          <a:p>
            <a:r>
              <a:rPr lang="en-US" b="1" dirty="0">
                <a:cs typeface="Calibri"/>
              </a:rPr>
              <a:t>Long Version</a:t>
            </a:r>
          </a:p>
          <a:p>
            <a:endParaRPr lang="en-US" b="1" dirty="0">
              <a:cs typeface="Calibri"/>
            </a:endParaRPr>
          </a:p>
          <a:p>
            <a:r>
              <a:rPr lang="en-US" b="1" dirty="0">
                <a:cs typeface="Calibri"/>
              </a:rPr>
              <a:t>Here is a brief History of the Disability Rights Movement and how The Arc played a role:</a:t>
            </a:r>
            <a:endParaRPr lang="en-US" dirty="0"/>
          </a:p>
          <a:p>
            <a:pPr>
              <a:buFont typeface="Arial"/>
            </a:pPr>
            <a:r>
              <a:rPr lang="en-US" dirty="0">
                <a:cs typeface="Calibri"/>
              </a:rPr>
              <a:t>Babies</a:t>
            </a:r>
            <a:r>
              <a:rPr lang="en-US" dirty="0"/>
              <a:t> and toddlers with disabilities were put in institutions, where they stayed their whole life</a:t>
            </a:r>
            <a:endParaRPr lang="en-US" dirty="0">
              <a:cs typeface="Calibri" panose="020F0502020204030204"/>
            </a:endParaRPr>
          </a:p>
          <a:p>
            <a:pPr lvl="1" indent="-172719">
              <a:buFont typeface="Arial"/>
              <a:buChar char="•"/>
            </a:pPr>
            <a:r>
              <a:rPr lang="en-US" dirty="0"/>
              <a:t>Institutions </a:t>
            </a:r>
            <a:endParaRPr lang="en-US" dirty="0">
              <a:cs typeface="Calibri"/>
            </a:endParaRPr>
          </a:p>
          <a:p>
            <a:pPr lvl="2" indent="-172719">
              <a:buFont typeface="Arial"/>
              <a:buChar char="•"/>
            </a:pPr>
            <a:r>
              <a:rPr lang="en-US" dirty="0"/>
              <a:t>were overcrowded</a:t>
            </a:r>
            <a:endParaRPr lang="en-US" dirty="0">
              <a:cs typeface="Calibri"/>
            </a:endParaRPr>
          </a:p>
          <a:p>
            <a:pPr lvl="2" indent="-172719">
              <a:buFont typeface="Arial"/>
              <a:buChar char="•"/>
            </a:pPr>
            <a:r>
              <a:rPr lang="en-US" dirty="0"/>
              <a:t>had poor sanitary conditions</a:t>
            </a:r>
            <a:endParaRPr lang="en-US" dirty="0">
              <a:cs typeface="Calibri"/>
            </a:endParaRPr>
          </a:p>
          <a:p>
            <a:pPr lvl="2" indent="-172719">
              <a:buFont typeface="Arial"/>
              <a:buChar char="•"/>
            </a:pPr>
            <a:r>
              <a:rPr lang="en-US" dirty="0"/>
              <a:t>had inedible food</a:t>
            </a:r>
            <a:endParaRPr lang="en-US" dirty="0">
              <a:cs typeface="Calibri"/>
            </a:endParaRPr>
          </a:p>
          <a:p>
            <a:pPr lvl="2" indent="-172719">
              <a:buFont typeface="Arial"/>
              <a:buChar char="•"/>
            </a:pPr>
            <a:r>
              <a:rPr lang="en-US" dirty="0"/>
              <a:t>and used unneeded restraints</a:t>
            </a:r>
            <a:endParaRPr lang="en-US" dirty="0">
              <a:cs typeface="Calibri"/>
            </a:endParaRPr>
          </a:p>
          <a:p>
            <a:pPr lvl="1" indent="-172719">
              <a:buFont typeface="Arial"/>
              <a:buChar char="•"/>
            </a:pPr>
            <a:r>
              <a:rPr lang="en-US" dirty="0"/>
              <a:t>Parents who kept their children didn’t have support systems in place to help them</a:t>
            </a:r>
            <a:endParaRPr lang="en-US" dirty="0">
              <a:cs typeface="Calibri"/>
            </a:endParaRPr>
          </a:p>
          <a:p>
            <a:pPr lvl="1" indent="-172719">
              <a:buFont typeface="Arial"/>
              <a:buChar char="•"/>
            </a:pPr>
            <a:r>
              <a:rPr lang="en-US" dirty="0"/>
              <a:t>These families and individuals were ignored by society</a:t>
            </a:r>
            <a:endParaRPr lang="en-US" dirty="0">
              <a:cs typeface="Calibri"/>
            </a:endParaRPr>
          </a:p>
          <a:p>
            <a:pPr marL="172719" indent="-172719">
              <a:buFont typeface="Arial"/>
              <a:buChar char="•"/>
            </a:pPr>
            <a:endParaRPr lang="en-US" dirty="0">
              <a:cs typeface="Calibri"/>
            </a:endParaRPr>
          </a:p>
          <a:p>
            <a:pPr>
              <a:buFont typeface="Arial"/>
              <a:buChar char="•"/>
            </a:pPr>
            <a:r>
              <a:rPr lang="en-US" dirty="0"/>
              <a:t>The Arc began in 1946.  Originally called the Minneapolis Association of Retarded Children (ARC)</a:t>
            </a:r>
            <a:endParaRPr lang="en-US" dirty="0">
              <a:cs typeface="Calibri"/>
            </a:endParaRPr>
          </a:p>
          <a:p>
            <a:pPr lvl="1">
              <a:buFont typeface="Arial"/>
              <a:buChar char="•"/>
            </a:pPr>
            <a:r>
              <a:rPr lang="en-US" dirty="0"/>
              <a:t>The name is no longer an acronym because the word retarded is offensive</a:t>
            </a:r>
            <a:endParaRPr lang="en-US" dirty="0">
              <a:cs typeface="Calibri"/>
            </a:endParaRPr>
          </a:p>
          <a:p>
            <a:pPr lvl="1">
              <a:buFont typeface="Arial"/>
              <a:buChar char="•"/>
            </a:pPr>
            <a:r>
              <a:rPr lang="en-US" dirty="0"/>
              <a:t>It started</a:t>
            </a:r>
            <a:r>
              <a:rPr lang="en-US" dirty="0">
                <a:cs typeface="Calibri"/>
              </a:rPr>
              <a:t> with parents</a:t>
            </a:r>
            <a:r>
              <a:rPr lang="en-US" dirty="0"/>
              <a:t> who wanted to change how their children with disabilities were treated</a:t>
            </a:r>
            <a:endParaRPr lang="en-US" dirty="0">
              <a:cs typeface="Calibri"/>
            </a:endParaRPr>
          </a:p>
          <a:p>
            <a:pPr lvl="1">
              <a:buFont typeface="Arial"/>
              <a:buChar char="•"/>
            </a:pPr>
            <a:endParaRPr lang="en-US" dirty="0">
              <a:cs typeface="Calibri"/>
            </a:endParaRPr>
          </a:p>
          <a:p>
            <a:r>
              <a:rPr lang="en-US" dirty="0">
                <a:cs typeface="Calibri"/>
              </a:rPr>
              <a:t>These are other important dates in disability history:</a:t>
            </a:r>
          </a:p>
          <a:p>
            <a:pPr marL="172719" indent="-172719">
              <a:buFont typeface="Arial"/>
              <a:buChar char="•"/>
            </a:pPr>
            <a:r>
              <a:rPr lang="en-US" dirty="0"/>
              <a:t>President's Committee for People with Intellectual Disabilities –1961 address the needs of people with intellectual disabilities and their rights to be part of everyday life. </a:t>
            </a:r>
            <a:endParaRPr lang="en-US" dirty="0">
              <a:cs typeface="Calibri"/>
            </a:endParaRPr>
          </a:p>
          <a:p>
            <a:pPr marL="172719" indent="-172719">
              <a:buFont typeface="Arial"/>
              <a:buChar char="•"/>
            </a:pPr>
            <a:r>
              <a:rPr lang="en-US" dirty="0">
                <a:cs typeface="Calibri"/>
              </a:rPr>
              <a:t>Civil Rights Act – 1964. </a:t>
            </a:r>
            <a:r>
              <a:rPr lang="en-US" dirty="0"/>
              <a:t>This was the first Act that outlawed discrimination and segregation based on race, color, religion, or sex. It wasn't until 1988 that people with disabilities were included</a:t>
            </a:r>
            <a:endParaRPr lang="en-US" dirty="0">
              <a:cs typeface="Calibri"/>
            </a:endParaRPr>
          </a:p>
          <a:p>
            <a:pPr marL="172719" indent="-172719">
              <a:buFont typeface="Arial"/>
              <a:buChar char="•"/>
            </a:pPr>
            <a:r>
              <a:rPr lang="en-US" dirty="0">
                <a:cs typeface="Calibri"/>
              </a:rPr>
              <a:t>Voting Rights Act – 1965. </a:t>
            </a:r>
            <a:r>
              <a:rPr lang="en-US" dirty="0"/>
              <a:t>People with disabilities are able to have assistance in voting in elections.</a:t>
            </a:r>
            <a:endParaRPr lang="en-US" dirty="0">
              <a:cs typeface="Calibri" panose="020F0502020204030204"/>
            </a:endParaRPr>
          </a:p>
          <a:p>
            <a:pPr marL="172719" indent="-172719">
              <a:buFont typeface="Arial"/>
              <a:buChar char="•"/>
            </a:pPr>
            <a:r>
              <a:rPr lang="en-US" dirty="0">
                <a:cs typeface="Calibri" panose="020F0502020204030204"/>
              </a:rPr>
              <a:t>Fair Housing Act – 1968.  Discrimination in housing.  </a:t>
            </a:r>
            <a:r>
              <a:rPr lang="en-US" dirty="0"/>
              <a:t>It wasn't until 1988 people with disabilities were included.</a:t>
            </a:r>
            <a:endParaRPr lang="en-US" dirty="0">
              <a:cs typeface="Calibri" panose="020F0502020204030204"/>
            </a:endParaRPr>
          </a:p>
          <a:p>
            <a:pPr marL="172719" indent="-172719">
              <a:buFont typeface="Arial"/>
              <a:buChar char="•"/>
            </a:pPr>
            <a:r>
              <a:rPr lang="en-US" dirty="0">
                <a:cs typeface="Calibri" panose="020F0502020204030204"/>
              </a:rPr>
              <a:t>Independent Living Movement – 1972. </a:t>
            </a:r>
            <a:r>
              <a:rPr lang="en-US" dirty="0"/>
              <a:t>Advocacy and services for people with disabilities to live free and independent lives.</a:t>
            </a:r>
            <a:endParaRPr lang="en-US" dirty="0">
              <a:cs typeface="Calibri"/>
            </a:endParaRPr>
          </a:p>
          <a:p>
            <a:pPr marL="172719" indent="-172719">
              <a:buFont typeface="Arial"/>
              <a:buChar char="•"/>
            </a:pPr>
            <a:r>
              <a:rPr lang="en-US" dirty="0"/>
              <a:t>Individuals with Disabilities Act (IDEA) - 1975. This act required all public schools accepting federal funds to provide  a "free, appropriate public education" to all children with disabilities in the "least restrictive environment.</a:t>
            </a:r>
            <a:endParaRPr lang="en-US" dirty="0">
              <a:cs typeface="Calibri"/>
            </a:endParaRPr>
          </a:p>
          <a:p>
            <a:pPr marL="172719" indent="-172719">
              <a:buFont typeface="Arial"/>
              <a:buChar char="•"/>
            </a:pPr>
            <a:r>
              <a:rPr lang="en-US" dirty="0">
                <a:cs typeface="Calibri"/>
              </a:rPr>
              <a:t>504 Sit-in – 1977. </a:t>
            </a:r>
            <a:r>
              <a:rPr lang="en-US" dirty="0"/>
              <a:t>People with disabilities fought to have rules in Section 504 more concisely defined and known. Section 504  is a federal law to protect the rights of individuals with disabilities in programs and activities.  In schools, 504 is related to aids and services designed to meet the student's individual educational needs. </a:t>
            </a:r>
            <a:endParaRPr lang="en-US" dirty="0">
              <a:cs typeface="Calibri"/>
            </a:endParaRPr>
          </a:p>
          <a:p>
            <a:pPr marL="172719" indent="-172719">
              <a:buFont typeface="Arial"/>
              <a:buChar char="•"/>
            </a:pPr>
            <a:r>
              <a:rPr lang="en-US" dirty="0">
                <a:cs typeface="Calibri"/>
              </a:rPr>
              <a:t>Capitol Crawl – 1990. </a:t>
            </a:r>
            <a:r>
              <a:rPr lang="en-US" dirty="0"/>
              <a:t>60 activists with disabilities climbed out of their wheelchairs and up the 83 steps of the Capitol to protest to their rights not being protected.</a:t>
            </a:r>
            <a:endParaRPr lang="en-US" dirty="0">
              <a:cs typeface="Calibri"/>
            </a:endParaRPr>
          </a:p>
          <a:p>
            <a:pPr marL="172719" indent="-172719">
              <a:buFont typeface="Arial"/>
              <a:buChar char="•"/>
            </a:pPr>
            <a:r>
              <a:rPr lang="en-US" dirty="0">
                <a:cs typeface="Calibri"/>
              </a:rPr>
              <a:t>ADA – 1990. </a:t>
            </a:r>
            <a:r>
              <a:rPr lang="en-US" dirty="0"/>
              <a:t>This law guarantees Americans with Disabilities unrestricted access to public buildings, equal opportunity in employment, equal access to government services and employment opportunities.</a:t>
            </a:r>
            <a:endParaRPr lang="en-US" dirty="0">
              <a:cs typeface="Calibri"/>
            </a:endParaRPr>
          </a:p>
          <a:p>
            <a:pPr marL="172719" indent="-172719">
              <a:buFont typeface="Arial"/>
              <a:buChar char="•"/>
            </a:pPr>
            <a:endParaRPr lang="en-US" dirty="0">
              <a:cs typeface="Calibri"/>
            </a:endParaRPr>
          </a:p>
          <a:p>
            <a:r>
              <a:rPr lang="en-US" b="1" dirty="0">
                <a:cs typeface="Calibri"/>
              </a:rPr>
              <a:t>Photo description from left to right:</a:t>
            </a:r>
            <a:endParaRPr lang="en-US" dirty="0"/>
          </a:p>
          <a:p>
            <a:r>
              <a:rPr lang="en-US" dirty="0"/>
              <a:t>A white woman with curly brown hair holding a toddler who has light brown hair and ribbons in pigtails. The toddler has Down Syndrome. A drawing of a fist, with the wheelchair symbol and the phrase support disability rights inside of it. Three people outside, one is in a wheelchair (Cliff </a:t>
            </a:r>
            <a:r>
              <a:rPr lang="en-US" dirty="0" err="1"/>
              <a:t>Poetz</a:t>
            </a:r>
            <a:r>
              <a:rPr lang="en-US" dirty="0"/>
              <a:t>, John </a:t>
            </a:r>
            <a:r>
              <a:rPr lang="en-US" dirty="0" err="1"/>
              <a:t>Daggy</a:t>
            </a:r>
            <a:r>
              <a:rPr lang="en-US" dirty="0"/>
              <a:t>, and Rick Cardenas - who is in a wheelchair , 3 strong  Minnesota advocates for people with disabilities). A person holding a sign saying Disabled and Proud. People in wheelchairs at protest. One person is holding an American flag, where the stars form the symbol of a person in a wheelchair.</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93B34C-0529-475A-B6D0-80D24C77CEE2}" type="slidenum">
              <a:rPr lang="en-US" smtClean="0"/>
              <a:t>2</a:t>
            </a:fld>
            <a:endParaRPr lang="en-US"/>
          </a:p>
        </p:txBody>
      </p:sp>
    </p:spTree>
    <p:extLst>
      <p:ext uri="{BB962C8B-B14F-4D97-AF65-F5344CB8AC3E}">
        <p14:creationId xmlns:p14="http://schemas.microsoft.com/office/powerpoint/2010/main" val="152740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93B34C-0529-475A-B6D0-80D24C77CEE2}" type="slidenum">
              <a:rPr lang="en-US" smtClean="0"/>
              <a:t>3</a:t>
            </a:fld>
            <a:endParaRPr lang="en-US"/>
          </a:p>
        </p:txBody>
      </p:sp>
    </p:spTree>
    <p:extLst>
      <p:ext uri="{BB962C8B-B14F-4D97-AF65-F5344CB8AC3E}">
        <p14:creationId xmlns:p14="http://schemas.microsoft.com/office/powerpoint/2010/main" val="25897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Want to swap out logo</a:t>
            </a:r>
          </a:p>
        </p:txBody>
      </p:sp>
      <p:sp>
        <p:nvSpPr>
          <p:cNvPr id="4" name="Slide Number Placeholder 3"/>
          <p:cNvSpPr>
            <a:spLocks noGrp="1"/>
          </p:cNvSpPr>
          <p:nvPr>
            <p:ph type="sldNum" sz="quarter" idx="5"/>
          </p:nvPr>
        </p:nvSpPr>
        <p:spPr/>
        <p:txBody>
          <a:bodyPr/>
          <a:lstStyle/>
          <a:p>
            <a:fld id="{CC93B34C-0529-475A-B6D0-80D24C77CEE2}" type="slidenum">
              <a:rPr lang="en-US" smtClean="0"/>
              <a:t>4</a:t>
            </a:fld>
            <a:endParaRPr lang="en-US"/>
          </a:p>
        </p:txBody>
      </p:sp>
    </p:spTree>
    <p:extLst>
      <p:ext uri="{BB962C8B-B14F-4D97-AF65-F5344CB8AC3E}">
        <p14:creationId xmlns:p14="http://schemas.microsoft.com/office/powerpoint/2010/main" val="46271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a:buChar char="•"/>
            </a:pPr>
            <a:r>
              <a:rPr lang="en-US" dirty="0"/>
              <a:t>For over 75 years, The Arc Minnesota has worked across the state to provide advocacy and information for people with IDD, and their trusted supporters.</a:t>
            </a:r>
          </a:p>
          <a:p>
            <a:pPr marL="172719" indent="-172719">
              <a:buFont typeface="Arial"/>
              <a:buChar char="•"/>
            </a:pPr>
            <a:r>
              <a:rPr lang="en-US" dirty="0"/>
              <a:t>We believe people who have disabilities are strong, powerful, capable, and resilient.</a:t>
            </a:r>
          </a:p>
          <a:p>
            <a:pPr marL="172719" indent="-172719">
              <a:buFont typeface="Arial"/>
              <a:buChar char="•"/>
            </a:pPr>
            <a:r>
              <a:rPr lang="en-US" dirty="0">
                <a:cs typeface="Calibri" panose="020F0502020204030204"/>
              </a:rPr>
              <a:t>People with disabilities and their lived experiences are truly the driving force of the mission of The Arc.  </a:t>
            </a:r>
          </a:p>
          <a:p>
            <a:pPr marL="172719" indent="-172719">
              <a:buFont typeface="Arial"/>
              <a:buChar char="•"/>
            </a:pPr>
            <a:endParaRPr lang="en-US" dirty="0">
              <a:cs typeface="+mn-lt"/>
            </a:endParaRPr>
          </a:p>
          <a:p>
            <a:r>
              <a:rPr lang="en-US" dirty="0"/>
              <a:t>OPTIONAL: </a:t>
            </a:r>
            <a:endParaRPr lang="en-US" dirty="0">
              <a:cs typeface="Calibri" panose="020F0502020204030204"/>
            </a:endParaRPr>
          </a:p>
          <a:p>
            <a:pPr marL="172719" indent="-172719">
              <a:buFont typeface="Symbol,Sans-Serif"/>
              <a:buChar char="•"/>
            </a:pPr>
            <a:endParaRPr lang="en-US" dirty="0"/>
          </a:p>
          <a:p>
            <a:pPr marL="172719" indent="-172719">
              <a:buFont typeface="Symbol,Sans-Serif"/>
              <a:buChar char="•"/>
            </a:pPr>
            <a:r>
              <a:rPr lang="en-US" dirty="0"/>
              <a:t>What sets us apart is our:</a:t>
            </a:r>
          </a:p>
          <a:p>
            <a:pPr marL="633302" lvl="1" indent="-172719">
              <a:buFont typeface="Courier New,monospace"/>
              <a:buChar char="○"/>
            </a:pPr>
            <a:r>
              <a:rPr lang="en-US" dirty="0"/>
              <a:t>Diverse range of support options</a:t>
            </a:r>
          </a:p>
          <a:p>
            <a:pPr marL="633302" lvl="1" indent="-172719">
              <a:buFont typeface="Courier New,monospace"/>
              <a:buChar char="○"/>
            </a:pPr>
            <a:r>
              <a:rPr lang="en-US" dirty="0"/>
              <a:t>Work to develop future leaders</a:t>
            </a:r>
          </a:p>
          <a:p>
            <a:pPr marL="633302" lvl="1" indent="-172719">
              <a:buFont typeface="Courier New,monospace"/>
              <a:buChar char="○"/>
            </a:pPr>
            <a:r>
              <a:rPr lang="en-US" dirty="0"/>
              <a:t>Focus on disability and racial justice and the Disability Justice Framework</a:t>
            </a:r>
          </a:p>
          <a:p>
            <a:pPr marL="633302" lvl="1" indent="-172719">
              <a:buFont typeface="Courier New,monospace"/>
              <a:buChar char="○"/>
            </a:pPr>
            <a:r>
              <a:rPr lang="en-US" dirty="0"/>
              <a:t>Work to transform systems and promote natural solutions</a:t>
            </a:r>
          </a:p>
          <a:p>
            <a:pPr marL="633302" lvl="1" indent="-172719">
              <a:buFont typeface="Courier New,monospace"/>
              <a:buChar char="○"/>
            </a:pPr>
            <a:r>
              <a:rPr lang="en-US" dirty="0"/>
              <a:t>Emphasis on building self-efficacy</a:t>
            </a:r>
          </a:p>
          <a:p>
            <a:pPr marL="633302" lvl="1" indent="-172719">
              <a:buFont typeface="Courier New,monospace"/>
              <a:buChar char="○"/>
            </a:pPr>
            <a:r>
              <a:rPr lang="en-US" dirty="0"/>
              <a:t>Intentionality around informed decision making</a:t>
            </a:r>
          </a:p>
          <a:p>
            <a:pPr marL="633302" lvl="1" indent="-172719">
              <a:buFont typeface="Courier New,monospace"/>
              <a:buChar char="○"/>
            </a:pPr>
            <a:r>
              <a:rPr lang="en-US" dirty="0"/>
              <a:t>Determination to reframe the narrative around people with disabilities to end ableism and racism</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r>
              <a:rPr lang="en-US" b="1" dirty="0">
                <a:cs typeface="Calibri"/>
              </a:rPr>
              <a:t>Photo description: </a:t>
            </a:r>
            <a:r>
              <a:rPr lang="en-US" dirty="0"/>
              <a:t>Three people standing outside together smiling.</a:t>
            </a:r>
            <a:endParaRPr lang="en-US" dirty="0">
              <a:cs typeface="Calibri"/>
            </a:endParaRPr>
          </a:p>
        </p:txBody>
      </p:sp>
      <p:sp>
        <p:nvSpPr>
          <p:cNvPr id="4" name="Slide Number Placeholder 3"/>
          <p:cNvSpPr>
            <a:spLocks noGrp="1"/>
          </p:cNvSpPr>
          <p:nvPr>
            <p:ph type="sldNum" sz="quarter" idx="10"/>
          </p:nvPr>
        </p:nvSpPr>
        <p:spPr/>
        <p:txBody>
          <a:bodyPr/>
          <a:lstStyle/>
          <a:p>
            <a:fld id="{CC93B34C-0529-475A-B6D0-80D24C77CEE2}" type="slidenum">
              <a:rPr lang="en-US" smtClean="0"/>
              <a:t>5</a:t>
            </a:fld>
            <a:endParaRPr lang="en-US"/>
          </a:p>
        </p:txBody>
      </p:sp>
    </p:spTree>
    <p:extLst>
      <p:ext uri="{BB962C8B-B14F-4D97-AF65-F5344CB8AC3E}">
        <p14:creationId xmlns:p14="http://schemas.microsoft.com/office/powerpoint/2010/main" val="386941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Symbol"/>
              <a:buChar char="•"/>
            </a:pPr>
            <a:r>
              <a:rPr lang="en-US"/>
              <a:t>At The Arc Minnesota and Arc’s Value Village, our values guide our shared work to change systems and build an inclusive society in Minnesota and beyond.</a:t>
            </a:r>
          </a:p>
          <a:p>
            <a:pPr marL="172719" indent="-172719">
              <a:buFont typeface="Symbol"/>
              <a:buChar char="•"/>
            </a:pPr>
            <a:r>
              <a:rPr lang="en-US"/>
              <a:t>One of the ways we have been working towards that future is by following a values framework. We aim to have all of our work founded in the values of:</a:t>
            </a:r>
            <a:endParaRPr lang="en-US">
              <a:cs typeface="Calibri" panose="020F0502020204030204"/>
            </a:endParaRPr>
          </a:p>
          <a:p>
            <a:pPr marL="633302" lvl="1" indent="-172719">
              <a:buFont typeface="Courier New"/>
              <a:buChar char="○"/>
            </a:pPr>
            <a:r>
              <a:rPr lang="en-US"/>
              <a:t>Human and civil rights</a:t>
            </a:r>
            <a:endParaRPr lang="en-US">
              <a:cs typeface="Calibri" panose="020F0502020204030204"/>
            </a:endParaRPr>
          </a:p>
          <a:p>
            <a:pPr marL="633302" lvl="1" indent="-172719">
              <a:buFont typeface="Courier New"/>
              <a:buChar char="○"/>
            </a:pPr>
            <a:r>
              <a:rPr lang="en-US"/>
              <a:t>Self-advocacy and self-direction</a:t>
            </a:r>
            <a:endParaRPr lang="en-US">
              <a:cs typeface="Calibri" panose="020F0502020204030204"/>
            </a:endParaRPr>
          </a:p>
          <a:p>
            <a:pPr marL="633302" lvl="1" indent="-172719">
              <a:buFont typeface="Courier New"/>
              <a:buChar char="○"/>
            </a:pPr>
            <a:r>
              <a:rPr lang="en-US"/>
              <a:t>Equity and belonging</a:t>
            </a:r>
            <a:endParaRPr lang="en-US">
              <a:cs typeface="Calibri" panose="020F0502020204030204"/>
            </a:endParaRPr>
          </a:p>
          <a:p>
            <a:pPr marL="633302" lvl="1" indent="-172719">
              <a:buFont typeface="Courier New"/>
              <a:buChar char="○"/>
            </a:pPr>
            <a:r>
              <a:rPr lang="en-US"/>
              <a:t>Disability &amp; Racial Justice</a:t>
            </a:r>
            <a:endParaRPr lang="en-US">
              <a:cs typeface="Calibri" panose="020F0502020204030204"/>
            </a:endParaRPr>
          </a:p>
          <a:p>
            <a:endParaRPr lang="en-US">
              <a:ea typeface="Calibri"/>
              <a:cs typeface="Calibri"/>
            </a:endParaRPr>
          </a:p>
          <a:p>
            <a:endParaRPr lang="en-US" b="1">
              <a:cs typeface="Calibri"/>
            </a:endParaRPr>
          </a:p>
          <a:p>
            <a:r>
              <a:rPr lang="en-US" b="1">
                <a:cs typeface="Calibri"/>
              </a:rPr>
              <a:t>Photo description:</a:t>
            </a:r>
            <a:r>
              <a:rPr lang="en-US">
                <a:cs typeface="Calibri"/>
              </a:rPr>
              <a:t> </a:t>
            </a:r>
            <a:r>
              <a:rPr lang="en-US"/>
              <a:t>A young woman with chin-length brown hair and bangs, wearing a fuzzy red coat and red glasses. She has Down Syndrome. She is standing outside the Minnesota state Capitol holding a sign that says "Disability Rights are Human Rights" in red and yellow letters. </a:t>
            </a:r>
            <a:endParaRPr lang="en-US">
              <a:cs typeface="Calibri"/>
            </a:endParaRPr>
          </a:p>
        </p:txBody>
      </p:sp>
      <p:sp>
        <p:nvSpPr>
          <p:cNvPr id="4" name="Slide Number Placeholder 3"/>
          <p:cNvSpPr>
            <a:spLocks noGrp="1"/>
          </p:cNvSpPr>
          <p:nvPr>
            <p:ph type="sldNum" sz="quarter" idx="10"/>
          </p:nvPr>
        </p:nvSpPr>
        <p:spPr/>
        <p:txBody>
          <a:bodyPr/>
          <a:lstStyle/>
          <a:p>
            <a:fld id="{CC93B34C-0529-475A-B6D0-80D24C77CEE2}" type="slidenum">
              <a:rPr lang="en-US" smtClean="0"/>
              <a:t>6</a:t>
            </a:fld>
            <a:endParaRPr lang="en-US"/>
          </a:p>
        </p:txBody>
      </p:sp>
    </p:spTree>
    <p:extLst>
      <p:ext uri="{BB962C8B-B14F-4D97-AF65-F5344CB8AC3E}">
        <p14:creationId xmlns:p14="http://schemas.microsoft.com/office/powerpoint/2010/main" val="333840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Arc has several overarching categories for our services. We support people in the areas of:</a:t>
            </a:r>
          </a:p>
          <a:p>
            <a:pPr marL="172719" indent="-172719">
              <a:buFont typeface="Arial,Sans-Serif"/>
              <a:buChar char="•"/>
            </a:pPr>
            <a:r>
              <a:rPr lang="en-US" dirty="0"/>
              <a:t>Individual Advocacy – Includes our Help Desk where people can call in with disability related questions</a:t>
            </a:r>
            <a:endParaRPr lang="en-US" dirty="0">
              <a:cs typeface="Calibri"/>
            </a:endParaRPr>
          </a:p>
          <a:p>
            <a:pPr marL="172719" indent="-172719">
              <a:buFont typeface="Arial,Sans-Serif"/>
              <a:buChar char="•"/>
            </a:pPr>
            <a:r>
              <a:rPr lang="en-US" dirty="0"/>
              <a:t>Housing Services – Housing Access and Stabilization Services, and the Crisis Housing Assistance Program</a:t>
            </a:r>
            <a:endParaRPr lang="en-US" dirty="0">
              <a:cs typeface="Calibri"/>
            </a:endParaRPr>
          </a:p>
          <a:p>
            <a:pPr marL="172719" indent="-172719">
              <a:buFont typeface="Arial,Sans-Serif"/>
              <a:buChar char="•"/>
            </a:pPr>
            <a:r>
              <a:rPr lang="en-US" dirty="0"/>
              <a:t>The Advocacy</a:t>
            </a:r>
            <a:r>
              <a:rPr lang="en-US" baseline="0" dirty="0"/>
              <a:t> &amp; Community </a:t>
            </a:r>
            <a:r>
              <a:rPr lang="en-US" dirty="0"/>
              <a:t>Engagement Team- Has staff in 5 regions across the state who give presentations, do outreach, and address regional issues. </a:t>
            </a:r>
            <a:endParaRPr lang="en-US" dirty="0">
              <a:cs typeface="Calibri"/>
            </a:endParaRPr>
          </a:p>
          <a:p>
            <a:pPr marL="172719" indent="-172719">
              <a:buFont typeface="Arial"/>
              <a:buChar char="•"/>
            </a:pPr>
            <a:endParaRPr lang="en-US" dirty="0">
              <a:ea typeface="Calibri" panose="020F0502020204030204"/>
              <a:cs typeface="Calibri"/>
            </a:endParaRPr>
          </a:p>
          <a:p>
            <a:endParaRPr lang="en-US" dirty="0">
              <a:ea typeface="Calibri" panose="020F0502020204030204"/>
              <a:cs typeface="Calibri"/>
            </a:endParaRPr>
          </a:p>
          <a:p>
            <a:pPr>
              <a:buFont typeface="Arial"/>
            </a:pPr>
            <a:r>
              <a:rPr lang="en-US" b="1" dirty="0">
                <a:cs typeface="Calibri"/>
              </a:rPr>
              <a:t>Photo Description Left to Right</a:t>
            </a:r>
            <a:br>
              <a:rPr lang="en-US" dirty="0">
                <a:cs typeface="+mn-lt"/>
              </a:rPr>
            </a:br>
            <a:r>
              <a:rPr lang="en-US" dirty="0">
                <a:cs typeface="Calibri"/>
              </a:rPr>
              <a:t>There are icons next to each topic.</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CC93B34C-0529-475A-B6D0-80D24C77CEE2}" type="slidenum">
              <a:rPr lang="en-US" smtClean="0"/>
              <a:t>7</a:t>
            </a:fld>
            <a:endParaRPr lang="en-US"/>
          </a:p>
        </p:txBody>
      </p:sp>
    </p:spTree>
    <p:extLst>
      <p:ext uri="{BB962C8B-B14F-4D97-AF65-F5344CB8AC3E}">
        <p14:creationId xmlns:p14="http://schemas.microsoft.com/office/powerpoint/2010/main" val="316243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work in the areas of:</a:t>
            </a:r>
          </a:p>
          <a:p>
            <a:pPr marL="172719" indent="-172719">
              <a:buFont typeface="Arial,Sans-Serif"/>
              <a:buChar char="•"/>
            </a:pPr>
            <a:r>
              <a:rPr lang="en-US" dirty="0"/>
              <a:t>Self Advocacy &amp; Systems Change - These groups offer social events (such as Calling All Self-Advocates and Happy Hour), training on self-advocacy skills, and they advise work at The Arc Minnesota.</a:t>
            </a:r>
            <a:endParaRPr lang="en-US" dirty="0">
              <a:cs typeface="Calibri"/>
            </a:endParaRPr>
          </a:p>
          <a:p>
            <a:pPr marL="172719" indent="-172719">
              <a:buFont typeface="Arial,Sans-Serif"/>
              <a:buChar char="•"/>
            </a:pPr>
            <a:r>
              <a:rPr lang="en-US" dirty="0"/>
              <a:t>Public Policy – Regional Capital Connector groups, Statewide Public Policy Committee, Advocacy</a:t>
            </a:r>
            <a:r>
              <a:rPr lang="en-US" baseline="0" dirty="0"/>
              <a:t> Day at the Capitol, and </a:t>
            </a:r>
            <a:r>
              <a:rPr lang="en-US" dirty="0"/>
              <a:t>public comments on policies</a:t>
            </a:r>
            <a:endParaRPr lang="en-US" dirty="0">
              <a:cs typeface="Calibri"/>
            </a:endParaRPr>
          </a:p>
          <a:p>
            <a:pPr marL="172719" indent="-172719">
              <a:buFont typeface="Arial,Sans-Serif"/>
              <a:buChar char="•"/>
            </a:pPr>
            <a:r>
              <a:rPr lang="en-US" dirty="0"/>
              <a:t>Statewide Initiatives – Various grants, such as a MicroGrants, Quality Assurance, Regional Quality Councils, and Peer-to-Peer Mentorship. </a:t>
            </a:r>
            <a:endParaRPr lang="en-US" dirty="0">
              <a:cs typeface="Calibri"/>
            </a:endParaRPr>
          </a:p>
          <a:p>
            <a:endParaRPr lang="en-US" dirty="0"/>
          </a:p>
          <a:p>
            <a:r>
              <a:rPr lang="en-US" b="1" dirty="0"/>
              <a:t>Photo Description Left to Right</a:t>
            </a:r>
            <a:br>
              <a:rPr lang="en-US" b="1" dirty="0">
                <a:cs typeface="+mn-lt"/>
              </a:rPr>
            </a:br>
            <a:r>
              <a:rPr lang="en-US" b="1" dirty="0"/>
              <a:t>There are icons next to each topic.</a:t>
            </a:r>
            <a:endParaRPr lang="en-US" b="1" dirty="0">
              <a:cs typeface="Calibri"/>
            </a:endParaRPr>
          </a:p>
        </p:txBody>
      </p:sp>
      <p:sp>
        <p:nvSpPr>
          <p:cNvPr id="4" name="Slide Number Placeholder 3"/>
          <p:cNvSpPr>
            <a:spLocks noGrp="1"/>
          </p:cNvSpPr>
          <p:nvPr>
            <p:ph type="sldNum" sz="quarter" idx="10"/>
          </p:nvPr>
        </p:nvSpPr>
        <p:spPr/>
        <p:txBody>
          <a:bodyPr/>
          <a:lstStyle/>
          <a:p>
            <a:fld id="{CC93B34C-0529-475A-B6D0-80D24C77CEE2}" type="slidenum">
              <a:rPr lang="en-US" smtClean="0"/>
              <a:t>8</a:t>
            </a:fld>
            <a:endParaRPr lang="en-US"/>
          </a:p>
        </p:txBody>
      </p:sp>
    </p:spTree>
    <p:extLst>
      <p:ext uri="{BB962C8B-B14F-4D97-AF65-F5344CB8AC3E}">
        <p14:creationId xmlns:p14="http://schemas.microsoft.com/office/powerpoint/2010/main" val="2430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fld id="{46D30DC9-095C-4897-8F99-8D85C9255778}" type="slidenum">
              <a:rPr lang="en-US" smtClean="0"/>
              <a:t>13</a:t>
            </a:fld>
            <a:endParaRPr lang="en-US"/>
          </a:p>
        </p:txBody>
      </p:sp>
    </p:spTree>
    <p:extLst>
      <p:ext uri="{BB962C8B-B14F-4D97-AF65-F5344CB8AC3E}">
        <p14:creationId xmlns:p14="http://schemas.microsoft.com/office/powerpoint/2010/main" val="218181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608831"/>
            <a:ext cx="9144000" cy="1205675"/>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en-US" sz="4400" b="1" i="0" smtClean="0">
                <a:solidFill>
                  <a:schemeClr val="tx1"/>
                </a:solidFill>
                <a:effectLst/>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Click to edit Master title style </a:t>
            </a:r>
          </a:p>
        </p:txBody>
      </p:sp>
      <p:sp>
        <p:nvSpPr>
          <p:cNvPr id="3" name="Subtitle 2"/>
          <p:cNvSpPr>
            <a:spLocks noGrp="1"/>
          </p:cNvSpPr>
          <p:nvPr>
            <p:ph type="subTitle" idx="1"/>
          </p:nvPr>
        </p:nvSpPr>
        <p:spPr>
          <a:xfrm>
            <a:off x="1524000" y="4913376"/>
            <a:ext cx="9144000" cy="929640"/>
          </a:xfrm>
        </p:spPr>
        <p:txBody>
          <a:bodyPr>
            <a:normAutofit/>
          </a:bodyPr>
          <a:lstStyle>
            <a:lvl1pPr marL="0" indent="0" algn="ctr">
              <a:buNone/>
              <a:defRPr sz="2800">
                <a:solidFill>
                  <a:srgbClr val="EA7125"/>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6010" y="513775"/>
            <a:ext cx="4219980" cy="2996186"/>
          </a:xfrm>
          <a:prstGeom prst="rect">
            <a:avLst/>
          </a:prstGeom>
        </p:spPr>
      </p:pic>
      <p:sp>
        <p:nvSpPr>
          <p:cNvPr id="12" name="Rectangle 11"/>
          <p:cNvSpPr/>
          <p:nvPr userDrawn="1"/>
        </p:nvSpPr>
        <p:spPr>
          <a:xfrm>
            <a:off x="0" y="6293485"/>
            <a:ext cx="12192000" cy="564515"/>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txBox="1">
            <a:spLocks/>
          </p:cNvSpPr>
          <p:nvPr userDrawn="1"/>
        </p:nvSpPr>
        <p:spPr>
          <a:xfrm>
            <a:off x="0" y="6413486"/>
            <a:ext cx="12192000" cy="346470"/>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Trebuchet MS" panose="020B0603020202020204" pitchFamily="34" charset="0"/>
              </a:rPr>
              <a:t>For people with intellectual and developmental disabilities and their families</a:t>
            </a:r>
          </a:p>
          <a:p>
            <a:endParaRPr lang="en-US"/>
          </a:p>
        </p:txBody>
      </p:sp>
    </p:spTree>
    <p:extLst>
      <p:ext uri="{BB962C8B-B14F-4D97-AF65-F5344CB8AC3E}">
        <p14:creationId xmlns:p14="http://schemas.microsoft.com/office/powerpoint/2010/main" val="188098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208168" cy="1207643"/>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69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8516" y="365125"/>
            <a:ext cx="1624263"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60796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24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208168" cy="1268603"/>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69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b="1"/>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rgbClr val="EA712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751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56295" cy="1244219"/>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26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9239" y="355601"/>
            <a:ext cx="9209003" cy="110744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rgbClr val="EA71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rgbClr val="EA71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77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44263" cy="1343978"/>
          </a:xfrm>
        </p:spPr>
        <p:txBody>
          <a:bodyPr/>
          <a:lstStyle/>
          <a:p>
            <a:r>
              <a:rPr lang="en-US"/>
              <a:t>Click to edit Master title style</a:t>
            </a:r>
          </a:p>
        </p:txBody>
      </p:sp>
    </p:spTree>
    <p:extLst>
      <p:ext uri="{BB962C8B-B14F-4D97-AF65-F5344CB8AC3E}">
        <p14:creationId xmlns:p14="http://schemas.microsoft.com/office/powerpoint/2010/main" val="322738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05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3959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01389" y="1491916"/>
            <a:ext cx="6253999" cy="43691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6713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444752"/>
          </a:xfrm>
        </p:spPr>
        <p:txBody>
          <a:bodyPr anchor="b">
            <a:normAutofit/>
          </a:bodyPr>
          <a:lstStyle>
            <a:lvl1pPr>
              <a:defRPr sz="3800"/>
            </a:lvl1pPr>
          </a:lstStyle>
          <a:p>
            <a:r>
              <a:rPr lang="en-US"/>
              <a:t>Click to edit Master title style</a:t>
            </a:r>
          </a:p>
        </p:txBody>
      </p:sp>
      <p:sp>
        <p:nvSpPr>
          <p:cNvPr id="3" name="Picture Placeholder 2"/>
          <p:cNvSpPr>
            <a:spLocks noGrp="1"/>
          </p:cNvSpPr>
          <p:nvPr>
            <p:ph type="pic" idx="1"/>
          </p:nvPr>
        </p:nvSpPr>
        <p:spPr>
          <a:xfrm>
            <a:off x="5183188" y="1552074"/>
            <a:ext cx="6172200" cy="4308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7032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9208168" cy="134397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47701" y="258730"/>
            <a:ext cx="1786363" cy="1268318"/>
          </a:xfrm>
          <a:prstGeom prst="rect">
            <a:avLst/>
          </a:prstGeom>
        </p:spPr>
      </p:pic>
      <p:sp>
        <p:nvSpPr>
          <p:cNvPr id="10" name="Rectangle 9"/>
          <p:cNvSpPr/>
          <p:nvPr userDrawn="1"/>
        </p:nvSpPr>
        <p:spPr>
          <a:xfrm>
            <a:off x="0" y="6293485"/>
            <a:ext cx="12192000" cy="564515"/>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txBox="1">
            <a:spLocks/>
          </p:cNvSpPr>
          <p:nvPr userDrawn="1"/>
        </p:nvSpPr>
        <p:spPr>
          <a:xfrm>
            <a:off x="0" y="6413486"/>
            <a:ext cx="12192000" cy="346470"/>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Trebuchet MS" panose="020B0603020202020204" pitchFamily="34" charset="0"/>
              </a:rPr>
              <a:t>For people with intellectual and developmental disabilities and their families</a:t>
            </a:r>
          </a:p>
          <a:p>
            <a:endParaRPr lang="en-US"/>
          </a:p>
        </p:txBody>
      </p:sp>
    </p:spTree>
    <p:extLst>
      <p:ext uri="{BB962C8B-B14F-4D97-AF65-F5344CB8AC3E}">
        <p14:creationId xmlns:p14="http://schemas.microsoft.com/office/powerpoint/2010/main" val="133464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sability.state.mn.us/technical-assistance/emergency-preparedness/emergency-plan/" TargetMode="External"/><Relationship Id="rId2" Type="http://schemas.openxmlformats.org/officeDocument/2006/relationships/hyperlink" Target="https://www.youtube.com/watch?v=phzNF4wwLs0" TargetMode="External"/><Relationship Id="rId1" Type="http://schemas.openxmlformats.org/officeDocument/2006/relationships/slideLayout" Target="../slideLayouts/slideLayout7.xml"/><Relationship Id="rId6" Type="http://schemas.openxmlformats.org/officeDocument/2006/relationships/hyperlink" Target="mailto:olsonda@mgmc.com" TargetMode="External"/><Relationship Id="rId5" Type="http://schemas.openxmlformats.org/officeDocument/2006/relationships/hyperlink" Target="mailto:Rachel.Garaghty@state.mn.us" TargetMode="External"/><Relationship Id="rId4" Type="http://schemas.openxmlformats.org/officeDocument/2006/relationships/hyperlink" Target="https://www.cdc.gov/disability-emergency-preparedness/people-with-disabilities/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fema.gov/sites/default/files/documents/fema_access-and-functional-needs-support_fact-sheet.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tel:+833.450.149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witter.com/thearcminnesota" TargetMode="External"/><Relationship Id="rId5" Type="http://schemas.openxmlformats.org/officeDocument/2006/relationships/hyperlink" Target="https://www.facebook.com/thearcminnesota" TargetMode="External"/><Relationship Id="rId4" Type="http://schemas.openxmlformats.org/officeDocument/2006/relationships/hyperlink" Target="mailto:Info@arcminnesota.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arcminnesota.org/reg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instagram.com/arcsvaluevillage/?hl=en" TargetMode="External"/><Relationship Id="rId4" Type="http://schemas.openxmlformats.org/officeDocument/2006/relationships/hyperlink" Target="https://arcsvaluevillag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rcminnesota.org/about/why-the-arc/"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FC09F82-4C04-4A13-BB36-43C4CC6C3AD7}"/>
              </a:ext>
            </a:extLst>
          </p:cNvPr>
          <p:cNvSpPr>
            <a:spLocks noGrp="1"/>
          </p:cNvSpPr>
          <p:nvPr>
            <p:ph type="title"/>
          </p:nvPr>
        </p:nvSpPr>
        <p:spPr>
          <a:xfrm>
            <a:off x="641337" y="615867"/>
            <a:ext cx="4523622" cy="3774042"/>
          </a:xfrm>
        </p:spPr>
        <p:txBody>
          <a:bodyPr vert="horz" lIns="91440" tIns="45720" rIns="91440" bIns="45720" rtlCol="0" anchor="b">
            <a:normAutofit/>
          </a:bodyPr>
          <a:lstStyle/>
          <a:p>
            <a:r>
              <a:rPr lang="en-US" sz="5400" b="1" dirty="0">
                <a:latin typeface="Calibri"/>
                <a:ea typeface="Calibri"/>
                <a:cs typeface="Calibri Light"/>
              </a:rPr>
              <a:t>Programs &amp; Services Overview</a:t>
            </a:r>
            <a:endParaRPr lang="en-US" sz="5400" b="1" kern="1200" dirty="0">
              <a:solidFill>
                <a:schemeClr val="tx1"/>
              </a:solidFill>
              <a:latin typeface="Calibri"/>
              <a:ea typeface="Calibri"/>
              <a:cs typeface="Calibri Light"/>
            </a:endParaRP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e Arc logo with the orange &quot;swoosh&quot; and tagline">
            <a:extLst>
              <a:ext uri="{FF2B5EF4-FFF2-40B4-BE49-F238E27FC236}">
                <a16:creationId xmlns:a16="http://schemas.microsoft.com/office/drawing/2014/main" id="{47B75BFE-D657-44C0-989E-8AAA1F9E3FA7}"/>
              </a:ext>
            </a:extLst>
          </p:cNvPr>
          <p:cNvPicPr>
            <a:picLocks noChangeAspect="1"/>
          </p:cNvPicPr>
          <p:nvPr/>
        </p:nvPicPr>
        <p:blipFill>
          <a:blip r:embed="rId3"/>
          <a:stretch>
            <a:fillRect/>
          </a:stretch>
        </p:blipFill>
        <p:spPr>
          <a:xfrm>
            <a:off x="5422593" y="1101353"/>
            <a:ext cx="6446319" cy="4136656"/>
          </a:xfrm>
          <a:prstGeom prst="rect">
            <a:avLst/>
          </a:prstGeom>
        </p:spPr>
      </p:pic>
    </p:spTree>
    <p:extLst>
      <p:ext uri="{BB962C8B-B14F-4D97-AF65-F5344CB8AC3E}">
        <p14:creationId xmlns:p14="http://schemas.microsoft.com/office/powerpoint/2010/main" val="300360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DD7DF4-04F6-6564-7EA7-74E68EE73F02}"/>
              </a:ext>
            </a:extLst>
          </p:cNvPr>
          <p:cNvSpPr txBox="1"/>
          <p:nvPr/>
        </p:nvSpPr>
        <p:spPr>
          <a:xfrm>
            <a:off x="713676" y="882486"/>
            <a:ext cx="10348333" cy="4524315"/>
          </a:xfrm>
          <a:prstGeom prst="rect">
            <a:avLst/>
          </a:prstGeom>
          <a:noFill/>
        </p:spPr>
        <p:txBody>
          <a:bodyPr wrap="square" rtlCol="0">
            <a:spAutoFit/>
          </a:bodyPr>
          <a:lstStyle/>
          <a:p>
            <a:r>
              <a:rPr lang="en-US" sz="2400" b="1" dirty="0"/>
              <a:t>Preparedness for All: Emergency Planning for People with Disabilities</a:t>
            </a:r>
          </a:p>
          <a:p>
            <a:r>
              <a:rPr lang="en-US" sz="2400" b="1" dirty="0">
                <a:hlinkClick r:id="rId2"/>
              </a:rPr>
              <a:t>https://www.youtube.com/watch?v=phzNF4wwLs0</a:t>
            </a:r>
            <a:r>
              <a:rPr lang="en-US" sz="2400" b="1" dirty="0"/>
              <a:t> </a:t>
            </a:r>
          </a:p>
          <a:p>
            <a:r>
              <a:rPr lang="en-US" sz="2400" b="1" dirty="0"/>
              <a:t>Minnesota Council on Disabilities</a:t>
            </a:r>
          </a:p>
          <a:p>
            <a:r>
              <a:rPr lang="en-US" sz="2400" b="1" dirty="0">
                <a:hlinkClick r:id="rId3"/>
              </a:rPr>
              <a:t>https://www.disability.state.mn.us/technical-assistance/emergency-preparedness/emergency-plan/</a:t>
            </a:r>
            <a:endParaRPr lang="en-US" sz="2400" b="1" dirty="0"/>
          </a:p>
          <a:p>
            <a:r>
              <a:rPr lang="en-US" sz="2400" b="1" dirty="0"/>
              <a:t>Centers for Disease Control and Prevention (CDC)</a:t>
            </a:r>
          </a:p>
          <a:p>
            <a:r>
              <a:rPr lang="en-US" sz="2400" b="1" dirty="0">
                <a:hlinkClick r:id="rId4"/>
              </a:rPr>
              <a:t>https://www.cdc.gov/disability-emergency-preparedness/people-with-disabilities/index.html</a:t>
            </a:r>
            <a:r>
              <a:rPr lang="en-US" sz="2400" b="1" dirty="0"/>
              <a:t> </a:t>
            </a:r>
          </a:p>
          <a:p>
            <a:r>
              <a:rPr lang="en-US" sz="2400" b="1" dirty="0"/>
              <a:t>Rachel Garaghty, MN Department of Health, Health Equity Strategist/Emergency Preparedness Response</a:t>
            </a:r>
          </a:p>
          <a:p>
            <a:r>
              <a:rPr lang="en-US" sz="2400" b="1" dirty="0"/>
              <a:t>651-201-4153, </a:t>
            </a:r>
            <a:r>
              <a:rPr lang="en-US" sz="2400" b="1" dirty="0">
                <a:hlinkClick r:id="rId5"/>
              </a:rPr>
              <a:t>Rachel.Garaghty@state.mn.us</a:t>
            </a:r>
            <a:r>
              <a:rPr lang="en-US" sz="2400" b="1" dirty="0"/>
              <a:t> </a:t>
            </a:r>
          </a:p>
          <a:p>
            <a:r>
              <a:rPr lang="en-US" sz="2400" b="1" dirty="0"/>
              <a:t>Kody Olson, Emergency Management Coordinator, </a:t>
            </a:r>
            <a:r>
              <a:rPr lang="en-US" sz="2400" b="1" dirty="0">
                <a:hlinkClick r:id="rId6"/>
              </a:rPr>
              <a:t>olsonda@mgmc.com</a:t>
            </a:r>
            <a:r>
              <a:rPr lang="en-US" sz="2400" b="1" dirty="0"/>
              <a:t> </a:t>
            </a:r>
          </a:p>
        </p:txBody>
      </p:sp>
      <p:sp>
        <p:nvSpPr>
          <p:cNvPr id="3" name="TextBox 2">
            <a:extLst>
              <a:ext uri="{FF2B5EF4-FFF2-40B4-BE49-F238E27FC236}">
                <a16:creationId xmlns:a16="http://schemas.microsoft.com/office/drawing/2014/main" id="{D0985E24-2A8D-094F-0389-73D115350964}"/>
              </a:ext>
            </a:extLst>
          </p:cNvPr>
          <p:cNvSpPr txBox="1"/>
          <p:nvPr/>
        </p:nvSpPr>
        <p:spPr>
          <a:xfrm>
            <a:off x="2219093" y="174600"/>
            <a:ext cx="7136781" cy="707886"/>
          </a:xfrm>
          <a:prstGeom prst="rect">
            <a:avLst/>
          </a:prstGeom>
          <a:noFill/>
        </p:spPr>
        <p:txBody>
          <a:bodyPr wrap="square" rtlCol="0">
            <a:spAutoFit/>
          </a:bodyPr>
          <a:lstStyle/>
          <a:p>
            <a:pPr algn="ctr"/>
            <a:r>
              <a:rPr lang="en-US" sz="4000" b="1" dirty="0"/>
              <a:t>Resources </a:t>
            </a:r>
          </a:p>
        </p:txBody>
      </p:sp>
    </p:spTree>
    <p:extLst>
      <p:ext uri="{BB962C8B-B14F-4D97-AF65-F5344CB8AC3E}">
        <p14:creationId xmlns:p14="http://schemas.microsoft.com/office/powerpoint/2010/main" val="184790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E37A-2BB7-352D-8B3E-A565C039ED9D}"/>
              </a:ext>
            </a:extLst>
          </p:cNvPr>
          <p:cNvSpPr txBox="1"/>
          <p:nvPr/>
        </p:nvSpPr>
        <p:spPr>
          <a:xfrm>
            <a:off x="1115122" y="683092"/>
            <a:ext cx="9668107" cy="523220"/>
          </a:xfrm>
          <a:prstGeom prst="rect">
            <a:avLst/>
          </a:prstGeom>
          <a:noFill/>
        </p:spPr>
        <p:txBody>
          <a:bodyPr wrap="square" rtlCol="0">
            <a:spAutoFit/>
          </a:bodyPr>
          <a:lstStyle/>
          <a:p>
            <a:pPr algn="ctr"/>
            <a:r>
              <a:rPr lang="en-US" sz="2800" b="1" dirty="0"/>
              <a:t>Functional and Access Needs</a:t>
            </a:r>
          </a:p>
        </p:txBody>
      </p:sp>
      <p:sp>
        <p:nvSpPr>
          <p:cNvPr id="3" name="TextBox 2">
            <a:extLst>
              <a:ext uri="{FF2B5EF4-FFF2-40B4-BE49-F238E27FC236}">
                <a16:creationId xmlns:a16="http://schemas.microsoft.com/office/drawing/2014/main" id="{BA4101A0-4695-69ED-DE63-2ADE76DC3D04}"/>
              </a:ext>
            </a:extLst>
          </p:cNvPr>
          <p:cNvSpPr txBox="1"/>
          <p:nvPr/>
        </p:nvSpPr>
        <p:spPr>
          <a:xfrm>
            <a:off x="1317702" y="1582340"/>
            <a:ext cx="9556596" cy="4801314"/>
          </a:xfrm>
          <a:prstGeom prst="rect">
            <a:avLst/>
          </a:prstGeom>
          <a:noFill/>
        </p:spPr>
        <p:txBody>
          <a:bodyPr wrap="square" rtlCol="0">
            <a:spAutoFit/>
          </a:bodyPr>
          <a:lstStyle/>
          <a:p>
            <a:pPr algn="ctr"/>
            <a:r>
              <a:rPr lang="en-US" sz="2400" b="1" dirty="0"/>
              <a:t>Access Needs</a:t>
            </a:r>
          </a:p>
          <a:p>
            <a:pPr algn="ctr"/>
            <a:r>
              <a:rPr lang="en-US" sz="2400" dirty="0"/>
              <a:t>Physical</a:t>
            </a:r>
          </a:p>
          <a:p>
            <a:pPr algn="ctr"/>
            <a:r>
              <a:rPr lang="en-US" sz="2400" dirty="0"/>
              <a:t>Communication</a:t>
            </a:r>
          </a:p>
          <a:p>
            <a:pPr algn="ctr"/>
            <a:r>
              <a:rPr lang="en-US" sz="2400" dirty="0"/>
              <a:t>Sensory</a:t>
            </a:r>
          </a:p>
          <a:p>
            <a:pPr algn="ctr"/>
            <a:endParaRPr lang="en-US" sz="2400" dirty="0"/>
          </a:p>
          <a:p>
            <a:pPr algn="ctr"/>
            <a:r>
              <a:rPr lang="en-US" sz="2400" b="1" dirty="0"/>
              <a:t>Functional Needs</a:t>
            </a:r>
          </a:p>
          <a:p>
            <a:pPr algn="ctr"/>
            <a:r>
              <a:rPr lang="en-US" sz="2400" dirty="0"/>
              <a:t>Independence</a:t>
            </a:r>
          </a:p>
          <a:p>
            <a:pPr algn="ctr"/>
            <a:r>
              <a:rPr lang="en-US" sz="2400" dirty="0"/>
              <a:t>Transportation</a:t>
            </a:r>
          </a:p>
          <a:p>
            <a:pPr algn="ctr"/>
            <a:r>
              <a:rPr lang="en-US" sz="2400" dirty="0"/>
              <a:t>Medical care</a:t>
            </a:r>
          </a:p>
          <a:p>
            <a:pPr algn="ctr"/>
            <a:r>
              <a:rPr lang="en-US" sz="2400" dirty="0"/>
              <a:t>Supervision</a:t>
            </a:r>
          </a:p>
          <a:p>
            <a:pPr algn="ctr"/>
            <a:r>
              <a:rPr lang="en-US" sz="2400" dirty="0"/>
              <a:t>Safety</a:t>
            </a:r>
          </a:p>
          <a:p>
            <a:pPr algn="ctr"/>
            <a:r>
              <a:rPr lang="en-US" sz="2400" dirty="0"/>
              <a:t>Health maintenance</a:t>
            </a:r>
          </a:p>
          <a:p>
            <a:pPr algn="ctr"/>
            <a:endParaRPr lang="en-US" dirty="0"/>
          </a:p>
        </p:txBody>
      </p:sp>
    </p:spTree>
    <p:extLst>
      <p:ext uri="{BB962C8B-B14F-4D97-AF65-F5344CB8AC3E}">
        <p14:creationId xmlns:p14="http://schemas.microsoft.com/office/powerpoint/2010/main" val="312537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B72EC-DC93-C7A6-1017-F63C4E60974D}"/>
              </a:ext>
            </a:extLst>
          </p:cNvPr>
          <p:cNvSpPr txBox="1"/>
          <p:nvPr/>
        </p:nvSpPr>
        <p:spPr>
          <a:xfrm>
            <a:off x="3311913" y="2364059"/>
            <a:ext cx="8583650" cy="3785652"/>
          </a:xfrm>
          <a:prstGeom prst="rect">
            <a:avLst/>
          </a:prstGeom>
          <a:noFill/>
        </p:spPr>
        <p:txBody>
          <a:bodyPr wrap="square">
            <a:spAutoFit/>
          </a:bodyPr>
          <a:lstStyle/>
          <a:p>
            <a:r>
              <a:rPr lang="en-US" sz="2800" b="1" dirty="0"/>
              <a:t>Access and Functional Needs Resource - FEMA</a:t>
            </a:r>
          </a:p>
          <a:p>
            <a:endParaRPr lang="en-US" dirty="0"/>
          </a:p>
          <a:p>
            <a:endParaRPr lang="en-US" dirty="0"/>
          </a:p>
          <a:p>
            <a:endParaRPr lang="en-US" dirty="0"/>
          </a:p>
          <a:p>
            <a:endParaRPr lang="en-US" dirty="0"/>
          </a:p>
          <a:p>
            <a:r>
              <a:rPr lang="en-US" sz="2000" b="1" dirty="0">
                <a:hlinkClick r:id="rId2"/>
              </a:rPr>
              <a:t>https://www.fema.gov/sites/default/files/documents/fema_access-and-functional-needs-support_fact-sheet.pdf</a:t>
            </a:r>
            <a:endParaRPr lang="en-US" sz="2000" b="1" dirty="0"/>
          </a:p>
          <a:p>
            <a:endParaRPr lang="en-US" sz="2000" b="1" dirty="0"/>
          </a:p>
          <a:p>
            <a:endParaRPr lang="en-US" sz="2000" b="1" dirty="0"/>
          </a:p>
          <a:p>
            <a:endParaRPr lang="en-US" sz="2000" b="1" dirty="0"/>
          </a:p>
          <a:p>
            <a:endParaRPr lang="en-US" sz="2000" b="1" dirty="0"/>
          </a:p>
          <a:p>
            <a:endParaRPr lang="en-US" sz="2000" b="1" dirty="0"/>
          </a:p>
        </p:txBody>
      </p:sp>
      <p:pic>
        <p:nvPicPr>
          <p:cNvPr id="4" name="Picture 3" descr="a white presenting male in a wheelchair pushing through flooding waters">
            <a:extLst>
              <a:ext uri="{FF2B5EF4-FFF2-40B4-BE49-F238E27FC236}">
                <a16:creationId xmlns:a16="http://schemas.microsoft.com/office/drawing/2014/main" id="{01D08725-4741-ABCB-4BCE-A5336B435F11}"/>
              </a:ext>
            </a:extLst>
          </p:cNvPr>
          <p:cNvPicPr>
            <a:picLocks noChangeAspect="1"/>
          </p:cNvPicPr>
          <p:nvPr/>
        </p:nvPicPr>
        <p:blipFill>
          <a:blip r:embed="rId3"/>
          <a:stretch>
            <a:fillRect/>
          </a:stretch>
        </p:blipFill>
        <p:spPr>
          <a:xfrm>
            <a:off x="215706" y="2630062"/>
            <a:ext cx="2984694" cy="2167591"/>
          </a:xfrm>
          <a:prstGeom prst="rect">
            <a:avLst/>
          </a:prstGeom>
        </p:spPr>
      </p:pic>
    </p:spTree>
    <p:extLst>
      <p:ext uri="{BB962C8B-B14F-4D97-AF65-F5344CB8AC3E}">
        <p14:creationId xmlns:p14="http://schemas.microsoft.com/office/powerpoint/2010/main" val="264421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246" y="800932"/>
            <a:ext cx="10914063" cy="1201488"/>
          </a:xfrm>
        </p:spPr>
        <p:txBody>
          <a:bodyPr anchor="b">
            <a:noAutofit/>
          </a:bodyPr>
          <a:lstStyle/>
          <a:p>
            <a:r>
              <a:rPr lang="en-US" sz="5000" b="1" dirty="0">
                <a:latin typeface="Calibri"/>
                <a:ea typeface="Calibri"/>
                <a:cs typeface="Poppins Bold"/>
              </a:rPr>
              <a:t>Connect with us!  </a:t>
            </a:r>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49539" y="2803353"/>
            <a:ext cx="10692921" cy="3970426"/>
          </a:xfrm>
        </p:spPr>
        <p:txBody>
          <a:bodyPr vert="horz" lIns="91440" tIns="45720" rIns="91440" bIns="45720" rtlCol="0" anchor="t">
            <a:noAutofit/>
          </a:bodyPr>
          <a:lstStyle/>
          <a:p>
            <a:pPr marL="0" indent="0" rtl="0">
              <a:buNone/>
            </a:pPr>
            <a:r>
              <a:rPr lang="en-US" dirty="0">
                <a:latin typeface="Calibri"/>
                <a:ea typeface="Calibri"/>
                <a:cs typeface="Calibri"/>
              </a:rPr>
              <a:t>General Information </a:t>
            </a:r>
          </a:p>
          <a:p>
            <a:pPr lvl="1" rtl="0">
              <a:buChar char="•"/>
            </a:pPr>
            <a:r>
              <a:rPr lang="en-US" sz="2800" dirty="0">
                <a:solidFill>
                  <a:srgbClr val="0563C1"/>
                </a:solidFill>
                <a:latin typeface="Calibri"/>
                <a:ea typeface="Calibri"/>
                <a:cs typeface="Calibri"/>
              </a:rPr>
              <a:t>arcminnesota.org</a:t>
            </a:r>
            <a:endParaRPr lang="en-US" sz="2800" dirty="0">
              <a:latin typeface="Calibri"/>
              <a:ea typeface="Calibri"/>
              <a:cs typeface="Calibri"/>
            </a:endParaRPr>
          </a:p>
          <a:p>
            <a:pPr lvl="1" rtl="0">
              <a:buChar char="•"/>
            </a:pPr>
            <a:r>
              <a:rPr lang="en-US" sz="2800" dirty="0">
                <a:solidFill>
                  <a:srgbClr val="0563C1"/>
                </a:solidFill>
                <a:latin typeface="Calibri"/>
                <a:ea typeface="Calibri"/>
                <a:cs typeface="Calibri"/>
                <a:hlinkClick r:id="rId3"/>
              </a:rPr>
              <a:t>833-450-1494</a:t>
            </a:r>
            <a:r>
              <a:rPr lang="en-US" sz="2800" dirty="0">
                <a:latin typeface="Calibri"/>
                <a:ea typeface="Calibri"/>
                <a:cs typeface="Calibri"/>
              </a:rPr>
              <a:t> </a:t>
            </a:r>
          </a:p>
          <a:p>
            <a:pPr lvl="1" rtl="0">
              <a:buChar char="•"/>
            </a:pPr>
            <a:r>
              <a:rPr lang="en-US" sz="2800" dirty="0">
                <a:solidFill>
                  <a:srgbClr val="0563C1"/>
                </a:solidFill>
                <a:latin typeface="Calibri"/>
                <a:ea typeface="Calibri"/>
                <a:cs typeface="Calibri"/>
                <a:hlinkClick r:id="rId4"/>
              </a:rPr>
              <a:t>Info@arcminnesota.org</a:t>
            </a:r>
            <a:r>
              <a:rPr lang="en-US" sz="2800" dirty="0">
                <a:latin typeface="Calibri"/>
                <a:ea typeface="Calibri"/>
                <a:cs typeface="Calibri"/>
              </a:rPr>
              <a:t>  </a:t>
            </a:r>
          </a:p>
          <a:p>
            <a:pPr lvl="1"/>
            <a:r>
              <a:rPr lang="en-US" sz="2800" dirty="0">
                <a:latin typeface="Calibri"/>
                <a:ea typeface="Calibri"/>
                <a:cs typeface="Calibri"/>
              </a:rPr>
              <a:t>P.O. Box 64007</a:t>
            </a:r>
            <a:r>
              <a:rPr lang="en-US" sz="2800" dirty="0">
                <a:latin typeface="Calibri"/>
                <a:ea typeface="WordVisiCarriageReturn_MSFontService"/>
                <a:cs typeface="WordVisiCarriageReturn_MSFontService"/>
              </a:rPr>
              <a:t> </a:t>
            </a:r>
            <a:r>
              <a:rPr lang="en-US" sz="2800" dirty="0">
                <a:latin typeface="Calibri"/>
                <a:ea typeface="WordVisiCarriageReturn_MSFontService"/>
                <a:cs typeface="Calibri"/>
              </a:rPr>
              <a:t> </a:t>
            </a:r>
            <a:r>
              <a:rPr lang="en-US" sz="2800" dirty="0">
                <a:latin typeface="Calibri"/>
                <a:ea typeface="Calibri"/>
                <a:cs typeface="Calibri"/>
              </a:rPr>
              <a:t>St. Paul, Minnesota 55164</a:t>
            </a:r>
            <a:r>
              <a:rPr lang="en-US" sz="2800" dirty="0">
                <a:latin typeface="Calibri"/>
                <a:ea typeface="Trebuchet MS"/>
                <a:cs typeface="Trebuchet MS"/>
              </a:rPr>
              <a:t> </a:t>
            </a:r>
          </a:p>
          <a:p>
            <a:pPr lvl="2"/>
            <a:endParaRPr lang="en-US" sz="2800" dirty="0">
              <a:latin typeface="Calibri"/>
              <a:ea typeface="Calibri"/>
              <a:cs typeface="Calibri"/>
            </a:endParaRPr>
          </a:p>
          <a:p>
            <a:pPr indent="0">
              <a:buNone/>
            </a:pPr>
            <a:r>
              <a:rPr lang="en-US" dirty="0">
                <a:latin typeface="Calibri"/>
                <a:ea typeface="Calibri"/>
                <a:cs typeface="Calibri"/>
              </a:rPr>
              <a:t>Facebook: </a:t>
            </a:r>
            <a:r>
              <a:rPr lang="en-US" dirty="0">
                <a:solidFill>
                  <a:srgbClr val="0563C1"/>
                </a:solidFill>
                <a:latin typeface="Calibri"/>
                <a:ea typeface="Calibri"/>
                <a:cs typeface="Calibri"/>
                <a:hlinkClick r:id="rId5"/>
              </a:rPr>
              <a:t>www.facebook.com/thearcminnesota</a:t>
            </a:r>
            <a:endParaRPr lang="en-US" dirty="0">
              <a:latin typeface="Calibri"/>
              <a:ea typeface="Calibri"/>
              <a:cs typeface="Calibri"/>
            </a:endParaRPr>
          </a:p>
          <a:p>
            <a:pPr indent="0" rtl="0">
              <a:buNone/>
            </a:pPr>
            <a:r>
              <a:rPr lang="en-US" dirty="0">
                <a:latin typeface="Calibri"/>
                <a:ea typeface="Calibri"/>
                <a:cs typeface="Calibri"/>
              </a:rPr>
              <a:t>Twitter: </a:t>
            </a:r>
            <a:r>
              <a:rPr lang="en-US" dirty="0">
                <a:solidFill>
                  <a:srgbClr val="0563C1"/>
                </a:solidFill>
                <a:latin typeface="Calibri"/>
                <a:ea typeface="Calibri"/>
                <a:cs typeface="Calibri"/>
                <a:hlinkClick r:id="rId6">
                  <a:extLst>
                    <a:ext uri="{A12FA001-AC4F-418D-AE19-62706E023703}">
                      <ahyp:hlinkClr xmlns:ahyp="http://schemas.microsoft.com/office/drawing/2018/hyperlinkcolor" val="tx"/>
                    </a:ext>
                  </a:extLst>
                </a:hlinkClick>
              </a:rPr>
              <a:t>twitter.com/thearcminnesota</a:t>
            </a:r>
            <a:r>
              <a:rPr lang="en-US" dirty="0">
                <a:latin typeface="Calibri"/>
                <a:ea typeface="Calibri"/>
                <a:cs typeface="Calibri"/>
              </a:rPr>
              <a:t>  </a:t>
            </a:r>
            <a:endParaRPr lang="en-US" dirty="0">
              <a:latin typeface="Calibri"/>
              <a:cs typeface="Poppins"/>
            </a:endParaRPr>
          </a:p>
        </p:txBody>
      </p:sp>
    </p:spTree>
    <p:extLst>
      <p:ext uri="{BB962C8B-B14F-4D97-AF65-F5344CB8AC3E}">
        <p14:creationId xmlns:p14="http://schemas.microsoft.com/office/powerpoint/2010/main" val="17283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4ED95-A529-2D62-53D5-811277F5DB2C}"/>
              </a:ext>
            </a:extLst>
          </p:cNvPr>
          <p:cNvSpPr txBox="1"/>
          <p:nvPr/>
        </p:nvSpPr>
        <p:spPr>
          <a:xfrm>
            <a:off x="838200" y="365125"/>
            <a:ext cx="9256295" cy="12442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latin typeface="Trebuchet MS" panose="020B0603020202020204" pitchFamily="34" charset="0"/>
                <a:ea typeface="+mj-ea"/>
                <a:cs typeface="+mj-cs"/>
              </a:rPr>
              <a:t>We are not experts at this – We Want To Connect with You!!</a:t>
            </a:r>
          </a:p>
        </p:txBody>
      </p:sp>
      <p:pic>
        <p:nvPicPr>
          <p:cNvPr id="3" name="Picture 2" descr="graphic of hands of various skin color and sleeve designs touching hands in the center">
            <a:extLst>
              <a:ext uri="{FF2B5EF4-FFF2-40B4-BE49-F238E27FC236}">
                <a16:creationId xmlns:a16="http://schemas.microsoft.com/office/drawing/2014/main" id="{273C9669-5785-EA73-3F19-DDAFE8522A89}"/>
              </a:ext>
            </a:extLst>
          </p:cNvPr>
          <p:cNvPicPr>
            <a:picLocks noChangeAspect="1"/>
          </p:cNvPicPr>
          <p:nvPr/>
        </p:nvPicPr>
        <p:blipFill>
          <a:blip r:embed="rId2"/>
          <a:stretch>
            <a:fillRect/>
          </a:stretch>
        </p:blipFill>
        <p:spPr>
          <a:xfrm>
            <a:off x="1126839" y="1825625"/>
            <a:ext cx="4604322" cy="4351338"/>
          </a:xfrm>
          <a:prstGeom prst="rect">
            <a:avLst/>
          </a:prstGeom>
          <a:noFill/>
        </p:spPr>
      </p:pic>
      <p:sp>
        <p:nvSpPr>
          <p:cNvPr id="8" name="Content Placeholder 3">
            <a:extLst>
              <a:ext uri="{FF2B5EF4-FFF2-40B4-BE49-F238E27FC236}">
                <a16:creationId xmlns:a16="http://schemas.microsoft.com/office/drawing/2014/main" id="{FACCA74B-3945-3752-E37E-79E501F6C41E}"/>
              </a:ext>
            </a:extLst>
          </p:cNvPr>
          <p:cNvSpPr>
            <a:spLocks noGrp="1"/>
          </p:cNvSpPr>
          <p:nvPr>
            <p:ph sz="half" idx="2"/>
          </p:nvPr>
        </p:nvSpPr>
        <p:spPr>
          <a:xfrm>
            <a:off x="6172200" y="1825625"/>
            <a:ext cx="5181600" cy="4351338"/>
          </a:xfrm>
        </p:spPr>
        <p:txBody>
          <a:bodyPr/>
          <a:lstStyle/>
          <a:p>
            <a:pPr marL="0" indent="0">
              <a:buNone/>
            </a:pPr>
            <a:r>
              <a:rPr lang="en-US" dirty="0"/>
              <a:t>Connect with The Arc!</a:t>
            </a:r>
          </a:p>
          <a:p>
            <a:pPr marL="0" indent="0">
              <a:buNone/>
            </a:pPr>
            <a:r>
              <a:rPr lang="en-US" dirty="0"/>
              <a:t>How do we partner together?</a:t>
            </a:r>
          </a:p>
          <a:p>
            <a:pPr marL="0" indent="0">
              <a:buNone/>
            </a:pPr>
            <a:endParaRPr lang="en-US" dirty="0"/>
          </a:p>
          <a:p>
            <a:pPr marL="0" indent="0">
              <a:buNone/>
            </a:pPr>
            <a:r>
              <a:rPr lang="en-US" dirty="0"/>
              <a:t>Mai Thor, Chief Program Officer</a:t>
            </a:r>
          </a:p>
          <a:p>
            <a:pPr marL="0" indent="0">
              <a:buNone/>
            </a:pPr>
            <a:r>
              <a:rPr lang="en-US" dirty="0"/>
              <a:t>The Arc Minnesota</a:t>
            </a:r>
          </a:p>
          <a:p>
            <a:pPr marL="0" indent="0">
              <a:buNone/>
            </a:pPr>
            <a:r>
              <a:rPr lang="en-US" dirty="0"/>
              <a:t>maithor@arcminnesota.org</a:t>
            </a:r>
          </a:p>
        </p:txBody>
      </p:sp>
    </p:spTree>
    <p:extLst>
      <p:ext uri="{BB962C8B-B14F-4D97-AF65-F5344CB8AC3E}">
        <p14:creationId xmlns:p14="http://schemas.microsoft.com/office/powerpoint/2010/main" val="322865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533076-0B39-EA02-9954-4CF28892269C}"/>
              </a:ext>
            </a:extLst>
          </p:cNvPr>
          <p:cNvSpPr txBox="1"/>
          <p:nvPr/>
        </p:nvSpPr>
        <p:spPr>
          <a:xfrm>
            <a:off x="502150" y="628099"/>
            <a:ext cx="4382084" cy="707886"/>
          </a:xfrm>
          <a:prstGeom prst="rect">
            <a:avLst/>
          </a:prstGeom>
          <a:noFill/>
        </p:spPr>
        <p:txBody>
          <a:bodyPr wrap="square" rtlCol="0">
            <a:spAutoFit/>
          </a:bodyPr>
          <a:lstStyle/>
          <a:p>
            <a:pPr algn="ctr"/>
            <a:r>
              <a:rPr lang="en-US" sz="4000" b="1" dirty="0"/>
              <a:t>Thank you!!</a:t>
            </a:r>
          </a:p>
        </p:txBody>
      </p:sp>
      <p:sp>
        <p:nvSpPr>
          <p:cNvPr id="2" name="Title 1"/>
          <p:cNvSpPr>
            <a:spLocks noGrp="1"/>
          </p:cNvSpPr>
          <p:nvPr>
            <p:ph type="ctrTitle"/>
          </p:nvPr>
        </p:nvSpPr>
        <p:spPr>
          <a:xfrm>
            <a:off x="502150" y="628099"/>
            <a:ext cx="4625410" cy="3566160"/>
          </a:xfrm>
        </p:spPr>
        <p:txBody>
          <a:bodyPr anchor="b">
            <a:normAutofit/>
          </a:bodyPr>
          <a:lstStyle/>
          <a:p>
            <a:pPr algn="l"/>
            <a:r>
              <a:rPr lang="en-US" sz="6000" dirty="0">
                <a:latin typeface="Calibri"/>
                <a:ea typeface="Calibri"/>
                <a:cs typeface="Poppins Bold"/>
              </a:rPr>
              <a:t>Questions?</a:t>
            </a:r>
          </a:p>
        </p:txBody>
      </p:sp>
      <p:pic>
        <p:nvPicPr>
          <p:cNvPr id="3" name="Picture 4" descr="A photo of a person with a child in their lap, riding a merry-go-round.">
            <a:extLst>
              <a:ext uri="{FF2B5EF4-FFF2-40B4-BE49-F238E27FC236}">
                <a16:creationId xmlns:a16="http://schemas.microsoft.com/office/drawing/2014/main" id="{701DEA42-D5D8-49B2-AAFB-CFB21B39DF89}"/>
              </a:ext>
            </a:extLst>
          </p:cNvPr>
          <p:cNvPicPr>
            <a:picLocks noChangeAspect="1"/>
          </p:cNvPicPr>
          <p:nvPr/>
        </p:nvPicPr>
        <p:blipFill rotWithShape="1">
          <a:blip r:embed="rId3"/>
          <a:srcRect l="15274" r="177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6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F216A-B954-40CC-B957-2E439204BA4D}"/>
              </a:ext>
            </a:extLst>
          </p:cNvPr>
          <p:cNvSpPr>
            <a:spLocks noGrp="1"/>
          </p:cNvSpPr>
          <p:nvPr>
            <p:ph type="title"/>
          </p:nvPr>
        </p:nvSpPr>
        <p:spPr>
          <a:xfrm>
            <a:off x="249935" y="695964"/>
            <a:ext cx="3668518" cy="1719072"/>
          </a:xfrm>
        </p:spPr>
        <p:txBody>
          <a:bodyPr anchor="b">
            <a:normAutofit/>
          </a:bodyPr>
          <a:lstStyle/>
          <a:p>
            <a:r>
              <a:rPr lang="en-US" sz="5400" b="1" dirty="0">
                <a:latin typeface="Calibri"/>
                <a:ea typeface="Calibri"/>
                <a:cs typeface="Poppins Bold"/>
              </a:rPr>
              <a:t>Where We've Been</a:t>
            </a:r>
          </a:p>
        </p:txBody>
      </p:sp>
      <p:pic>
        <p:nvPicPr>
          <p:cNvPr id="7" name="Picture 8" descr="A drawing of a fist, with the wheelchair symbol and the phrase support disability rights inside of it. ">
            <a:extLst>
              <a:ext uri="{FF2B5EF4-FFF2-40B4-BE49-F238E27FC236}">
                <a16:creationId xmlns:a16="http://schemas.microsoft.com/office/drawing/2014/main" id="{E0ADB752-5D33-4E88-BF7C-8E4514E6D77A}"/>
              </a:ext>
            </a:extLst>
          </p:cNvPr>
          <p:cNvPicPr>
            <a:picLocks noChangeAspect="1"/>
          </p:cNvPicPr>
          <p:nvPr/>
        </p:nvPicPr>
        <p:blipFill>
          <a:blip r:embed="rId3"/>
          <a:stretch>
            <a:fillRect/>
          </a:stretch>
        </p:blipFill>
        <p:spPr>
          <a:xfrm>
            <a:off x="3790282" y="545617"/>
            <a:ext cx="2743200" cy="4053102"/>
          </a:xfrm>
          <a:prstGeom prst="rect">
            <a:avLst/>
          </a:prstGeom>
          <a:ln>
            <a:noFill/>
          </a:ln>
          <a:effectLst>
            <a:softEdge rad="112500"/>
          </a:effectLst>
        </p:spPr>
      </p:pic>
      <p:pic>
        <p:nvPicPr>
          <p:cNvPr id="6" name="Picture 6" descr="Three people outside, one is in a wheelchair.">
            <a:extLst>
              <a:ext uri="{FF2B5EF4-FFF2-40B4-BE49-F238E27FC236}">
                <a16:creationId xmlns:a16="http://schemas.microsoft.com/office/drawing/2014/main" id="{12973489-9E24-420E-B0CC-2DACE14F6395}"/>
              </a:ext>
            </a:extLst>
          </p:cNvPr>
          <p:cNvPicPr>
            <a:picLocks noChangeAspect="1"/>
          </p:cNvPicPr>
          <p:nvPr/>
        </p:nvPicPr>
        <p:blipFill>
          <a:blip r:embed="rId4"/>
          <a:stretch>
            <a:fillRect/>
          </a:stretch>
        </p:blipFill>
        <p:spPr>
          <a:xfrm>
            <a:off x="6962775" y="346182"/>
            <a:ext cx="4878387" cy="2657262"/>
          </a:xfrm>
          <a:prstGeom prst="rect">
            <a:avLst/>
          </a:prstGeom>
          <a:ln>
            <a:noFill/>
          </a:ln>
          <a:effectLst>
            <a:softEdge rad="112500"/>
          </a:effectLst>
        </p:spPr>
      </p:pic>
      <p:pic>
        <p:nvPicPr>
          <p:cNvPr id="5" name="Picture 5" descr="A person holding a toddler&#10;&#10;">
            <a:extLst>
              <a:ext uri="{FF2B5EF4-FFF2-40B4-BE49-F238E27FC236}">
                <a16:creationId xmlns:a16="http://schemas.microsoft.com/office/drawing/2014/main" id="{FFEA45D7-03C0-4D64-B550-8AC733F1CF99}"/>
              </a:ext>
            </a:extLst>
          </p:cNvPr>
          <p:cNvPicPr>
            <a:picLocks noGrp="1" noChangeAspect="1"/>
          </p:cNvPicPr>
          <p:nvPr>
            <p:ph idx="1"/>
          </p:nvPr>
        </p:nvPicPr>
        <p:blipFill>
          <a:blip r:embed="rId5"/>
          <a:stretch>
            <a:fillRect/>
          </a:stretch>
        </p:blipFill>
        <p:spPr>
          <a:xfrm>
            <a:off x="745959" y="3191764"/>
            <a:ext cx="3311692" cy="2943225"/>
          </a:xfrm>
          <a:prstGeom prst="rect">
            <a:avLst/>
          </a:prstGeom>
          <a:ln>
            <a:noFill/>
          </a:ln>
          <a:effectLst>
            <a:softEdge rad="112500"/>
          </a:effectLst>
        </p:spPr>
      </p:pic>
      <p:pic>
        <p:nvPicPr>
          <p:cNvPr id="9" name="Picture 10" descr="A person holding a sign saying Disabled and Proud&#10;&#10;">
            <a:extLst>
              <a:ext uri="{FF2B5EF4-FFF2-40B4-BE49-F238E27FC236}">
                <a16:creationId xmlns:a16="http://schemas.microsoft.com/office/drawing/2014/main" id="{9BDE984E-519B-4BF2-B78F-23B52D540CD5}"/>
              </a:ext>
            </a:extLst>
          </p:cNvPr>
          <p:cNvPicPr>
            <a:picLocks noChangeAspect="1"/>
          </p:cNvPicPr>
          <p:nvPr/>
        </p:nvPicPr>
        <p:blipFill>
          <a:blip r:embed="rId6"/>
          <a:stretch>
            <a:fillRect/>
          </a:stretch>
        </p:blipFill>
        <p:spPr>
          <a:xfrm>
            <a:off x="6392863" y="3314700"/>
            <a:ext cx="2200275" cy="3228975"/>
          </a:xfrm>
          <a:prstGeom prst="rect">
            <a:avLst/>
          </a:prstGeom>
          <a:ln>
            <a:noFill/>
          </a:ln>
          <a:effectLst>
            <a:softEdge rad="112500"/>
          </a:effectLst>
        </p:spPr>
      </p:pic>
      <p:pic>
        <p:nvPicPr>
          <p:cNvPr id="11" name="Picture 21" descr="People in wheelchairs at protest. One person is holding an American flag, where the stars form the symbol of a person in a wheelchair.">
            <a:extLst>
              <a:ext uri="{FF2B5EF4-FFF2-40B4-BE49-F238E27FC236}">
                <a16:creationId xmlns:a16="http://schemas.microsoft.com/office/drawing/2014/main" id="{4A35D668-AC9B-404B-9A9B-C2E61E1AC700}"/>
              </a:ext>
            </a:extLst>
          </p:cNvPr>
          <p:cNvPicPr>
            <a:picLocks noChangeAspect="1"/>
          </p:cNvPicPr>
          <p:nvPr/>
        </p:nvPicPr>
        <p:blipFill rotWithShape="1">
          <a:blip r:embed="rId7"/>
          <a:srcRect l="35942" r="-290" b="513"/>
          <a:stretch/>
        </p:blipFill>
        <p:spPr>
          <a:xfrm>
            <a:off x="8772525" y="3641725"/>
            <a:ext cx="2955817" cy="2574950"/>
          </a:xfrm>
          <a:prstGeom prst="rect">
            <a:avLst/>
          </a:prstGeom>
          <a:ln>
            <a:noFill/>
          </a:ln>
          <a:effectLst>
            <a:softEdge rad="112500"/>
          </a:effectLst>
        </p:spPr>
      </p:pic>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60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Calibri"/>
                <a:cs typeface="Calibri"/>
              </a:rPr>
              <a:t>The Arc Minnesota</a:t>
            </a:r>
          </a:p>
        </p:txBody>
      </p:sp>
      <p:sp>
        <p:nvSpPr>
          <p:cNvPr id="3" name="Content Placeholder 2"/>
          <p:cNvSpPr>
            <a:spLocks noGrp="1"/>
          </p:cNvSpPr>
          <p:nvPr>
            <p:ph idx="1"/>
          </p:nvPr>
        </p:nvSpPr>
        <p:spPr>
          <a:xfrm>
            <a:off x="838200" y="1633728"/>
            <a:ext cx="10515600" cy="4543235"/>
          </a:xfrm>
        </p:spPr>
        <p:txBody>
          <a:bodyPr vert="horz" lIns="91440" tIns="45720" rIns="91440" bIns="45720" rtlCol="0" anchor="t">
            <a:noAutofit/>
          </a:bodyPr>
          <a:lstStyle/>
          <a:p>
            <a:r>
              <a:rPr lang="en-US" sz="2400" dirty="0">
                <a:latin typeface="Calibri"/>
                <a:ea typeface="Calibri"/>
                <a:cs typeface="Calibri"/>
              </a:rPr>
              <a:t>The Arc Minnesota is a statewide organization and an affiliate of The Arc of The United States.  </a:t>
            </a:r>
          </a:p>
          <a:p>
            <a:r>
              <a:rPr lang="en-US" sz="2400" dirty="0">
                <a:latin typeface="Calibri"/>
                <a:ea typeface="Calibri"/>
                <a:cs typeface="Calibri"/>
              </a:rPr>
              <a:t>We have staff in 5 regional areas: </a:t>
            </a:r>
          </a:p>
          <a:p>
            <a:pPr lvl="1"/>
            <a:r>
              <a:rPr lang="en-US" dirty="0">
                <a:latin typeface="Calibri"/>
                <a:ea typeface="Calibri"/>
                <a:cs typeface="Calibri"/>
              </a:rPr>
              <a:t>Greater Twin Cities</a:t>
            </a:r>
          </a:p>
          <a:p>
            <a:pPr lvl="1"/>
            <a:r>
              <a:rPr lang="en-US" dirty="0">
                <a:latin typeface="Calibri"/>
                <a:ea typeface="Calibri"/>
                <a:cs typeface="Calibri"/>
              </a:rPr>
              <a:t>Midstate</a:t>
            </a:r>
          </a:p>
          <a:p>
            <a:pPr lvl="1"/>
            <a:r>
              <a:rPr lang="en-US" dirty="0">
                <a:latin typeface="Calibri"/>
                <a:ea typeface="Calibri"/>
                <a:cs typeface="Calibri"/>
              </a:rPr>
              <a:t>Southeast</a:t>
            </a:r>
          </a:p>
          <a:p>
            <a:pPr lvl="1"/>
            <a:r>
              <a:rPr lang="en-US" dirty="0">
                <a:latin typeface="Calibri"/>
                <a:ea typeface="Calibri"/>
                <a:cs typeface="Calibri"/>
              </a:rPr>
              <a:t>Southwest</a:t>
            </a:r>
          </a:p>
          <a:p>
            <a:pPr lvl="1"/>
            <a:r>
              <a:rPr lang="en-US" dirty="0">
                <a:latin typeface="Calibri"/>
                <a:ea typeface="Calibri"/>
                <a:cs typeface="Calibri"/>
              </a:rPr>
              <a:t>West Central</a:t>
            </a:r>
          </a:p>
          <a:p>
            <a:pPr marL="457200" lvl="1" indent="0">
              <a:buNone/>
            </a:pPr>
            <a:endParaRPr lang="en-US" dirty="0">
              <a:latin typeface="Calibri"/>
              <a:ea typeface="Calibri"/>
              <a:cs typeface="Calibri"/>
            </a:endParaRPr>
          </a:p>
          <a:p>
            <a:pPr marL="0" indent="0">
              <a:buNone/>
            </a:pPr>
            <a:r>
              <a:rPr lang="en-US" sz="2400" dirty="0">
                <a:latin typeface="Calibri"/>
                <a:ea typeface="Calibri"/>
                <a:cs typeface="Calibri"/>
              </a:rPr>
              <a:t>For more information go to: </a:t>
            </a:r>
          </a:p>
          <a:p>
            <a:pPr lvl="1"/>
            <a:r>
              <a:rPr lang="en-US" b="1" dirty="0">
                <a:latin typeface="Calibri"/>
                <a:ea typeface="Calibri"/>
                <a:cs typeface="Calibri"/>
                <a:hlinkClick r:id="rId3"/>
              </a:rPr>
              <a:t>Where We Work - The Arc Minnesota</a:t>
            </a:r>
            <a:r>
              <a:rPr lang="en-US" b="1" dirty="0">
                <a:latin typeface="Calibri"/>
                <a:ea typeface="Calibri"/>
                <a:cs typeface="Calibri"/>
              </a:rPr>
              <a:t> </a:t>
            </a:r>
          </a:p>
        </p:txBody>
      </p:sp>
    </p:spTree>
    <p:extLst>
      <p:ext uri="{BB962C8B-B14F-4D97-AF65-F5344CB8AC3E}">
        <p14:creationId xmlns:p14="http://schemas.microsoft.com/office/powerpoint/2010/main" val="119756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4" descr="The Arc Value Village logo with a blue shopping shopping bag with &quot;Arc's&quot; on it and tagline">
            <a:extLst>
              <a:ext uri="{FF2B5EF4-FFF2-40B4-BE49-F238E27FC236}">
                <a16:creationId xmlns:a16="http://schemas.microsoft.com/office/drawing/2014/main" id="{D80396FE-FC98-0AB7-5A57-15341FC9A736}"/>
              </a:ext>
            </a:extLst>
          </p:cNvPr>
          <p:cNvPicPr>
            <a:picLocks noChangeAspect="1"/>
          </p:cNvPicPr>
          <p:nvPr/>
        </p:nvPicPr>
        <p:blipFill>
          <a:blip r:embed="rId3"/>
          <a:stretch>
            <a:fillRect/>
          </a:stretch>
        </p:blipFill>
        <p:spPr>
          <a:xfrm>
            <a:off x="573650" y="675931"/>
            <a:ext cx="10872172" cy="206571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39056355-CA4C-21A5-03EA-F5D97AF928EF}"/>
              </a:ext>
            </a:extLst>
          </p:cNvPr>
          <p:cNvSpPr>
            <a:spLocks noGrp="1"/>
          </p:cNvSpPr>
          <p:nvPr>
            <p:ph idx="1"/>
          </p:nvPr>
        </p:nvSpPr>
        <p:spPr>
          <a:xfrm>
            <a:off x="1419628" y="3279152"/>
            <a:ext cx="9661002" cy="3007266"/>
          </a:xfrm>
        </p:spPr>
        <p:txBody>
          <a:bodyPr vert="horz" lIns="91440" tIns="45720" rIns="91440" bIns="45720" rtlCol="0" anchor="t">
            <a:noAutofit/>
          </a:bodyPr>
          <a:lstStyle/>
          <a:p>
            <a:r>
              <a:rPr lang="en-US" dirty="0">
                <a:latin typeface="Calibri"/>
                <a:ea typeface="Calibri"/>
                <a:cs typeface="Calibri"/>
              </a:rPr>
              <a:t>Arc’s Value Village Thrift Stores and Donation Centers generate significant funding for The Arc’s programs and services. Shop, donate, or volunteer! </a:t>
            </a:r>
            <a:endParaRPr lang="en-US">
              <a:latin typeface="Calibri"/>
              <a:ea typeface="Calibri"/>
              <a:cs typeface="Calibri"/>
            </a:endParaRPr>
          </a:p>
          <a:p>
            <a:r>
              <a:rPr lang="en-US" u="sng" dirty="0">
                <a:latin typeface="Calibri"/>
                <a:ea typeface="Calibri"/>
                <a:cs typeface="Calibri"/>
                <a:hlinkClick r:id="rId4"/>
              </a:rPr>
              <a:t>arcsvaluevillage.org/</a:t>
            </a:r>
            <a:endParaRPr lang="en-US">
              <a:latin typeface="Calibri"/>
              <a:ea typeface="Calibri"/>
              <a:cs typeface="Calibri"/>
            </a:endParaRPr>
          </a:p>
          <a:p>
            <a:r>
              <a:rPr lang="en-US" u="sng" dirty="0">
                <a:latin typeface="Calibri"/>
                <a:ea typeface="Calibri"/>
                <a:cs typeface="Calibri"/>
                <a:hlinkClick r:id="rId5"/>
              </a:rPr>
              <a:t>www.instagram.com/arcsvaluevillage</a:t>
            </a:r>
            <a:endParaRPr lang="en-US" dirty="0">
              <a:latin typeface="Calibri"/>
              <a:ea typeface="Calibri"/>
              <a:cs typeface="Calibri"/>
            </a:endParaRPr>
          </a:p>
          <a:p>
            <a:endParaRPr lang="en-US" sz="1800" dirty="0"/>
          </a:p>
        </p:txBody>
      </p:sp>
    </p:spTree>
    <p:extLst>
      <p:ext uri="{BB962C8B-B14F-4D97-AF65-F5344CB8AC3E}">
        <p14:creationId xmlns:p14="http://schemas.microsoft.com/office/powerpoint/2010/main" val="263374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b="1" dirty="0">
                <a:latin typeface="Calibri"/>
                <a:ea typeface="Calibri"/>
                <a:cs typeface="Poppins Bold"/>
              </a:rPr>
              <a:t>Mission</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endParaRPr lang="en-US" sz="2200" dirty="0">
              <a:latin typeface="Poppins"/>
              <a:cs typeface="Poppins"/>
            </a:endParaRPr>
          </a:p>
          <a:p>
            <a:r>
              <a:rPr lang="en-US" sz="2400" dirty="0">
                <a:latin typeface="Calibri"/>
                <a:ea typeface="Calibri"/>
                <a:cs typeface="Poppins"/>
              </a:rPr>
              <a:t>Promote and protect the human rights of people with intellectual and developmental disabilities</a:t>
            </a:r>
          </a:p>
          <a:p>
            <a:r>
              <a:rPr lang="en-US" sz="2400" dirty="0">
                <a:latin typeface="Calibri"/>
                <a:ea typeface="Calibri"/>
                <a:cs typeface="Poppins"/>
              </a:rPr>
              <a:t>Support full inclusion and participation in communities</a:t>
            </a:r>
          </a:p>
        </p:txBody>
      </p:sp>
      <p:pic>
        <p:nvPicPr>
          <p:cNvPr id="4" name="Picture 4" descr="Three people standing outside together smiling.">
            <a:extLst>
              <a:ext uri="{FF2B5EF4-FFF2-40B4-BE49-F238E27FC236}">
                <a16:creationId xmlns:a16="http://schemas.microsoft.com/office/drawing/2014/main" id="{26390C85-A5F0-4BB6-AE56-3904D4C5E265}"/>
              </a:ext>
            </a:extLst>
          </p:cNvPr>
          <p:cNvPicPr>
            <a:picLocks noChangeAspect="1"/>
          </p:cNvPicPr>
          <p:nvPr/>
        </p:nvPicPr>
        <p:blipFill rotWithShape="1">
          <a:blip r:embed="rId3"/>
          <a:srcRect l="13461" r="1958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3294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b="1" dirty="0">
                <a:latin typeface="Calibri"/>
                <a:ea typeface="Calibri"/>
                <a:cs typeface="Poppins Bold"/>
              </a:rPr>
              <a:t>Values </a:t>
            </a:r>
            <a:endParaRPr lang="en-US" sz="5400" b="1" dirty="0">
              <a:latin typeface="Calibri"/>
              <a:ea typeface="Calibri"/>
            </a:endParaRPr>
          </a:p>
        </p:txBody>
      </p:sp>
      <p:sp>
        <p:nvSpPr>
          <p:cNvPr id="26" name="Content Placeholder 25">
            <a:extLst>
              <a:ext uri="{FF2B5EF4-FFF2-40B4-BE49-F238E27FC236}">
                <a16:creationId xmlns:a16="http://schemas.microsoft.com/office/drawing/2014/main" id="{12FAE7A6-32EF-438C-9CB0-3AF00808EA0E}"/>
              </a:ext>
            </a:extLst>
          </p:cNvPr>
          <p:cNvSpPr>
            <a:spLocks noGrp="1"/>
          </p:cNvSpPr>
          <p:nvPr>
            <p:ph idx="1"/>
          </p:nvPr>
        </p:nvSpPr>
        <p:spPr>
          <a:xfrm>
            <a:off x="560912" y="2163410"/>
            <a:ext cx="4677649" cy="3429955"/>
          </a:xfrm>
        </p:spPr>
        <p:txBody>
          <a:bodyPr vert="horz" lIns="91440" tIns="45720" rIns="91440" bIns="45720" rtlCol="0" anchor="t">
            <a:noAutofit/>
          </a:bodyPr>
          <a:lstStyle/>
          <a:p>
            <a:r>
              <a:rPr lang="en-US" sz="2400" dirty="0">
                <a:latin typeface="Calibri"/>
                <a:ea typeface="Calibri"/>
                <a:cs typeface="Poppins"/>
              </a:rPr>
              <a:t>Human &amp; Civil Rights </a:t>
            </a:r>
          </a:p>
          <a:p>
            <a:pPr marL="0" indent="0">
              <a:buNone/>
            </a:pPr>
            <a:endParaRPr lang="en-US" sz="2400" dirty="0">
              <a:latin typeface="Calibri"/>
              <a:ea typeface="Calibri"/>
              <a:cs typeface="Poppins"/>
            </a:endParaRPr>
          </a:p>
          <a:p>
            <a:r>
              <a:rPr lang="en-US" sz="2400" dirty="0">
                <a:latin typeface="Calibri"/>
                <a:ea typeface="Calibri"/>
                <a:cs typeface="Poppins"/>
              </a:rPr>
              <a:t>Self-Advocacy &amp; Self Direction </a:t>
            </a:r>
          </a:p>
          <a:p>
            <a:pPr marL="0" indent="0">
              <a:buNone/>
            </a:pPr>
            <a:endParaRPr lang="en-US" sz="2400" dirty="0">
              <a:latin typeface="Calibri"/>
              <a:ea typeface="Calibri"/>
              <a:cs typeface="Poppins"/>
            </a:endParaRPr>
          </a:p>
          <a:p>
            <a:r>
              <a:rPr lang="en-US" sz="2400" dirty="0">
                <a:latin typeface="Calibri"/>
                <a:ea typeface="Calibri"/>
                <a:cs typeface="Poppins"/>
              </a:rPr>
              <a:t>Equity &amp; Belonging </a:t>
            </a:r>
          </a:p>
          <a:p>
            <a:pPr marL="0" indent="0">
              <a:buNone/>
            </a:pPr>
            <a:endParaRPr lang="en-US" sz="2400" dirty="0">
              <a:latin typeface="Calibri"/>
              <a:ea typeface="Calibri"/>
              <a:cs typeface="Poppins"/>
            </a:endParaRPr>
          </a:p>
          <a:p>
            <a:r>
              <a:rPr lang="en-US" sz="2400" dirty="0">
                <a:latin typeface="Calibri"/>
                <a:ea typeface="Calibri"/>
                <a:cs typeface="Poppins"/>
              </a:rPr>
              <a:t>Disability &amp; Racial Justice</a:t>
            </a:r>
          </a:p>
        </p:txBody>
      </p:sp>
      <p:pic>
        <p:nvPicPr>
          <p:cNvPr id="5" name="Picture 5" descr="A person holding a sign saying Disability Rights are Human Rights&#10;&#10;">
            <a:extLst>
              <a:ext uri="{FF2B5EF4-FFF2-40B4-BE49-F238E27FC236}">
                <a16:creationId xmlns:a16="http://schemas.microsoft.com/office/drawing/2014/main" id="{1167B018-9657-432A-A7FD-6F2705CA3562}"/>
              </a:ext>
            </a:extLst>
          </p:cNvPr>
          <p:cNvPicPr>
            <a:picLocks noChangeAspect="1"/>
          </p:cNvPicPr>
          <p:nvPr/>
        </p:nvPicPr>
        <p:blipFill>
          <a:blip r:embed="rId3"/>
          <a:stretch>
            <a:fillRect/>
          </a:stretch>
        </p:blipFill>
        <p:spPr>
          <a:xfrm>
            <a:off x="5632869" y="2157413"/>
            <a:ext cx="6049543" cy="4302453"/>
          </a:xfrm>
          <a:prstGeom prst="rect">
            <a:avLst/>
          </a:prstGeom>
        </p:spPr>
      </p:pic>
      <p:sp>
        <p:nvSpPr>
          <p:cNvPr id="3" name="TextBox 2">
            <a:extLst>
              <a:ext uri="{FF2B5EF4-FFF2-40B4-BE49-F238E27FC236}">
                <a16:creationId xmlns:a16="http://schemas.microsoft.com/office/drawing/2014/main" id="{5A356EF4-BC48-476E-3429-864FB59C16DB}"/>
              </a:ext>
            </a:extLst>
          </p:cNvPr>
          <p:cNvSpPr txBox="1"/>
          <p:nvPr/>
        </p:nvSpPr>
        <p:spPr>
          <a:xfrm>
            <a:off x="492088" y="5605148"/>
            <a:ext cx="43812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hlinkClick r:id="rId4"/>
              </a:rPr>
              <a:t>The Arc Minnesota Strategic Plan and Values Framework</a:t>
            </a:r>
            <a:endParaRPr lang="en-US" sz="2000" dirty="0">
              <a:cs typeface="Calibri"/>
            </a:endParaRPr>
          </a:p>
        </p:txBody>
      </p:sp>
      <p:sp>
        <p:nvSpPr>
          <p:cNvPr id="5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dirty="0">
                <a:latin typeface="Calibri"/>
                <a:ea typeface="Calibri"/>
                <a:cs typeface="Poppins Bold"/>
              </a:rPr>
              <a:t>Programs and Services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3 graphics: &#10;individual advocacy with an orange blowhorn; housing services with an orange house; and advocacy and community engagement with orange blocks connected to each other.">
            <a:extLst>
              <a:ext uri="{FF2B5EF4-FFF2-40B4-BE49-F238E27FC236}">
                <a16:creationId xmlns:a16="http://schemas.microsoft.com/office/drawing/2014/main" id="{BBFD9B8A-4A6B-4720-B9E4-FB74FC334418}"/>
              </a:ext>
            </a:extLst>
          </p:cNvPr>
          <p:cNvGraphicFramePr>
            <a:graphicFrameLocks noGrp="1"/>
          </p:cNvGraphicFramePr>
          <p:nvPr>
            <p:ph idx="1"/>
            <p:extLst>
              <p:ext uri="{D42A27DB-BD31-4B8C-83A1-F6EECF244321}">
                <p14:modId xmlns:p14="http://schemas.microsoft.com/office/powerpoint/2010/main" val="3875276850"/>
              </p:ext>
            </p:extLst>
          </p:nvPr>
        </p:nvGraphicFramePr>
        <p:xfrm>
          <a:off x="288749" y="2063164"/>
          <a:ext cx="11515725" cy="429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02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dirty="0">
                <a:latin typeface="Calibri"/>
                <a:ea typeface="Calibri"/>
                <a:cs typeface="Poppins Bold"/>
              </a:rPr>
              <a:t>Programs and Services Contd.</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5" name="Content Placeholder 2" descr="An image of 3 graphics:&#10;two hands shaking in orange labeled as self-advocacy&#10;a court house in orange labeled as public policy&#10;3 arrows pointing to the right in orange labeled statewide grants and initiatives">
            <a:extLst>
              <a:ext uri="{FF2B5EF4-FFF2-40B4-BE49-F238E27FC236}">
                <a16:creationId xmlns:a16="http://schemas.microsoft.com/office/drawing/2014/main" id="{5AEA2E16-AE03-4FA2-5FC4-2B2C2CBB67FC}"/>
              </a:ext>
            </a:extLst>
          </p:cNvPr>
          <p:cNvGraphicFramePr>
            <a:graphicFrameLocks noGrp="1"/>
          </p:cNvGraphicFramePr>
          <p:nvPr>
            <p:extLst>
              <p:ext uri="{D42A27DB-BD31-4B8C-83A1-F6EECF244321}">
                <p14:modId xmlns:p14="http://schemas.microsoft.com/office/powerpoint/2010/main" val="1940159846"/>
              </p:ext>
            </p:extLst>
          </p:nvPr>
        </p:nvGraphicFramePr>
        <p:xfrm>
          <a:off x="1201" y="2120673"/>
          <a:ext cx="11515725" cy="429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66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B2996-D223-2D96-8F97-BD60FA73EAFD}"/>
              </a:ext>
            </a:extLst>
          </p:cNvPr>
          <p:cNvSpPr txBox="1"/>
          <p:nvPr/>
        </p:nvSpPr>
        <p:spPr>
          <a:xfrm>
            <a:off x="838201" y="365125"/>
            <a:ext cx="9208168" cy="12686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latin typeface="Trebuchet MS" panose="020B0603020202020204" pitchFamily="34" charset="0"/>
                <a:ea typeface="+mj-ea"/>
                <a:cs typeface="+mj-cs"/>
              </a:rPr>
              <a:t>Emergency</a:t>
            </a:r>
            <a:r>
              <a:rPr lang="en-US" sz="4000" kern="1200" dirty="0">
                <a:latin typeface="Trebuchet MS" panose="020B0603020202020204" pitchFamily="34" charset="0"/>
                <a:ea typeface="+mj-ea"/>
                <a:cs typeface="+mj-cs"/>
              </a:rPr>
              <a:t> </a:t>
            </a:r>
            <a:r>
              <a:rPr lang="en-US" sz="4000" b="1" kern="1200" dirty="0">
                <a:latin typeface="Trebuchet MS" panose="020B0603020202020204" pitchFamily="34" charset="0"/>
                <a:ea typeface="+mj-ea"/>
                <a:cs typeface="+mj-cs"/>
              </a:rPr>
              <a:t>Preparedness for People with Disabilities</a:t>
            </a:r>
          </a:p>
        </p:txBody>
      </p:sp>
      <p:pic>
        <p:nvPicPr>
          <p:cNvPr id="3" name="Picture 2" descr="The 35W bridge after collapse with two people wearing yellow vest standing in the background and a gray mini-van with a ramp deployed on the passenger side in the foreground next to them&#10;">
            <a:extLst>
              <a:ext uri="{FF2B5EF4-FFF2-40B4-BE49-F238E27FC236}">
                <a16:creationId xmlns:a16="http://schemas.microsoft.com/office/drawing/2014/main" id="{78F45ACD-5BE2-2DE1-6434-E5ACFA00E776}"/>
              </a:ext>
            </a:extLst>
          </p:cNvPr>
          <p:cNvPicPr>
            <a:picLocks noChangeAspect="1"/>
          </p:cNvPicPr>
          <p:nvPr/>
        </p:nvPicPr>
        <p:blipFill>
          <a:blip r:embed="rId2"/>
          <a:srcRect t="35220" b="33538"/>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3868569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Arc GTC Template" id="{693EA472-ED08-4273-97E2-12E2B3D48AE7}" vid="{519F7950-C9BE-45A6-B595-688F15845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ba105e-d5c2-4aa6-8d7d-7ff62be8b7e8" xsi:nil="true"/>
    <lcf76f155ced4ddcb4097134ff3c332f xmlns="c0cc33ac-5b22-4931-a4d3-a134a98fc8f5">
      <Terms xmlns="http://schemas.microsoft.com/office/infopath/2007/PartnerControls"/>
    </lcf76f155ced4ddcb4097134ff3c332f>
    <MediaLengthInSeconds xmlns="c0cc33ac-5b22-4931-a4d3-a134a98fc8f5" xsi:nil="true"/>
    <SharedWithUsers xmlns="0cba105e-d5c2-4aa6-8d7d-7ff62be8b7e8">
      <UserInfo>
        <DisplayName>Advocacy Intern</DisplayName>
        <AccountId>19</AccountId>
        <AccountType/>
      </UserInfo>
      <UserInfo>
        <DisplayName>Paris Gatlin</DisplayName>
        <AccountId>16</AccountId>
        <AccountType/>
      </UserInfo>
      <UserInfo>
        <DisplayName>Dario Tangelson</DisplayName>
        <AccountId>39</AccountId>
        <AccountType/>
      </UserInfo>
      <UserInfo>
        <DisplayName>Julia Lutz-Lawlor</DisplayName>
        <AccountId>48</AccountId>
        <AccountType/>
      </UserInfo>
      <UserInfo>
        <DisplayName>SE Region 1 Intern</DisplayName>
        <AccountId>71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3C9931D96675469B3B911C53AF0F85" ma:contentTypeVersion="14" ma:contentTypeDescription="Create a new document." ma:contentTypeScope="" ma:versionID="b11ceb84af87eb5b37998cd502ea8a59">
  <xsd:schema xmlns:xsd="http://www.w3.org/2001/XMLSchema" xmlns:xs="http://www.w3.org/2001/XMLSchema" xmlns:p="http://schemas.microsoft.com/office/2006/metadata/properties" xmlns:ns2="c0cc33ac-5b22-4931-a4d3-a134a98fc8f5" xmlns:ns3="0cba105e-d5c2-4aa6-8d7d-7ff62be8b7e8" targetNamespace="http://schemas.microsoft.com/office/2006/metadata/properties" ma:root="true" ma:fieldsID="ae62a2aa96a5378a029465251d63f99b" ns2:_="" ns3:_="">
    <xsd:import namespace="c0cc33ac-5b22-4931-a4d3-a134a98fc8f5"/>
    <xsd:import namespace="0cba105e-d5c2-4aa6-8d7d-7ff62be8b7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cc33ac-5b22-4931-a4d3-a134a98fc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91d09c3-a1ff-4eff-8235-1b3fcabb845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ba105e-d5c2-4aa6-8d7d-7ff62be8b7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eb9fb3e-d6f7-4958-a260-37f8df042271}" ma:internalName="TaxCatchAll" ma:showField="CatchAllData" ma:web="0cba105e-d5c2-4aa6-8d7d-7ff62be8b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EE2CF7-844C-4FF7-ACB4-9FACB914C954}">
  <ds:schemaRefs>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0cba105e-d5c2-4aa6-8d7d-7ff62be8b7e8"/>
    <ds:schemaRef ds:uri="c0cc33ac-5b22-4931-a4d3-a134a98fc8f5"/>
  </ds:schemaRefs>
</ds:datastoreItem>
</file>

<file path=customXml/itemProps2.xml><?xml version="1.0" encoding="utf-8"?>
<ds:datastoreItem xmlns:ds="http://schemas.openxmlformats.org/officeDocument/2006/customXml" ds:itemID="{786EDE36-A693-4E27-8544-E720FB95A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cc33ac-5b22-4931-a4d3-a134a98fc8f5"/>
    <ds:schemaRef ds:uri="0cba105e-d5c2-4aa6-8d7d-7ff62be8b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5BB2FD-8FA4-47F1-812D-15E31D08C9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 Arc Minnesota PowerPoint Template</Template>
  <TotalTime>1609</TotalTime>
  <Words>1689</Words>
  <Application>Microsoft Office PowerPoint</Application>
  <PresentationFormat>Widescreen</PresentationFormat>
  <Paragraphs>191</Paragraphs>
  <Slides>15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Arial,Sans-Serif</vt:lpstr>
      <vt:lpstr>Calibri</vt:lpstr>
      <vt:lpstr>Courier New</vt:lpstr>
      <vt:lpstr>Courier New,monospace</vt:lpstr>
      <vt:lpstr>Poppins</vt:lpstr>
      <vt:lpstr>Symbol</vt:lpstr>
      <vt:lpstr>Symbol,Sans-Serif</vt:lpstr>
      <vt:lpstr>Trebuchet MS</vt:lpstr>
      <vt:lpstr>Office Theme</vt:lpstr>
      <vt:lpstr>Programs &amp; Services Overview</vt:lpstr>
      <vt:lpstr>Where We've Been</vt:lpstr>
      <vt:lpstr>The Arc Minnesota</vt:lpstr>
      <vt:lpstr>PowerPoint Presentation</vt:lpstr>
      <vt:lpstr>Mission</vt:lpstr>
      <vt:lpstr>Values </vt:lpstr>
      <vt:lpstr>Programs and Services</vt:lpstr>
      <vt:lpstr>Programs and Services Contd.</vt:lpstr>
      <vt:lpstr>PowerPoint Presentation</vt:lpstr>
      <vt:lpstr>PowerPoint Presentation</vt:lpstr>
      <vt:lpstr>PowerPoint Presentation</vt:lpstr>
      <vt:lpstr>PowerPoint Presentation</vt:lpstr>
      <vt:lpstr>Connect with us!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&amp; Services Overview</dc:title>
  <dc:creator>Hickenbotham, Victoria</dc:creator>
  <cp:lastModifiedBy>Mai Thor</cp:lastModifiedBy>
  <cp:revision>276</cp:revision>
  <cp:lastPrinted>2024-10-23T18:35:06Z</cp:lastPrinted>
  <dcterms:created xsi:type="dcterms:W3CDTF">2019-02-26T19:15:58Z</dcterms:created>
  <dcterms:modified xsi:type="dcterms:W3CDTF">2025-12-05T21:54:26Z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0x0101005B3C9931D96675469B3B911C53AF0F85</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