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394" r:id="rId3"/>
    <p:sldId id="416" r:id="rId4"/>
    <p:sldId id="417" r:id="rId5"/>
    <p:sldId id="420" r:id="rId6"/>
    <p:sldId id="421" r:id="rId7"/>
    <p:sldId id="418" r:id="rId8"/>
    <p:sldId id="419" r:id="rId9"/>
    <p:sldId id="305"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CF1854-2409-A28D-DD07-25B00FC841EC}" name="Moilanen, Emily A" initials="EM" userId="S::Emily.Moilanen@hcmed.org::0ac32000-5691-4303-9537-f2eec747c5b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oilanen, Emily A" initials="" lastIdx="1" clrIdx="0">
    <p:extLst>
      <p:ext uri="{19B8F6BF-5375-455C-9EA6-DF929625EA0E}">
        <p15:presenceInfo xmlns:p15="http://schemas.microsoft.com/office/powerpoint/2012/main" userId="S::Emily.Moilanen@hcmed.org::0ac32000-5691-4303-9537-f2eec747c5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0"/>
    <p:restoredTop sz="81295" autoAdjust="0"/>
  </p:normalViewPr>
  <p:slideViewPr>
    <p:cSldViewPr snapToGrid="0">
      <p:cViewPr varScale="1">
        <p:scale>
          <a:sx n="61" d="100"/>
          <a:sy n="61" d="100"/>
        </p:scale>
        <p:origin x="90" y="7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F7D090-E059-42AD-8259-021ADD3378F3}"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8F91C5-8B3F-45D6-9AA6-3FBDEDDAF392}" type="slidenum">
              <a:rPr lang="en-US" smtClean="0"/>
              <a:t>‹#›</a:t>
            </a:fld>
            <a:endParaRPr lang="en-US"/>
          </a:p>
        </p:txBody>
      </p:sp>
    </p:spTree>
    <p:extLst>
      <p:ext uri="{BB962C8B-B14F-4D97-AF65-F5344CB8AC3E}">
        <p14:creationId xmlns:p14="http://schemas.microsoft.com/office/powerpoint/2010/main" val="394642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68F91C5-8B3F-45D6-9AA6-3FBDEDDAF392}" type="slidenum">
              <a:rPr lang="en-US" smtClean="0"/>
              <a:t>1</a:t>
            </a:fld>
            <a:endParaRPr lang="en-US"/>
          </a:p>
        </p:txBody>
      </p:sp>
    </p:spTree>
    <p:extLst>
      <p:ext uri="{BB962C8B-B14F-4D97-AF65-F5344CB8AC3E}">
        <p14:creationId xmlns:p14="http://schemas.microsoft.com/office/powerpoint/2010/main" val="2758305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t>
            </a:r>
          </a:p>
        </p:txBody>
      </p:sp>
      <p:sp>
        <p:nvSpPr>
          <p:cNvPr id="4" name="Slide Number Placeholder 3"/>
          <p:cNvSpPr>
            <a:spLocks noGrp="1"/>
          </p:cNvSpPr>
          <p:nvPr>
            <p:ph type="sldNum" sz="quarter" idx="5"/>
          </p:nvPr>
        </p:nvSpPr>
        <p:spPr/>
        <p:txBody>
          <a:bodyPr/>
          <a:lstStyle/>
          <a:p>
            <a:fld id="{868F91C5-8B3F-45D6-9AA6-3FBDEDDAF392}" type="slidenum">
              <a:rPr lang="en-US" smtClean="0"/>
              <a:t>2</a:t>
            </a:fld>
            <a:endParaRPr lang="en-US"/>
          </a:p>
        </p:txBody>
      </p:sp>
    </p:spTree>
    <p:extLst>
      <p:ext uri="{BB962C8B-B14F-4D97-AF65-F5344CB8AC3E}">
        <p14:creationId xmlns:p14="http://schemas.microsoft.com/office/powerpoint/2010/main" val="3285452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8F91C5-8B3F-45D6-9AA6-3FBDEDDAF392}" type="slidenum">
              <a:rPr lang="en-US" smtClean="0"/>
              <a:t>6</a:t>
            </a:fld>
            <a:endParaRPr lang="en-US"/>
          </a:p>
        </p:txBody>
      </p:sp>
    </p:spTree>
    <p:extLst>
      <p:ext uri="{BB962C8B-B14F-4D97-AF65-F5344CB8AC3E}">
        <p14:creationId xmlns:p14="http://schemas.microsoft.com/office/powerpoint/2010/main" val="1008208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0F01C-771B-4305-B18E-7983654C3257}"/>
              </a:ext>
            </a:extLst>
          </p:cNvPr>
          <p:cNvSpPr>
            <a:spLocks noGrp="1"/>
          </p:cNvSpPr>
          <p:nvPr>
            <p:ph type="title"/>
          </p:nvPr>
        </p:nvSpPr>
        <p:spPr>
          <a:xfrm>
            <a:off x="838200" y="365126"/>
            <a:ext cx="10515600" cy="878706"/>
          </a:xfrm>
          <a:prstGeom prst="rect">
            <a:avLst/>
          </a:prstGeom>
        </p:spPr>
        <p:txBody>
          <a:bodyPr/>
          <a:lstStyle>
            <a:lvl1pPr>
              <a:defRPr b="1">
                <a:solidFill>
                  <a:schemeClr val="tx2"/>
                </a:solidFill>
                <a:latin typeface="Plus Jakarta Sans ExtraBold" pitchFamily="2" charset="77"/>
                <a:cs typeface="Plus Jakarta Sans ExtraBold" pitchFamily="2" charset="77"/>
              </a:defRPr>
            </a:lvl1pPr>
          </a:lstStyle>
          <a:p>
            <a:r>
              <a:rPr lang="en-US" dirty="0"/>
              <a:t>Click to edit Master title style</a:t>
            </a:r>
          </a:p>
        </p:txBody>
      </p:sp>
      <p:sp>
        <p:nvSpPr>
          <p:cNvPr id="3" name="Content Placeholder 2">
            <a:extLst>
              <a:ext uri="{FF2B5EF4-FFF2-40B4-BE49-F238E27FC236}">
                <a16:creationId xmlns:a16="http://schemas.microsoft.com/office/drawing/2014/main" id="{C8BA1042-F254-8EEC-AF32-E48FB959DE8F}"/>
              </a:ext>
            </a:extLst>
          </p:cNvPr>
          <p:cNvSpPr>
            <a:spLocks noGrp="1"/>
          </p:cNvSpPr>
          <p:nvPr>
            <p:ph idx="1"/>
          </p:nvPr>
        </p:nvSpPr>
        <p:spPr>
          <a:xfrm>
            <a:off x="838200" y="1319002"/>
            <a:ext cx="10515600" cy="4857961"/>
          </a:xfrm>
        </p:spPr>
        <p:txBody>
          <a:bodyPr/>
          <a:lstStyle>
            <a:lvl1pPr>
              <a:defRPr>
                <a:latin typeface="Plus Jakarta Sans Medium" pitchFamily="2" charset="77"/>
                <a:cs typeface="Plus Jakarta Sans Medium" pitchFamily="2" charset="77"/>
              </a:defRPr>
            </a:lvl1pPr>
            <a:lvl2pPr>
              <a:defRPr>
                <a:latin typeface="Plus Jakarta Sans Medium" pitchFamily="2" charset="77"/>
                <a:cs typeface="Plus Jakarta Sans Medium" pitchFamily="2" charset="77"/>
              </a:defRPr>
            </a:lvl2pPr>
            <a:lvl3pPr>
              <a:defRPr>
                <a:latin typeface="Plus Jakarta Sans Medium" pitchFamily="2" charset="77"/>
                <a:cs typeface="Plus Jakarta Sans Medium" pitchFamily="2" charset="77"/>
              </a:defRPr>
            </a:lvl3pPr>
            <a:lvl4pPr>
              <a:defRPr>
                <a:latin typeface="Plus Jakarta Sans Medium" pitchFamily="2" charset="77"/>
                <a:cs typeface="Plus Jakarta Sans Medium" pitchFamily="2" charset="77"/>
              </a:defRPr>
            </a:lvl4pPr>
            <a:lvl5pPr>
              <a:defRPr>
                <a:latin typeface="Plus Jakarta Sans Medium" pitchFamily="2" charset="77"/>
                <a:cs typeface="Plus Jakarta Sans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27B15D9-A060-B882-5542-758D328EFD33}"/>
              </a:ext>
            </a:extLst>
          </p:cNvPr>
          <p:cNvSpPr>
            <a:spLocks noGrp="1"/>
          </p:cNvSpPr>
          <p:nvPr>
            <p:ph type="dt" sz="half" idx="10"/>
          </p:nvPr>
        </p:nvSpPr>
        <p:spPr/>
        <p:txBody>
          <a:bodyPr/>
          <a:lstStyle>
            <a:lvl1pPr>
              <a:defRPr>
                <a:solidFill>
                  <a:schemeClr val="tx1"/>
                </a:solidFill>
              </a:defRPr>
            </a:lvl1pPr>
          </a:lstStyle>
          <a:p>
            <a:fld id="{607E367D-89DF-CA46-9F42-F818226BC321}" type="datetimeFigureOut">
              <a:rPr lang="en-US" smtClean="0"/>
              <a:pPr/>
              <a:t>3/6/2026</a:t>
            </a:fld>
            <a:endParaRPr lang="en-US" dirty="0"/>
          </a:p>
        </p:txBody>
      </p:sp>
      <p:sp>
        <p:nvSpPr>
          <p:cNvPr id="5" name="Footer Placeholder 4">
            <a:extLst>
              <a:ext uri="{FF2B5EF4-FFF2-40B4-BE49-F238E27FC236}">
                <a16:creationId xmlns:a16="http://schemas.microsoft.com/office/drawing/2014/main" id="{4E321EF0-7679-5F69-EEC4-9995F867C271}"/>
              </a:ext>
            </a:extLst>
          </p:cNvPr>
          <p:cNvSpPr>
            <a:spLocks noGrp="1"/>
          </p:cNvSpPr>
          <p:nvPr>
            <p:ph type="ftr" sz="quarter" idx="11"/>
          </p:nvPr>
        </p:nvSpPr>
        <p:spPr>
          <a:xfrm>
            <a:off x="3589829" y="6352540"/>
            <a:ext cx="5012342" cy="365125"/>
          </a:xfrm>
          <a:prstGeom prst="rect">
            <a:avLst/>
          </a:prstGeom>
        </p:spPr>
        <p:txBody>
          <a:bodyPr/>
          <a:lstStyle>
            <a:lvl1pPr>
              <a:defRPr>
                <a:solidFill>
                  <a:schemeClr val="tx1"/>
                </a:solidFill>
              </a:defRPr>
            </a:lvl1pPr>
          </a:lstStyle>
          <a:p>
            <a:r>
              <a:rPr lang="en-US" dirty="0"/>
              <a:t>Metro Health &amp; Medical Preparedness Coalition | </a:t>
            </a:r>
            <a:r>
              <a:rPr lang="en-US" dirty="0" err="1"/>
              <a:t>metrohealthready.org</a:t>
            </a:r>
            <a:endParaRPr lang="en-US" dirty="0"/>
          </a:p>
        </p:txBody>
      </p:sp>
      <p:sp>
        <p:nvSpPr>
          <p:cNvPr id="7" name="Rectangle 6">
            <a:extLst>
              <a:ext uri="{FF2B5EF4-FFF2-40B4-BE49-F238E27FC236}">
                <a16:creationId xmlns:a16="http://schemas.microsoft.com/office/drawing/2014/main" id="{9F15FC50-B955-91B3-349D-6C02ECC582EB}"/>
              </a:ext>
            </a:extLst>
          </p:cNvPr>
          <p:cNvSpPr/>
          <p:nvPr userDrawn="1"/>
        </p:nvSpPr>
        <p:spPr>
          <a:xfrm>
            <a:off x="247338" y="0"/>
            <a:ext cx="24733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DF4D936-F66A-A0A7-2798-22812914E898}"/>
              </a:ext>
            </a:extLst>
          </p:cNvPr>
          <p:cNvSpPr/>
          <p:nvPr userDrawn="1"/>
        </p:nvSpPr>
        <p:spPr>
          <a:xfrm>
            <a:off x="494676" y="0"/>
            <a:ext cx="24733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4182C1F-CAF1-9B67-C799-3AE872A75310}"/>
              </a:ext>
            </a:extLst>
          </p:cNvPr>
          <p:cNvSpPr/>
          <p:nvPr userDrawn="1"/>
        </p:nvSpPr>
        <p:spPr>
          <a:xfrm>
            <a:off x="0" y="0"/>
            <a:ext cx="2473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pic>
        <p:nvPicPr>
          <p:cNvPr id="11" name="Picture 10" descr="A close-up of a sign&#10;&#10;Description automatically generated">
            <a:extLst>
              <a:ext uri="{FF2B5EF4-FFF2-40B4-BE49-F238E27FC236}">
                <a16:creationId xmlns:a16="http://schemas.microsoft.com/office/drawing/2014/main" id="{78CE1C59-3C49-84BF-35F4-64702A0A4866}"/>
              </a:ext>
            </a:extLst>
          </p:cNvPr>
          <p:cNvPicPr>
            <a:picLocks noChangeAspect="1"/>
          </p:cNvPicPr>
          <p:nvPr userDrawn="1"/>
        </p:nvPicPr>
        <p:blipFill>
          <a:blip r:embed="rId2"/>
          <a:stretch>
            <a:fillRect/>
          </a:stretch>
        </p:blipFill>
        <p:spPr>
          <a:xfrm>
            <a:off x="9255971" y="5913187"/>
            <a:ext cx="2688691" cy="878706"/>
          </a:xfrm>
          <a:prstGeom prst="rect">
            <a:avLst/>
          </a:prstGeom>
        </p:spPr>
      </p:pic>
    </p:spTree>
    <p:extLst>
      <p:ext uri="{BB962C8B-B14F-4D97-AF65-F5344CB8AC3E}">
        <p14:creationId xmlns:p14="http://schemas.microsoft.com/office/powerpoint/2010/main" val="135482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2AD-60A0-3C4D-ABDA-A11D06695C85}"/>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86F552-42B7-1423-1E46-388752409C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719BD0-8352-71D7-834D-ECB76584D9F5}"/>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5" name="Footer Placeholder 4">
            <a:extLst>
              <a:ext uri="{FF2B5EF4-FFF2-40B4-BE49-F238E27FC236}">
                <a16:creationId xmlns:a16="http://schemas.microsoft.com/office/drawing/2014/main" id="{6E3906BF-1694-D7E0-69D9-3EB3541A3BC0}"/>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571C67E-6BC3-1870-15FB-BBDBE709BF86}"/>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97339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A08AA-089A-D9B6-5BF2-9D7DEA8E3EB8}"/>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07C287-F286-7C50-B4BA-DDF2262993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5E3D9-0900-9317-63AD-1D83AEDDABC2}"/>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5" name="Footer Placeholder 4">
            <a:extLst>
              <a:ext uri="{FF2B5EF4-FFF2-40B4-BE49-F238E27FC236}">
                <a16:creationId xmlns:a16="http://schemas.microsoft.com/office/drawing/2014/main" id="{20671D3B-1F6C-7095-8B99-F862B28D1DC7}"/>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09CB536-960A-A44D-7F6D-46A6B7C7C981}"/>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02721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F721D-1D02-FA93-0E7E-D5D34D8F2125}"/>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E1D2F6-27FC-E2AD-AC2A-B9122B9DB2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8CEF09-9FCF-45D9-258A-1BF22AE76E1D}"/>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5" name="Footer Placeholder 4">
            <a:extLst>
              <a:ext uri="{FF2B5EF4-FFF2-40B4-BE49-F238E27FC236}">
                <a16:creationId xmlns:a16="http://schemas.microsoft.com/office/drawing/2014/main" id="{330AF127-98AB-D94F-03A0-BFF62F4565EA}"/>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56E29B8-5FE3-7E9D-45F5-415D5918E40C}"/>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224237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65077-F6D9-9658-CC7B-C89B97A3B43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0923EB-2D13-BDED-9C0A-0EF3F11BED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A44227-602D-7EDB-A202-7B416DC94084}"/>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5" name="Footer Placeholder 4">
            <a:extLst>
              <a:ext uri="{FF2B5EF4-FFF2-40B4-BE49-F238E27FC236}">
                <a16:creationId xmlns:a16="http://schemas.microsoft.com/office/drawing/2014/main" id="{678D1AF8-7426-165B-9B54-0A79BA3486A1}"/>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8ADD659-BE7C-D1CD-6A9E-4810B5D33476}"/>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208521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454C0-0257-B931-8302-8B043643EE86}"/>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70C9C951-B77A-D9B9-B944-FB3F87BD97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4C628-A678-518B-58DD-96CC327FE8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3A3940-0900-A803-F01E-55415CD7C6CE}"/>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6" name="Footer Placeholder 5">
            <a:extLst>
              <a:ext uri="{FF2B5EF4-FFF2-40B4-BE49-F238E27FC236}">
                <a16:creationId xmlns:a16="http://schemas.microsoft.com/office/drawing/2014/main" id="{426339F2-336F-BBD1-B524-B2AEC4CCE18B}"/>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6E07572-F4AB-18CA-2A8E-DEB8A99DCC11}"/>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889030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5DE98-4453-320F-6EAF-6AFE761D2A97}"/>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B63DDB43-FA79-B135-CAA5-B93B44B129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2F87D7-ECF3-F407-1B9C-A85ECDDDC7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796B52-1F8B-3AE4-0E0C-F4D645904C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AE6FCB-09DD-282E-F5ED-C7C65B6631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F7DDF-B8DD-5BF8-4828-97C9E5AA7AD2}"/>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8" name="Footer Placeholder 7">
            <a:extLst>
              <a:ext uri="{FF2B5EF4-FFF2-40B4-BE49-F238E27FC236}">
                <a16:creationId xmlns:a16="http://schemas.microsoft.com/office/drawing/2014/main" id="{1213A079-A4B7-7A51-E6DA-03CC76F55025}"/>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B28F590-C6A5-B367-7C3B-DAC84E0E942E}"/>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430152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95033-8167-F93A-6E86-D61F59C90C5E}"/>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95683F4-C4FD-883C-9312-2F55EE594DDF}"/>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4" name="Footer Placeholder 3">
            <a:extLst>
              <a:ext uri="{FF2B5EF4-FFF2-40B4-BE49-F238E27FC236}">
                <a16:creationId xmlns:a16="http://schemas.microsoft.com/office/drawing/2014/main" id="{275236F6-AEF7-E3D4-F734-1A19B78BA0E9}"/>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363CD68D-998A-BC2F-FA6B-EA15C1244FAB}"/>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696296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CBC7AA-9275-B7B0-BFB5-2C63B532F05E}"/>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3" name="Footer Placeholder 2">
            <a:extLst>
              <a:ext uri="{FF2B5EF4-FFF2-40B4-BE49-F238E27FC236}">
                <a16:creationId xmlns:a16="http://schemas.microsoft.com/office/drawing/2014/main" id="{898A24C1-6E11-A0AE-C2BD-48BA60C69AC3}"/>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4E3CADE-93C6-EDE4-FCA7-DA0D9F498FF3}"/>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418003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3C378-2B32-4163-B5C1-DB674325561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124A97-5064-1ABF-7C67-3943B3725E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4614E3-224D-0458-A8CF-CBD2E2C55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1B730A-6C24-CAAA-921D-345FBBDD8013}"/>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6" name="Footer Placeholder 5">
            <a:extLst>
              <a:ext uri="{FF2B5EF4-FFF2-40B4-BE49-F238E27FC236}">
                <a16:creationId xmlns:a16="http://schemas.microsoft.com/office/drawing/2014/main" id="{500A7785-2FCB-FA33-2E3C-1EE4801F41B7}"/>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173F130-3FCF-7FE8-5E22-1D3FEBE9BDB4}"/>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269192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DAB4-402E-86F5-4596-B27C6C386F7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64B66A-9787-3A9A-393E-DB5502F43A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258B3B-EC7E-7D33-F87A-BF229C5D0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B4749F-E623-EDD2-2E22-C29601A6BFA2}"/>
              </a:ext>
            </a:extLst>
          </p:cNvPr>
          <p:cNvSpPr>
            <a:spLocks noGrp="1"/>
          </p:cNvSpPr>
          <p:nvPr>
            <p:ph type="dt" sz="half" idx="10"/>
          </p:nvPr>
        </p:nvSpPr>
        <p:spPr/>
        <p:txBody>
          <a:bodyPr/>
          <a:lstStyle/>
          <a:p>
            <a:fld id="{607E367D-89DF-CA46-9F42-F818226BC321}" type="datetimeFigureOut">
              <a:rPr lang="en-US" smtClean="0"/>
              <a:t>3/6/2026</a:t>
            </a:fld>
            <a:endParaRPr lang="en-US"/>
          </a:p>
        </p:txBody>
      </p:sp>
      <p:sp>
        <p:nvSpPr>
          <p:cNvPr id="6" name="Footer Placeholder 5">
            <a:extLst>
              <a:ext uri="{FF2B5EF4-FFF2-40B4-BE49-F238E27FC236}">
                <a16:creationId xmlns:a16="http://schemas.microsoft.com/office/drawing/2014/main" id="{D7E8910D-5D72-BCC7-BD66-C00855FEA59F}"/>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F81ABB1-D777-1581-6B43-37CAF62933A8}"/>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228333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BE758B-C170-51FC-CD77-5EB5DCAFF222}"/>
              </a:ext>
            </a:extLst>
          </p:cNvPr>
          <p:cNvSpPr>
            <a:spLocks noGrp="1"/>
          </p:cNvSpPr>
          <p:nvPr>
            <p:ph type="body" idx="1"/>
          </p:nvPr>
        </p:nvSpPr>
        <p:spPr>
          <a:xfrm>
            <a:off x="838200" y="1270000"/>
            <a:ext cx="10515600" cy="4906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Date Placeholder 3">
            <a:extLst>
              <a:ext uri="{FF2B5EF4-FFF2-40B4-BE49-F238E27FC236}">
                <a16:creationId xmlns:a16="http://schemas.microsoft.com/office/drawing/2014/main" id="{3927F561-1D81-D6ED-0574-2453B6C3C8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607E367D-89DF-CA46-9F42-F818226BC321}" type="datetimeFigureOut">
              <a:rPr lang="en-US" smtClean="0"/>
              <a:pPr/>
              <a:t>3/6/2026</a:t>
            </a:fld>
            <a:endParaRPr lang="en-US" dirty="0"/>
          </a:p>
        </p:txBody>
      </p:sp>
      <p:sp>
        <p:nvSpPr>
          <p:cNvPr id="7" name="Rectangle 6">
            <a:extLst>
              <a:ext uri="{FF2B5EF4-FFF2-40B4-BE49-F238E27FC236}">
                <a16:creationId xmlns:a16="http://schemas.microsoft.com/office/drawing/2014/main" id="{88B5F90E-AF3F-4BEC-76B9-AA8F136965D7}"/>
              </a:ext>
            </a:extLst>
          </p:cNvPr>
          <p:cNvSpPr/>
          <p:nvPr userDrawn="1"/>
        </p:nvSpPr>
        <p:spPr>
          <a:xfrm>
            <a:off x="247338" y="0"/>
            <a:ext cx="24733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4D473ED-B191-85CB-41B1-03E8003224D8}"/>
              </a:ext>
            </a:extLst>
          </p:cNvPr>
          <p:cNvSpPr/>
          <p:nvPr userDrawn="1"/>
        </p:nvSpPr>
        <p:spPr>
          <a:xfrm>
            <a:off x="494676" y="0"/>
            <a:ext cx="24733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FB4B5A-83D4-59AB-A559-80211BBDE3A3}"/>
              </a:ext>
            </a:extLst>
          </p:cNvPr>
          <p:cNvSpPr/>
          <p:nvPr userDrawn="1"/>
        </p:nvSpPr>
        <p:spPr>
          <a:xfrm>
            <a:off x="0" y="0"/>
            <a:ext cx="2473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pic>
        <p:nvPicPr>
          <p:cNvPr id="10" name="Picture 9" descr="A close-up of a sign&#10;&#10;Description automatically generated">
            <a:extLst>
              <a:ext uri="{FF2B5EF4-FFF2-40B4-BE49-F238E27FC236}">
                <a16:creationId xmlns:a16="http://schemas.microsoft.com/office/drawing/2014/main" id="{EAFB6218-EEDC-7ACC-0770-02AD6FD6D136}"/>
              </a:ext>
            </a:extLst>
          </p:cNvPr>
          <p:cNvPicPr>
            <a:picLocks noChangeAspect="1"/>
          </p:cNvPicPr>
          <p:nvPr userDrawn="1"/>
        </p:nvPicPr>
        <p:blipFill>
          <a:blip r:embed="rId13"/>
          <a:stretch>
            <a:fillRect/>
          </a:stretch>
        </p:blipFill>
        <p:spPr>
          <a:xfrm>
            <a:off x="9255971" y="5916997"/>
            <a:ext cx="2688691" cy="878706"/>
          </a:xfrm>
          <a:prstGeom prst="rect">
            <a:avLst/>
          </a:prstGeom>
        </p:spPr>
      </p:pic>
      <p:sp>
        <p:nvSpPr>
          <p:cNvPr id="12" name="Title Placeholder 11">
            <a:extLst>
              <a:ext uri="{FF2B5EF4-FFF2-40B4-BE49-F238E27FC236}">
                <a16:creationId xmlns:a16="http://schemas.microsoft.com/office/drawing/2014/main" id="{13C2A28D-00FD-23D9-8C55-997E7C7BC9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3" name="TextBox 12">
            <a:extLst>
              <a:ext uri="{FF2B5EF4-FFF2-40B4-BE49-F238E27FC236}">
                <a16:creationId xmlns:a16="http://schemas.microsoft.com/office/drawing/2014/main" id="{69B26FDF-1DD8-6816-6DDC-48DC0A7A6516}"/>
              </a:ext>
            </a:extLst>
          </p:cNvPr>
          <p:cNvSpPr txBox="1"/>
          <p:nvPr userDrawn="1"/>
        </p:nvSpPr>
        <p:spPr>
          <a:xfrm>
            <a:off x="3835951" y="6444476"/>
            <a:ext cx="5076496"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Metro Health &amp; Medical Preparedness Coalition | </a:t>
            </a:r>
            <a:r>
              <a:rPr lang="en-US" sz="1200" dirty="0" err="1"/>
              <a:t>metrohealthready.org</a:t>
            </a:r>
            <a:endParaRPr lang="en-US" sz="1200" dirty="0"/>
          </a:p>
          <a:p>
            <a:endParaRPr lang="en-US" dirty="0"/>
          </a:p>
        </p:txBody>
      </p:sp>
    </p:spTree>
    <p:extLst>
      <p:ext uri="{BB962C8B-B14F-4D97-AF65-F5344CB8AC3E}">
        <p14:creationId xmlns:p14="http://schemas.microsoft.com/office/powerpoint/2010/main" val="1094093124"/>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Plus Jakarta Sans ExtraBold"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Plus Jakarta Sans Medium"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Plus Jakarta Sans Medium"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lus Jakarta Sans Medium"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lus Jakarta Sans Medium"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lus Jakarta Sans Medium"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mailto:Emily.Moilanen@hcmed.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eventbrite.com/e/metro-health-medical-preparedness-coalition-meeting-march-31-2026-tickets-1982845501271?aff=oddtdtcreator" TargetMode="External"/><Relationship Id="rId2" Type="http://schemas.openxmlformats.org/officeDocument/2006/relationships/hyperlink" Target="https://www.eventbrite.com/e/introduction-to-healthcare-incident-command-system-hics-tickets-1982846283611?aff=oddtdtcreato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eventbrite.com/e/mntrac-training-for-new-users-virtual-tickets-1982849593511?aff=oddtdtcreator" TargetMode="External"/><Relationship Id="rId2" Type="http://schemas.openxmlformats.org/officeDocument/2006/relationships/hyperlink" Target="https://www.eventbrite.com/e/active-intruder-training-tickets-1982846791129?aff=oddtdtcreator"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eventbrite.com/e/cybersecurity-workshop-tickets-1982852208332?aff=oddtdtcreator"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38BD8A-C3F2-7F09-462D-2DE48AB09EC6}"/>
              </a:ext>
            </a:extLst>
          </p:cNvPr>
          <p:cNvSpPr>
            <a:spLocks noGrp="1"/>
          </p:cNvSpPr>
          <p:nvPr>
            <p:ph type="ctrTitle"/>
          </p:nvPr>
        </p:nvSpPr>
        <p:spPr/>
        <p:txBody>
          <a:bodyPr>
            <a:normAutofit fontScale="90000"/>
          </a:bodyPr>
          <a:lstStyle/>
          <a:p>
            <a:r>
              <a:rPr lang="en-US" dirty="0"/>
              <a:t>Home Care &amp; Hospice Emergency Preparedness Monthly Call</a:t>
            </a:r>
          </a:p>
        </p:txBody>
      </p:sp>
      <p:sp>
        <p:nvSpPr>
          <p:cNvPr id="5" name="Subtitle 4">
            <a:extLst>
              <a:ext uri="{FF2B5EF4-FFF2-40B4-BE49-F238E27FC236}">
                <a16:creationId xmlns:a16="http://schemas.microsoft.com/office/drawing/2014/main" id="{D42BB79A-0A47-9418-D0D3-99B3523C4C29}"/>
              </a:ext>
            </a:extLst>
          </p:cNvPr>
          <p:cNvSpPr>
            <a:spLocks noGrp="1"/>
          </p:cNvSpPr>
          <p:nvPr>
            <p:ph type="subTitle" idx="1"/>
          </p:nvPr>
        </p:nvSpPr>
        <p:spPr/>
        <p:txBody>
          <a:bodyPr>
            <a:normAutofit/>
          </a:bodyPr>
          <a:lstStyle/>
          <a:p>
            <a:r>
              <a:rPr lang="en-US" sz="3200" b="1" dirty="0">
                <a:solidFill>
                  <a:schemeClr val="accent1"/>
                </a:solidFill>
              </a:rPr>
              <a:t>Metro Health &amp; Medical Preparedness Coalition</a:t>
            </a:r>
          </a:p>
          <a:p>
            <a:r>
              <a:rPr lang="en-US" sz="3200" b="1" dirty="0">
                <a:solidFill>
                  <a:schemeClr val="bg2"/>
                </a:solidFill>
              </a:rPr>
              <a:t>March 2026</a:t>
            </a:r>
          </a:p>
        </p:txBody>
      </p:sp>
    </p:spTree>
    <p:extLst>
      <p:ext uri="{BB962C8B-B14F-4D97-AF65-F5344CB8AC3E}">
        <p14:creationId xmlns:p14="http://schemas.microsoft.com/office/powerpoint/2010/main" val="342378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0085E-E75A-B722-364F-1BDCAE7E74B0}"/>
              </a:ext>
            </a:extLst>
          </p:cNvPr>
          <p:cNvSpPr>
            <a:spLocks noGrp="1"/>
          </p:cNvSpPr>
          <p:nvPr>
            <p:ph type="ctrTitle"/>
          </p:nvPr>
        </p:nvSpPr>
        <p:spPr>
          <a:xfrm>
            <a:off x="951614" y="1127051"/>
            <a:ext cx="10288772" cy="3531229"/>
          </a:xfrm>
        </p:spPr>
        <p:txBody>
          <a:bodyPr anchor="ctr">
            <a:normAutofit/>
          </a:bodyPr>
          <a:lstStyle/>
          <a:p>
            <a:r>
              <a:rPr lang="en-US" sz="4800" dirty="0"/>
              <a:t>Next Meeting: </a:t>
            </a:r>
            <a:r>
              <a:rPr lang="en-US" sz="4800" b="0" dirty="0">
                <a:solidFill>
                  <a:schemeClr val="accent1"/>
                </a:solidFill>
              </a:rPr>
              <a:t>April 3, 10:00-11:00am</a:t>
            </a:r>
            <a:br>
              <a:rPr lang="en-US" sz="4800" b="0" dirty="0">
                <a:solidFill>
                  <a:schemeClr val="accent1"/>
                </a:solidFill>
              </a:rPr>
            </a:br>
            <a:br>
              <a:rPr lang="en-US" sz="4800" dirty="0"/>
            </a:br>
            <a:r>
              <a:rPr lang="en-US" sz="4800" dirty="0"/>
              <a:t>Topic: </a:t>
            </a:r>
            <a:r>
              <a:rPr lang="en-US" sz="4800" b="0" kern="0" dirty="0">
                <a:solidFill>
                  <a:schemeClr val="accent1"/>
                </a:solidFill>
                <a:effectLst/>
                <a:latin typeface="Calibri" panose="020F0502020204030204" pitchFamily="34" charset="0"/>
                <a:ea typeface="Times New Roman" panose="02020603050405020304" pitchFamily="18" charset="0"/>
              </a:rPr>
              <a:t>Staff Wellness &amp; Support with Erin Hurley Robinson, Team Chaplain Manager, Vivie</a:t>
            </a:r>
            <a:endParaRPr lang="en-US" sz="4800" b="0" dirty="0">
              <a:solidFill>
                <a:schemeClr val="accent1"/>
              </a:solidFill>
            </a:endParaRPr>
          </a:p>
        </p:txBody>
      </p:sp>
      <p:sp>
        <p:nvSpPr>
          <p:cNvPr id="3" name="Subtitle 2">
            <a:extLst>
              <a:ext uri="{FF2B5EF4-FFF2-40B4-BE49-F238E27FC236}">
                <a16:creationId xmlns:a16="http://schemas.microsoft.com/office/drawing/2014/main" id="{F811C1D1-7A4E-572E-FDF1-7FFBDC4B3506}"/>
              </a:ext>
            </a:extLst>
          </p:cNvPr>
          <p:cNvSpPr>
            <a:spLocks noGrp="1"/>
          </p:cNvSpPr>
          <p:nvPr>
            <p:ph type="subTitle" idx="1"/>
          </p:nvPr>
        </p:nvSpPr>
        <p:spPr>
          <a:xfrm>
            <a:off x="3810000" y="4867313"/>
            <a:ext cx="4572000" cy="1257041"/>
          </a:xfrm>
        </p:spPr>
        <p:txBody>
          <a:bodyPr/>
          <a:lstStyle/>
          <a:p>
            <a:r>
              <a:rPr lang="en-US" dirty="0"/>
              <a:t>Emily Moilanen</a:t>
            </a:r>
            <a:br>
              <a:rPr lang="en-US" dirty="0"/>
            </a:br>
            <a:r>
              <a:rPr lang="en-US" dirty="0">
                <a:hlinkClick r:id="rId2"/>
              </a:rPr>
              <a:t>Emily.Moilanen@hcmed.org</a:t>
            </a:r>
            <a:br>
              <a:rPr lang="en-US" dirty="0"/>
            </a:br>
            <a:r>
              <a:rPr lang="en-US" dirty="0"/>
              <a:t>763.286.5839</a:t>
            </a:r>
          </a:p>
        </p:txBody>
      </p:sp>
    </p:spTree>
    <p:extLst>
      <p:ext uri="{BB962C8B-B14F-4D97-AF65-F5344CB8AC3E}">
        <p14:creationId xmlns:p14="http://schemas.microsoft.com/office/powerpoint/2010/main" val="949572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9FF011-0808-FD14-FE28-755DD73F7108}"/>
              </a:ext>
            </a:extLst>
          </p:cNvPr>
          <p:cNvSpPr>
            <a:spLocks noGrp="1"/>
          </p:cNvSpPr>
          <p:nvPr>
            <p:ph type="title"/>
          </p:nvPr>
        </p:nvSpPr>
        <p:spPr/>
        <p:txBody>
          <a:bodyPr/>
          <a:lstStyle/>
          <a:p>
            <a:r>
              <a:rPr lang="en-US" dirty="0"/>
              <a:t>Agenda</a:t>
            </a:r>
          </a:p>
        </p:txBody>
      </p:sp>
      <p:graphicFrame>
        <p:nvGraphicFramePr>
          <p:cNvPr id="7" name="Content Placeholder 6">
            <a:extLst>
              <a:ext uri="{FF2B5EF4-FFF2-40B4-BE49-F238E27FC236}">
                <a16:creationId xmlns:a16="http://schemas.microsoft.com/office/drawing/2014/main" id="{A86EF273-3C58-7C7F-BA94-22221F281848}"/>
              </a:ext>
            </a:extLst>
          </p:cNvPr>
          <p:cNvGraphicFramePr>
            <a:graphicFrameLocks noGrp="1"/>
          </p:cNvGraphicFramePr>
          <p:nvPr>
            <p:ph idx="1"/>
            <p:extLst>
              <p:ext uri="{D42A27DB-BD31-4B8C-83A1-F6EECF244321}">
                <p14:modId xmlns:p14="http://schemas.microsoft.com/office/powerpoint/2010/main" val="220208852"/>
              </p:ext>
            </p:extLst>
          </p:nvPr>
        </p:nvGraphicFramePr>
        <p:xfrm>
          <a:off x="838200" y="1455769"/>
          <a:ext cx="10515600" cy="3946462"/>
        </p:xfrm>
        <a:graphic>
          <a:graphicData uri="http://schemas.openxmlformats.org/drawingml/2006/table">
            <a:tbl>
              <a:tblPr firstRow="1" firstCol="1" bandRow="1"/>
              <a:tblGrid>
                <a:gridCol w="2990637">
                  <a:extLst>
                    <a:ext uri="{9D8B030D-6E8A-4147-A177-3AD203B41FA5}">
                      <a16:colId xmlns:a16="http://schemas.microsoft.com/office/drawing/2014/main" val="678465423"/>
                    </a:ext>
                  </a:extLst>
                </a:gridCol>
                <a:gridCol w="6155832">
                  <a:extLst>
                    <a:ext uri="{9D8B030D-6E8A-4147-A177-3AD203B41FA5}">
                      <a16:colId xmlns:a16="http://schemas.microsoft.com/office/drawing/2014/main" val="510022537"/>
                    </a:ext>
                  </a:extLst>
                </a:gridCol>
                <a:gridCol w="1369131">
                  <a:extLst>
                    <a:ext uri="{9D8B030D-6E8A-4147-A177-3AD203B41FA5}">
                      <a16:colId xmlns:a16="http://schemas.microsoft.com/office/drawing/2014/main" val="2654477356"/>
                    </a:ext>
                  </a:extLst>
                </a:gridCol>
              </a:tblGrid>
              <a:tr h="25908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Topic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6000"/>
                        </a:lnSpc>
                        <a:spcAft>
                          <a:spcPts val="800"/>
                        </a:spcAft>
                        <a:buNone/>
                      </a:pPr>
                      <a:r>
                        <a:rPr lang="en-US"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Description</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Speaker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929754066"/>
                  </a:ext>
                </a:extLst>
              </a:tr>
              <a:tr h="46609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Welcome &amp; Introductions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Please put your agency name and type in chat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2294862"/>
                  </a:ext>
                </a:extLst>
              </a:tr>
              <a:tr h="5118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Coalition Updates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Education and training updates from the Metro Coalition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Emily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5514617"/>
                  </a:ext>
                </a:extLst>
              </a:tr>
              <a:tr h="5118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Partner Highlight: Meet an Emergency Manager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You likely list your local emergency manager as an emergency contact in your preparedness plan. But do you know when to call them for support? Learn about the role of the city/county emergency manager and how you may partner with them during an emergency.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Allison Strohl, Emergency Management Senior Planner, Washington County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7237140"/>
                  </a:ext>
                </a:extLst>
              </a:tr>
              <a:tr h="5118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Group Report-out: Recent Survey or Event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Have you had a recent survey or emergency event? Please share any insights or questions with the group.</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7445741"/>
                  </a:ext>
                </a:extLst>
              </a:tr>
              <a:tr h="9690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Next meeting:</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April 3, 2026 @ 10:00am</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0">
                          <a:effectLst/>
                          <a:latin typeface="Calibri" panose="020F0502020204030204" pitchFamily="34" charset="0"/>
                          <a:ea typeface="Times New Roman" panose="02020603050405020304" pitchFamily="18" charset="0"/>
                          <a:cs typeface="Times New Roman" panose="02020603050405020304" pitchFamily="18" charset="0"/>
                        </a:rPr>
                        <a:t>Topic: Staff Wellness &amp; Support with Erin Hurley Robinson, Team Chaplain Manager, Vivie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Emily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2173994"/>
                  </a:ext>
                </a:extLst>
              </a:tr>
              <a:tr h="25908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Adjourn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n-US" sz="1100" kern="100">
                        <a:effectLst/>
                        <a:latin typeface="Aptos" panose="020B0004020202020204" pitchFamily="34"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6197807"/>
                  </a:ext>
                </a:extLst>
              </a:tr>
            </a:tbl>
          </a:graphicData>
        </a:graphic>
      </p:graphicFrame>
    </p:spTree>
    <p:extLst>
      <p:ext uri="{BB962C8B-B14F-4D97-AF65-F5344CB8AC3E}">
        <p14:creationId xmlns:p14="http://schemas.microsoft.com/office/powerpoint/2010/main" val="3210046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B69D6-5E8A-F3EC-E3E9-F446DCCF4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7559DF-D4A9-6904-1683-FFCF92AF00A0}"/>
              </a:ext>
            </a:extLst>
          </p:cNvPr>
          <p:cNvSpPr>
            <a:spLocks noGrp="1"/>
          </p:cNvSpPr>
          <p:nvPr>
            <p:ph type="title"/>
          </p:nvPr>
        </p:nvSpPr>
        <p:spPr>
          <a:xfrm>
            <a:off x="838200" y="216448"/>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5BC48512-11E7-0AEF-44A7-195BD89E0254}"/>
              </a:ext>
            </a:extLst>
          </p:cNvPr>
          <p:cNvSpPr>
            <a:spLocks noGrp="1"/>
          </p:cNvSpPr>
          <p:nvPr>
            <p:ph idx="1"/>
          </p:nvPr>
        </p:nvSpPr>
        <p:spPr>
          <a:xfrm>
            <a:off x="838200" y="1095154"/>
            <a:ext cx="10515600" cy="5081810"/>
          </a:xfrm>
        </p:spPr>
        <p:txBody>
          <a:bodyPr>
            <a:normAutofit lnSpcReduction="10000"/>
          </a:bodyPr>
          <a:lstStyle/>
          <a:p>
            <a:r>
              <a:rPr lang="en-US" b="1" dirty="0"/>
              <a:t>March 19 Healthcare Incident Command System Overview Training</a:t>
            </a:r>
          </a:p>
          <a:p>
            <a:pPr lvl="1"/>
            <a:r>
              <a:rPr lang="en-US" dirty="0"/>
              <a:t>Where: </a:t>
            </a:r>
            <a:r>
              <a:rPr lang="en-US" dirty="0" err="1"/>
              <a:t>LifeSource</a:t>
            </a:r>
            <a:r>
              <a:rPr lang="en-US" dirty="0"/>
              <a:t>, Minneapolis</a:t>
            </a:r>
          </a:p>
          <a:p>
            <a:pPr lvl="1"/>
            <a:r>
              <a:rPr lang="en-US" dirty="0"/>
              <a:t>Time: 8:00am-3:30pm (lunch provided)</a:t>
            </a:r>
          </a:p>
          <a:p>
            <a:pPr lvl="1"/>
            <a:r>
              <a:rPr lang="en-US" dirty="0"/>
              <a:t>Class in the morning and a tabletop exercise in the afternoon</a:t>
            </a:r>
          </a:p>
          <a:p>
            <a:pPr lvl="1"/>
            <a:r>
              <a:rPr lang="en-US" dirty="0"/>
              <a:t>Free! </a:t>
            </a:r>
          </a:p>
          <a:p>
            <a:pPr lvl="1"/>
            <a:r>
              <a:rPr lang="en-US" dirty="0"/>
              <a:t>Register here: </a:t>
            </a:r>
            <a:r>
              <a:rPr lang="en-US" dirty="0">
                <a:hlinkClick r:id="rId2"/>
              </a:rPr>
              <a:t>https://www.eventbrite.com/e/introduction-to-healthcare-incident-command-system-hics-tickets-1982846283611?aff=oddtdtcreator</a:t>
            </a:r>
            <a:r>
              <a:rPr lang="en-US" dirty="0"/>
              <a:t> </a:t>
            </a:r>
          </a:p>
          <a:p>
            <a:r>
              <a:rPr lang="en-US" b="1" dirty="0"/>
              <a:t>March 31 Coalition Meeting</a:t>
            </a:r>
          </a:p>
          <a:p>
            <a:pPr lvl="1"/>
            <a:r>
              <a:rPr lang="en-US" dirty="0"/>
              <a:t>Topic: Impacts of ICE presence </a:t>
            </a:r>
          </a:p>
          <a:p>
            <a:pPr lvl="1"/>
            <a:r>
              <a:rPr lang="en-US" dirty="0"/>
              <a:t>Where: Shoreview Community Center</a:t>
            </a:r>
          </a:p>
          <a:p>
            <a:pPr lvl="1"/>
            <a:r>
              <a:rPr lang="en-US" dirty="0"/>
              <a:t>Time: 9:00am-3:00pm (lunch provided)</a:t>
            </a:r>
          </a:p>
          <a:p>
            <a:pPr lvl="1"/>
            <a:r>
              <a:rPr lang="en-US" dirty="0"/>
              <a:t>Register here: </a:t>
            </a:r>
            <a:r>
              <a:rPr lang="en-US" dirty="0">
                <a:hlinkClick r:id="rId3"/>
              </a:rPr>
              <a:t>https://www.eventbrite.com/e/metro-health-medical-preparedness-coalition-meeting-march-31-2026-tickets-1982845501271?aff=oddtdtcreator</a:t>
            </a:r>
            <a:r>
              <a:rPr lang="en-US" dirty="0"/>
              <a:t> </a:t>
            </a:r>
          </a:p>
        </p:txBody>
      </p:sp>
    </p:spTree>
    <p:extLst>
      <p:ext uri="{BB962C8B-B14F-4D97-AF65-F5344CB8AC3E}">
        <p14:creationId xmlns:p14="http://schemas.microsoft.com/office/powerpoint/2010/main" val="2486006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7D1FE-9486-3710-4F82-9E3880500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52872A-3879-8993-A7AE-3F7276903A06}"/>
              </a:ext>
            </a:extLst>
          </p:cNvPr>
          <p:cNvSpPr>
            <a:spLocks noGrp="1"/>
          </p:cNvSpPr>
          <p:nvPr>
            <p:ph type="title"/>
          </p:nvPr>
        </p:nvSpPr>
        <p:spPr>
          <a:xfrm>
            <a:off x="912628" y="141842"/>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DAA95C22-E4EC-E26A-C657-80391D16AA26}"/>
              </a:ext>
            </a:extLst>
          </p:cNvPr>
          <p:cNvSpPr>
            <a:spLocks noGrp="1"/>
          </p:cNvSpPr>
          <p:nvPr>
            <p:ph idx="1"/>
          </p:nvPr>
        </p:nvSpPr>
        <p:spPr>
          <a:xfrm>
            <a:off x="838200" y="1243832"/>
            <a:ext cx="10515600" cy="4933131"/>
          </a:xfrm>
        </p:spPr>
        <p:txBody>
          <a:bodyPr>
            <a:normAutofit/>
          </a:bodyPr>
          <a:lstStyle/>
          <a:p>
            <a:r>
              <a:rPr lang="en-US" b="1" dirty="0"/>
              <a:t>April 9 Active Intruder Workshop</a:t>
            </a:r>
          </a:p>
          <a:p>
            <a:pPr lvl="1"/>
            <a:r>
              <a:rPr lang="en-US" dirty="0"/>
              <a:t>Location: Shoreview Community Center</a:t>
            </a:r>
          </a:p>
          <a:p>
            <a:pPr lvl="1"/>
            <a:r>
              <a:rPr lang="en-US" dirty="0"/>
              <a:t>Time: 8:00am-12:00pm</a:t>
            </a:r>
          </a:p>
          <a:p>
            <a:pPr lvl="1"/>
            <a:r>
              <a:rPr lang="en-US" dirty="0"/>
              <a:t>Free!</a:t>
            </a:r>
          </a:p>
          <a:p>
            <a:pPr lvl="1"/>
            <a:r>
              <a:rPr lang="en-US" dirty="0"/>
              <a:t>Register here: </a:t>
            </a:r>
            <a:r>
              <a:rPr lang="en-US" dirty="0">
                <a:hlinkClick r:id="rId2"/>
              </a:rPr>
              <a:t>https://www.eventbrite.com/e/active-intruder-training-tickets-1982846791129?aff=oddtdtcreator</a:t>
            </a:r>
            <a:r>
              <a:rPr lang="en-US" dirty="0"/>
              <a:t> </a:t>
            </a:r>
          </a:p>
          <a:p>
            <a:r>
              <a:rPr lang="en-US" b="1" dirty="0"/>
              <a:t>April 17 </a:t>
            </a:r>
            <a:r>
              <a:rPr lang="en-US" b="1" dirty="0" err="1"/>
              <a:t>MNTrac</a:t>
            </a:r>
            <a:r>
              <a:rPr lang="en-US" b="1" dirty="0"/>
              <a:t> Training</a:t>
            </a:r>
          </a:p>
          <a:p>
            <a:pPr lvl="1"/>
            <a:r>
              <a:rPr lang="en-US" dirty="0"/>
              <a:t>Location</a:t>
            </a:r>
            <a:r>
              <a:rPr lang="en-US"/>
              <a:t>: Virtual</a:t>
            </a:r>
            <a:endParaRPr lang="en-US" dirty="0"/>
          </a:p>
          <a:p>
            <a:pPr lvl="1"/>
            <a:r>
              <a:rPr lang="en-US"/>
              <a:t>Time</a:t>
            </a:r>
            <a:r>
              <a:rPr lang="en-US" dirty="0"/>
              <a:t>: 1:30-2:30</a:t>
            </a:r>
          </a:p>
          <a:p>
            <a:pPr lvl="1"/>
            <a:r>
              <a:rPr lang="en-US" dirty="0"/>
              <a:t>Free!</a:t>
            </a:r>
          </a:p>
          <a:p>
            <a:pPr lvl="1"/>
            <a:r>
              <a:rPr lang="en-US" dirty="0"/>
              <a:t>Register here: </a:t>
            </a:r>
            <a:r>
              <a:rPr lang="en-US" u="sng" dirty="0">
                <a:hlinkClick r:id="rId3"/>
              </a:rPr>
              <a:t>https://www.eventbrite.com/e/mntrac-training-for-new-users-virtual-tickets-1982849593511?aff=oddtdtcreator</a:t>
            </a:r>
            <a:endParaRPr lang="en-US" dirty="0"/>
          </a:p>
        </p:txBody>
      </p:sp>
    </p:spTree>
    <p:extLst>
      <p:ext uri="{BB962C8B-B14F-4D97-AF65-F5344CB8AC3E}">
        <p14:creationId xmlns:p14="http://schemas.microsoft.com/office/powerpoint/2010/main" val="254105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638F3-DED6-BA85-2DF7-B93740325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786B7-B8CA-B824-9BB2-5357D5587ACF}"/>
              </a:ext>
            </a:extLst>
          </p:cNvPr>
          <p:cNvSpPr>
            <a:spLocks noGrp="1"/>
          </p:cNvSpPr>
          <p:nvPr>
            <p:ph type="title"/>
          </p:nvPr>
        </p:nvSpPr>
        <p:spPr>
          <a:xfrm>
            <a:off x="912628" y="141842"/>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D9960508-B092-D62D-E4A4-17F23150BF59}"/>
              </a:ext>
            </a:extLst>
          </p:cNvPr>
          <p:cNvSpPr>
            <a:spLocks noGrp="1"/>
          </p:cNvSpPr>
          <p:nvPr>
            <p:ph idx="1"/>
          </p:nvPr>
        </p:nvSpPr>
        <p:spPr>
          <a:xfrm>
            <a:off x="838200" y="1243832"/>
            <a:ext cx="10515600" cy="4933131"/>
          </a:xfrm>
        </p:spPr>
        <p:txBody>
          <a:bodyPr>
            <a:normAutofit lnSpcReduction="10000"/>
          </a:bodyPr>
          <a:lstStyle/>
          <a:p>
            <a:r>
              <a:rPr lang="en-US" b="1" dirty="0"/>
              <a:t>May 5 Cybersecurity Workshop </a:t>
            </a:r>
          </a:p>
          <a:p>
            <a:pPr lvl="1"/>
            <a:r>
              <a:rPr lang="en-US" dirty="0"/>
              <a:t>Location: Shoreview Community Center</a:t>
            </a:r>
          </a:p>
          <a:p>
            <a:pPr lvl="1"/>
            <a:r>
              <a:rPr lang="en-US" dirty="0"/>
              <a:t>Time: 9:00-3:00pm (lunch provided)</a:t>
            </a:r>
          </a:p>
          <a:p>
            <a:pPr lvl="1"/>
            <a:r>
              <a:rPr lang="en-US" dirty="0"/>
              <a:t>Topics:  The Current Cyber Threat Landscape, Cyber Hygiene and Risk Awareness, Real-World Healthcare Case Studies, and Operational Impact and Downtime Preparedness.</a:t>
            </a:r>
          </a:p>
          <a:p>
            <a:pPr lvl="1"/>
            <a:r>
              <a:rPr lang="en-US" dirty="0"/>
              <a:t>Free!</a:t>
            </a:r>
          </a:p>
          <a:p>
            <a:pPr lvl="1"/>
            <a:r>
              <a:rPr lang="en-US" dirty="0"/>
              <a:t>Register here: </a:t>
            </a:r>
            <a:r>
              <a:rPr lang="en-US" dirty="0">
                <a:hlinkClick r:id="rId2"/>
              </a:rPr>
              <a:t>https://www.eventbrite.com/e/cybersecurity-workshop-tickets-1982852208332?aff=oddtdtcreator</a:t>
            </a:r>
            <a:r>
              <a:rPr lang="en-US" dirty="0"/>
              <a:t> </a:t>
            </a:r>
            <a:br>
              <a:rPr lang="en-US" dirty="0"/>
            </a:br>
            <a:endParaRPr lang="en-US" dirty="0"/>
          </a:p>
          <a:p>
            <a:r>
              <a:rPr lang="en-US" b="1" dirty="0"/>
              <a:t>June 2 Coalition Meeting</a:t>
            </a:r>
          </a:p>
          <a:p>
            <a:pPr lvl="1"/>
            <a:r>
              <a:rPr lang="en-US" dirty="0"/>
              <a:t>Time: 9:00-3:00</a:t>
            </a:r>
          </a:p>
          <a:p>
            <a:pPr lvl="1"/>
            <a:r>
              <a:rPr lang="en-US" dirty="0"/>
              <a:t>Where: Shoreview Community Center</a:t>
            </a:r>
          </a:p>
          <a:p>
            <a:pPr lvl="1"/>
            <a:r>
              <a:rPr lang="en-US" dirty="0"/>
              <a:t>Registration coming soon</a:t>
            </a:r>
          </a:p>
        </p:txBody>
      </p:sp>
    </p:spTree>
    <p:extLst>
      <p:ext uri="{BB962C8B-B14F-4D97-AF65-F5344CB8AC3E}">
        <p14:creationId xmlns:p14="http://schemas.microsoft.com/office/powerpoint/2010/main" val="195215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1E60A2-766E-E345-CFB7-313E6A58E646}"/>
              </a:ext>
            </a:extLst>
          </p:cNvPr>
          <p:cNvSpPr>
            <a:spLocks noGrp="1"/>
          </p:cNvSpPr>
          <p:nvPr>
            <p:ph type="title"/>
          </p:nvPr>
        </p:nvSpPr>
        <p:spPr>
          <a:xfrm>
            <a:off x="831850" y="329609"/>
            <a:ext cx="10515600" cy="2711304"/>
          </a:xfrm>
        </p:spPr>
        <p:txBody>
          <a:bodyPr anchor="ctr">
            <a:normAutofit fontScale="90000"/>
          </a:bodyPr>
          <a:lstStyle/>
          <a:p>
            <a:pPr algn="ctr"/>
            <a:r>
              <a:rPr lang="en-US" dirty="0"/>
              <a:t>Save the Date!</a:t>
            </a:r>
            <a:br>
              <a:rPr lang="en-US" dirty="0"/>
            </a:br>
            <a:r>
              <a:rPr lang="en-US" dirty="0"/>
              <a:t>2026 Community-Based Exercise Opportunity</a:t>
            </a:r>
            <a:br>
              <a:rPr lang="en-US" dirty="0"/>
            </a:br>
            <a:r>
              <a:rPr lang="en-US" dirty="0">
                <a:solidFill>
                  <a:schemeClr val="accent1"/>
                </a:solidFill>
              </a:rPr>
              <a:t>September 22, 2026</a:t>
            </a:r>
          </a:p>
        </p:txBody>
      </p:sp>
      <p:sp>
        <p:nvSpPr>
          <p:cNvPr id="5" name="Text Placeholder 4">
            <a:extLst>
              <a:ext uri="{FF2B5EF4-FFF2-40B4-BE49-F238E27FC236}">
                <a16:creationId xmlns:a16="http://schemas.microsoft.com/office/drawing/2014/main" id="{86DEB26F-4C27-00F2-1654-462B908EAA48}"/>
              </a:ext>
            </a:extLst>
          </p:cNvPr>
          <p:cNvSpPr>
            <a:spLocks noGrp="1"/>
          </p:cNvSpPr>
          <p:nvPr>
            <p:ph type="body" idx="1"/>
          </p:nvPr>
        </p:nvSpPr>
        <p:spPr>
          <a:xfrm>
            <a:off x="831850" y="3378347"/>
            <a:ext cx="10515600" cy="2711304"/>
          </a:xfrm>
        </p:spPr>
        <p:txBody>
          <a:bodyPr>
            <a:normAutofit/>
          </a:bodyPr>
          <a:lstStyle/>
          <a:p>
            <a:pPr marL="342900" indent="-342900">
              <a:buFont typeface="Wingdings" panose="05000000000000000000" pitchFamily="2" charset="2"/>
              <a:buChar char="q"/>
            </a:pPr>
            <a:r>
              <a:rPr lang="en-US" dirty="0">
                <a:solidFill>
                  <a:schemeClr val="tx1"/>
                </a:solidFill>
              </a:rPr>
              <a:t>Fulfills your CMS Community-based exercise requirement</a:t>
            </a:r>
          </a:p>
          <a:p>
            <a:pPr marL="342900" indent="-342900">
              <a:buFont typeface="Wingdings" panose="05000000000000000000" pitchFamily="2" charset="2"/>
              <a:buChar char="q"/>
            </a:pPr>
            <a:r>
              <a:rPr lang="en-US" dirty="0">
                <a:solidFill>
                  <a:schemeClr val="tx1"/>
                </a:solidFill>
              </a:rPr>
              <a:t>Virtual exercise—Registration coming soon</a:t>
            </a:r>
          </a:p>
          <a:p>
            <a:pPr marL="342900" indent="-342900">
              <a:buFont typeface="Wingdings" panose="05000000000000000000" pitchFamily="2" charset="2"/>
              <a:buChar char="q"/>
            </a:pPr>
            <a:r>
              <a:rPr lang="en-US" dirty="0">
                <a:solidFill>
                  <a:schemeClr val="tx1"/>
                </a:solidFill>
              </a:rPr>
              <a:t>Two options to participate—morning and afternoon</a:t>
            </a:r>
          </a:p>
          <a:p>
            <a:pPr marL="342900" indent="-342900">
              <a:buFont typeface="Wingdings" panose="05000000000000000000" pitchFamily="2" charset="2"/>
              <a:buChar char="q"/>
            </a:pPr>
            <a:r>
              <a:rPr lang="en-US" dirty="0">
                <a:solidFill>
                  <a:schemeClr val="tx1"/>
                </a:solidFill>
              </a:rPr>
              <a:t>Audience: Nursing homes, Assisted Livings, Group Homes, Home Care, Hospice, Clinics</a:t>
            </a:r>
          </a:p>
          <a:p>
            <a:pPr marL="342900" indent="-342900">
              <a:buFont typeface="Wingdings" panose="05000000000000000000" pitchFamily="2" charset="2"/>
              <a:buChar char="q"/>
            </a:pPr>
            <a:r>
              <a:rPr lang="en-US" dirty="0">
                <a:solidFill>
                  <a:schemeClr val="tx1"/>
                </a:solidFill>
              </a:rPr>
              <a:t>Open to facilities in Minnesota (not just the Metro!)</a:t>
            </a:r>
          </a:p>
        </p:txBody>
      </p:sp>
    </p:spTree>
    <p:extLst>
      <p:ext uri="{BB962C8B-B14F-4D97-AF65-F5344CB8AC3E}">
        <p14:creationId xmlns:p14="http://schemas.microsoft.com/office/powerpoint/2010/main" val="161666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A65AA5-479C-C29C-C3DA-E362FC62C9C7}"/>
              </a:ext>
            </a:extLst>
          </p:cNvPr>
          <p:cNvSpPr>
            <a:spLocks noGrp="1"/>
          </p:cNvSpPr>
          <p:nvPr>
            <p:ph type="title"/>
          </p:nvPr>
        </p:nvSpPr>
        <p:spPr/>
        <p:txBody>
          <a:bodyPr/>
          <a:lstStyle/>
          <a:p>
            <a:pPr algn="ctr"/>
            <a:r>
              <a:rPr lang="en-US" dirty="0"/>
              <a:t>Meet an Emergency Manager</a:t>
            </a:r>
          </a:p>
        </p:txBody>
      </p:sp>
      <p:sp>
        <p:nvSpPr>
          <p:cNvPr id="5" name="Text Placeholder 4">
            <a:extLst>
              <a:ext uri="{FF2B5EF4-FFF2-40B4-BE49-F238E27FC236}">
                <a16:creationId xmlns:a16="http://schemas.microsoft.com/office/drawing/2014/main" id="{39463BCB-14A7-EE81-C14B-7EB28E086DEC}"/>
              </a:ext>
            </a:extLst>
          </p:cNvPr>
          <p:cNvSpPr>
            <a:spLocks noGrp="1"/>
          </p:cNvSpPr>
          <p:nvPr>
            <p:ph type="body" idx="1"/>
          </p:nvPr>
        </p:nvSpPr>
        <p:spPr/>
        <p:txBody>
          <a:bodyPr>
            <a:normAutofit/>
          </a:bodyPr>
          <a:lstStyle/>
          <a:p>
            <a:pPr algn="ctr"/>
            <a:r>
              <a:rPr lang="en-US" dirty="0"/>
              <a:t>Allison Strohl</a:t>
            </a:r>
            <a:r>
              <a:rPr lang="en-US" sz="2800" dirty="0"/>
              <a:t>, Emergency Management, Washington County</a:t>
            </a:r>
          </a:p>
        </p:txBody>
      </p:sp>
    </p:spTree>
    <p:extLst>
      <p:ext uri="{BB962C8B-B14F-4D97-AF65-F5344CB8AC3E}">
        <p14:creationId xmlns:p14="http://schemas.microsoft.com/office/powerpoint/2010/main" val="2275941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5E470-1E52-9BDF-237E-8C7D55A6EC6A}"/>
              </a:ext>
            </a:extLst>
          </p:cNvPr>
          <p:cNvSpPr>
            <a:spLocks noGrp="1"/>
          </p:cNvSpPr>
          <p:nvPr>
            <p:ph type="title"/>
          </p:nvPr>
        </p:nvSpPr>
        <p:spPr/>
        <p:txBody>
          <a:bodyPr/>
          <a:lstStyle/>
          <a:p>
            <a:pPr algn="ctr"/>
            <a:r>
              <a:rPr lang="en-US" dirty="0"/>
              <a:t>Group Report Out</a:t>
            </a:r>
          </a:p>
        </p:txBody>
      </p:sp>
      <p:sp>
        <p:nvSpPr>
          <p:cNvPr id="3" name="Text Placeholder 2">
            <a:extLst>
              <a:ext uri="{FF2B5EF4-FFF2-40B4-BE49-F238E27FC236}">
                <a16:creationId xmlns:a16="http://schemas.microsoft.com/office/drawing/2014/main" id="{233E46DE-3AB8-A4B3-3E98-6F5005FDAE57}"/>
              </a:ext>
            </a:extLst>
          </p:cNvPr>
          <p:cNvSpPr>
            <a:spLocks noGrp="1"/>
          </p:cNvSpPr>
          <p:nvPr>
            <p:ph type="body" idx="1"/>
          </p:nvPr>
        </p:nvSpPr>
        <p:spPr/>
        <p:txBody>
          <a:bodyPr/>
          <a:lstStyle/>
          <a:p>
            <a:pPr algn="ctr"/>
            <a:r>
              <a:rPr lang="en-US" dirty="0"/>
              <a:t>Have you had a recent survey or emergency event? Please share any insights or lessons learned with the group.</a:t>
            </a:r>
          </a:p>
        </p:txBody>
      </p:sp>
    </p:spTree>
    <p:extLst>
      <p:ext uri="{BB962C8B-B14F-4D97-AF65-F5344CB8AC3E}">
        <p14:creationId xmlns:p14="http://schemas.microsoft.com/office/powerpoint/2010/main" val="2190898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blue circle with a white question mark in it&#10;&#10;Description automatically generated">
            <a:extLst>
              <a:ext uri="{FF2B5EF4-FFF2-40B4-BE49-F238E27FC236}">
                <a16:creationId xmlns:a16="http://schemas.microsoft.com/office/drawing/2014/main" id="{84968D24-A97B-D229-0FD5-391C1B4601C4}"/>
              </a:ext>
            </a:extLst>
          </p:cNvPr>
          <p:cNvPicPr>
            <a:picLocks noChangeAspect="1"/>
          </p:cNvPicPr>
          <p:nvPr/>
        </p:nvPicPr>
        <p:blipFill>
          <a:blip r:embed="rId2"/>
          <a:stretch>
            <a:fillRect/>
          </a:stretch>
        </p:blipFill>
        <p:spPr>
          <a:xfrm>
            <a:off x="3310466" y="643466"/>
            <a:ext cx="5571067" cy="5571067"/>
          </a:xfrm>
          <a:prstGeom prst="rect">
            <a:avLst/>
          </a:prstGeom>
        </p:spPr>
      </p:pic>
    </p:spTree>
    <p:extLst>
      <p:ext uri="{BB962C8B-B14F-4D97-AF65-F5344CB8AC3E}">
        <p14:creationId xmlns:p14="http://schemas.microsoft.com/office/powerpoint/2010/main" val="2199798197"/>
      </p:ext>
    </p:extLst>
  </p:cSld>
  <p:clrMapOvr>
    <a:masterClrMapping/>
  </p:clrMapOvr>
</p:sld>
</file>

<file path=ppt/theme/theme1.xml><?xml version="1.0" encoding="utf-8"?>
<a:theme xmlns:a="http://schemas.openxmlformats.org/drawingml/2006/main" name="Office Theme">
  <a:themeElements>
    <a:clrScheme name="Metro Coalition">
      <a:dk1>
        <a:srgbClr val="000000"/>
      </a:dk1>
      <a:lt1>
        <a:srgbClr val="FFFFFF"/>
      </a:lt1>
      <a:dk2>
        <a:srgbClr val="3859AE"/>
      </a:dk2>
      <a:lt2>
        <a:srgbClr val="B4B3B6"/>
      </a:lt2>
      <a:accent1>
        <a:srgbClr val="94243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7077</TotalTime>
  <Words>543</Words>
  <Application>Microsoft Office PowerPoint</Application>
  <PresentationFormat>Widescreen</PresentationFormat>
  <Paragraphs>75</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Calibri</vt:lpstr>
      <vt:lpstr>Plus Jakarta Sans ExtraBold</vt:lpstr>
      <vt:lpstr>Plus Jakarta Sans Medium</vt:lpstr>
      <vt:lpstr>Wingdings</vt:lpstr>
      <vt:lpstr>Office Theme</vt:lpstr>
      <vt:lpstr>Home Care &amp; Hospice Emergency Preparedness Monthly Call</vt:lpstr>
      <vt:lpstr>Agenda</vt:lpstr>
      <vt:lpstr>Training Updates</vt:lpstr>
      <vt:lpstr>Training Updates</vt:lpstr>
      <vt:lpstr>Training Updates</vt:lpstr>
      <vt:lpstr>Save the Date! 2026 Community-Based Exercise Opportunity September 22, 2026</vt:lpstr>
      <vt:lpstr>Meet an Emergency Manager</vt:lpstr>
      <vt:lpstr>Group Report Out</vt:lpstr>
      <vt:lpstr>PowerPoint Presentation</vt:lpstr>
      <vt:lpstr>Next Meeting: April 3, 10:00-11:00am  Topic: Staff Wellness &amp; Support with Erin Hurley Robinson, Team Chaplain Manager, Vivie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Mens</dc:creator>
  <cp:lastModifiedBy>Moilanen, Emily A</cp:lastModifiedBy>
  <cp:revision>147</cp:revision>
  <dcterms:created xsi:type="dcterms:W3CDTF">2023-05-08T20:57:17Z</dcterms:created>
  <dcterms:modified xsi:type="dcterms:W3CDTF">2026-03-06T15:02:45Z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517dd99-8573-483a-8620-8f6f69c1291c_Enabled">
    <vt:lpwstr>true</vt:lpwstr>
  </property>
  <property fmtid="{D5CDD505-2E9C-101B-9397-08002B2CF9AE}" pid="3" name="MSIP_Label_5517dd99-8573-483a-8620-8f6f69c1291c_SetDate">
    <vt:lpwstr>2024-01-04T15:39:40Z</vt:lpwstr>
  </property>
  <property fmtid="{D5CDD505-2E9C-101B-9397-08002B2CF9AE}" pid="4" name="MSIP_Label_5517dd99-8573-483a-8620-8f6f69c1291c_Method">
    <vt:lpwstr>Standard</vt:lpwstr>
  </property>
  <property fmtid="{D5CDD505-2E9C-101B-9397-08002B2CF9AE}" pid="5" name="MSIP_Label_5517dd99-8573-483a-8620-8f6f69c1291c_Name">
    <vt:lpwstr>General</vt:lpwstr>
  </property>
  <property fmtid="{D5CDD505-2E9C-101B-9397-08002B2CF9AE}" pid="6" name="MSIP_Label_5517dd99-8573-483a-8620-8f6f69c1291c_SiteId">
    <vt:lpwstr>ada0782c-5f34-4003-b5d6-3187f30aecdd</vt:lpwstr>
  </property>
  <property fmtid="{D5CDD505-2E9C-101B-9397-08002B2CF9AE}" pid="7" name="MSIP_Label_5517dd99-8573-483a-8620-8f6f69c1291c_ActionId">
    <vt:lpwstr>3b608b83-968d-4498-b042-84b987133451</vt:lpwstr>
  </property>
  <property fmtid="{D5CDD505-2E9C-101B-9397-08002B2CF9AE}" pid="8" name="MSIP_Label_5517dd99-8573-483a-8620-8f6f69c1291c_ContentBits">
    <vt:lpwstr>0</vt:lpwstr>
  </property>
</Properties>
</file>