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394" r:id="rId3"/>
    <p:sldId id="417" r:id="rId4"/>
    <p:sldId id="420" r:id="rId5"/>
    <p:sldId id="421" r:id="rId6"/>
    <p:sldId id="422" r:id="rId7"/>
    <p:sldId id="423" r:id="rId8"/>
    <p:sldId id="419" r:id="rId9"/>
    <p:sldId id="409" r:id="rId10"/>
    <p:sldId id="305" r:id="rId11"/>
    <p:sldId id="26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FCF1854-2409-A28D-DD07-25B00FC841EC}" name="Moilanen, Emily A" initials="EM" userId="S::Emily.Moilanen@hcmed.org::0ac32000-5691-4303-9537-f2eec747c5b3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ilanen, Emily A" initials="" lastIdx="1" clrIdx="0">
    <p:extLst>
      <p:ext uri="{19B8F6BF-5375-455C-9EA6-DF929625EA0E}">
        <p15:presenceInfo xmlns:p15="http://schemas.microsoft.com/office/powerpoint/2012/main" userId="S::Emily.Moilanen@hcmed.org::0ac32000-5691-4303-9537-f2eec747c5b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90"/>
    <p:restoredTop sz="81295" autoAdjust="0"/>
  </p:normalViewPr>
  <p:slideViewPr>
    <p:cSldViewPr snapToGrid="0">
      <p:cViewPr varScale="1">
        <p:scale>
          <a:sx n="90" d="100"/>
          <a:sy n="90" d="100"/>
        </p:scale>
        <p:origin x="145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F7D090-E059-42AD-8259-021ADD3378F3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8F91C5-8B3F-45D6-9AA6-3FBDEDDAF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42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F91C5-8B3F-45D6-9AA6-3FBDEDDAF3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305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F91C5-8B3F-45D6-9AA6-3FBDEDDAF3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4527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8F91C5-8B3F-45D6-9AA6-3FBDEDDAF39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208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0F01C-771B-4305-B18E-7983654C3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8706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2"/>
                </a:solidFill>
                <a:latin typeface="Plus Jakarta Sans ExtraBold" pitchFamily="2" charset="77"/>
                <a:cs typeface="Plus Jakarta Sans ExtraBold" pitchFamily="2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BA1042-F254-8EEC-AF32-E48FB959D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9002"/>
            <a:ext cx="10515600" cy="4857961"/>
          </a:xfrm>
        </p:spPr>
        <p:txBody>
          <a:bodyPr/>
          <a:lstStyle>
            <a:lvl1pPr>
              <a:defRPr>
                <a:latin typeface="Plus Jakarta Sans Medium" pitchFamily="2" charset="77"/>
                <a:cs typeface="Plus Jakarta Sans Medium" pitchFamily="2" charset="77"/>
              </a:defRPr>
            </a:lvl1pPr>
            <a:lvl2pPr>
              <a:defRPr>
                <a:latin typeface="Plus Jakarta Sans Medium" pitchFamily="2" charset="77"/>
                <a:cs typeface="Plus Jakarta Sans Medium" pitchFamily="2" charset="77"/>
              </a:defRPr>
            </a:lvl2pPr>
            <a:lvl3pPr>
              <a:defRPr>
                <a:latin typeface="Plus Jakarta Sans Medium" pitchFamily="2" charset="77"/>
                <a:cs typeface="Plus Jakarta Sans Medium" pitchFamily="2" charset="77"/>
              </a:defRPr>
            </a:lvl3pPr>
            <a:lvl4pPr>
              <a:defRPr>
                <a:latin typeface="Plus Jakarta Sans Medium" pitchFamily="2" charset="77"/>
                <a:cs typeface="Plus Jakarta Sans Medium" pitchFamily="2" charset="77"/>
              </a:defRPr>
            </a:lvl4pPr>
            <a:lvl5pPr>
              <a:defRPr>
                <a:latin typeface="Plus Jakarta Sans Medium" pitchFamily="2" charset="77"/>
                <a:cs typeface="Plus Jakarta Sans Medium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7B15D9-A060-B882-5542-758D328EF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07E367D-89DF-CA46-9F42-F818226BC321}" type="datetimeFigureOut">
              <a:rPr lang="en-US" smtClean="0"/>
              <a:pPr/>
              <a:t>4/2/2026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321EF0-7679-5F69-EEC4-9995F867C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9829" y="6352540"/>
            <a:ext cx="501234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Metro Health &amp; Medical Preparedness Coalition | </a:t>
            </a:r>
            <a:r>
              <a:rPr lang="en-US" dirty="0" err="1"/>
              <a:t>metrohealthready.org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15FC50-B955-91B3-349D-6C02ECC582EB}"/>
              </a:ext>
            </a:extLst>
          </p:cNvPr>
          <p:cNvSpPr/>
          <p:nvPr userDrawn="1"/>
        </p:nvSpPr>
        <p:spPr>
          <a:xfrm>
            <a:off x="247338" y="0"/>
            <a:ext cx="247338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DF4D936-F66A-A0A7-2798-22812914E898}"/>
              </a:ext>
            </a:extLst>
          </p:cNvPr>
          <p:cNvSpPr/>
          <p:nvPr userDrawn="1"/>
        </p:nvSpPr>
        <p:spPr>
          <a:xfrm>
            <a:off x="494676" y="0"/>
            <a:ext cx="24733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4182C1F-CAF1-9B67-C799-3AE872A75310}"/>
              </a:ext>
            </a:extLst>
          </p:cNvPr>
          <p:cNvSpPr/>
          <p:nvPr userDrawn="1"/>
        </p:nvSpPr>
        <p:spPr>
          <a:xfrm>
            <a:off x="0" y="0"/>
            <a:ext cx="24733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/>
              </a:solidFill>
            </a:endParaRPr>
          </a:p>
        </p:txBody>
      </p:sp>
      <p:pic>
        <p:nvPicPr>
          <p:cNvPr id="11" name="Picture 10" descr="A close-up of a sign&#10;&#10;Description automatically generated">
            <a:extLst>
              <a:ext uri="{FF2B5EF4-FFF2-40B4-BE49-F238E27FC236}">
                <a16:creationId xmlns:a16="http://schemas.microsoft.com/office/drawing/2014/main" id="{78CE1C59-3C49-84BF-35F4-64702A0A48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255971" y="5913187"/>
            <a:ext cx="2688691" cy="878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820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FF2AD-60A0-3C4D-ABDA-A11D06695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599"/>
            <a:ext cx="10515600" cy="9048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86F552-42B7-1423-1E46-388752409C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719BD0-8352-71D7-834D-ECB76584D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3906BF-1694-D7E0-69D9-3EB3541A3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1C67E-6BC3-1870-15FB-BBDBE709B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394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AA08AA-089A-D9B6-5BF2-9D7DEA8E3E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07C287-F286-7C50-B4BA-DDF2262993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15E3D9-0900-9317-63AD-1D83AEDDA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671D3B-1F6C-7095-8B99-F862B28D1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9CB536-960A-A44D-7F6D-46A6B7C7C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215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F721D-1D02-FA93-0E7E-D5D34D8F21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E1D2F6-27FC-E2AD-AC2A-B9122B9DB2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CEF09-9FCF-45D9-258A-1BF22AE76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0AF127-98AB-D94F-03A0-BFF62F456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6E29B8-5FE3-7E9D-45F5-415D5918E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237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65077-F6D9-9658-CC7B-C89B97A3B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0923EB-2D13-BDED-9C0A-0EF3F11BED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A44227-602D-7EDB-A202-7B416DC94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8D1AF8-7426-165B-9B54-0A79BA348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ADD659-BE7C-D1CD-6A9E-4810B5D33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521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454C0-0257-B931-8302-8B043643E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599"/>
            <a:ext cx="10515600" cy="9048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C9C951-B77A-D9B9-B944-FB3F87BD97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F4C628-A678-518B-58DD-96CC327FE8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3A3940-0900-A803-F01E-55415CD7C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6339F2-336F-BBD1-B524-B2AEC4CCE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E07572-F4AB-18CA-2A8E-DEB8A99DC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030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5DE98-4453-320F-6EAF-6AFE761D2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3DDB43-FA79-B135-CAA5-B93B44B129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2F87D7-ECF3-F407-1B9C-A85ECDDDC7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796B52-1F8B-3AE4-0E0C-F4D645904C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AE6FCB-09DD-282E-F5ED-C7C65B6631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4F7DDF-B8DD-5BF8-4828-97C9E5AA7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13A079-A4B7-7A51-E6DA-03CC76F55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28F590-C6A5-B367-7C3B-DAC84E0E9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152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95033-8167-F93A-6E86-D61F59C90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599"/>
            <a:ext cx="10515600" cy="9048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5683F4-C4FD-883C-9312-2F55EE594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5236F6-AEF7-E3D4-F734-1A19B78BA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3CD68D-998A-BC2F-FA6B-EA15C1244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296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CBC7AA-9275-B7B0-BFB5-2C63B532F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8A24C1-6E11-A0AE-C2BD-48BA60C69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E3CADE-93C6-EDE4-FCA7-DA0D9F498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037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3C378-2B32-4163-B5C1-DB6743255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24A97-5064-1ABF-7C67-3943B3725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4614E3-224D-0458-A8CF-CBD2E2C550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1B730A-6C24-CAAA-921D-345FBBDD8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0A7785-2FCB-FA33-2E3C-1EE4801F4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73F130-3FCF-7FE8-5E22-1D3FEBE9B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2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BDAB4-402E-86F5-4596-B27C6C386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64B66A-9787-3A9A-393E-DB5502F43A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258B3B-EC7E-7D33-F87A-BF229C5D0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B4749F-E623-EDD2-2E22-C29601A6B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367D-89DF-CA46-9F42-F818226BC321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E8910D-5D72-BCC7-BD66-C00855FEA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19500" y="6356350"/>
            <a:ext cx="49530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81ABB1-D777-1581-6B43-37CAF6293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811C4E-90E9-3849-9034-FFD7100FD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334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BE758B-C170-51FC-CD77-5EB5DCAFF2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70000"/>
            <a:ext cx="10515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4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27F561-1D81-D6ED-0574-2453B6C3C8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607E367D-89DF-CA46-9F42-F818226BC321}" type="datetimeFigureOut">
              <a:rPr lang="en-US" smtClean="0"/>
              <a:pPr/>
              <a:t>4/2/2026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B5F90E-AF3F-4BEC-76B9-AA8F136965D7}"/>
              </a:ext>
            </a:extLst>
          </p:cNvPr>
          <p:cNvSpPr/>
          <p:nvPr userDrawn="1"/>
        </p:nvSpPr>
        <p:spPr>
          <a:xfrm>
            <a:off x="247338" y="0"/>
            <a:ext cx="247338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4D473ED-B191-85CB-41B1-03E8003224D8}"/>
              </a:ext>
            </a:extLst>
          </p:cNvPr>
          <p:cNvSpPr/>
          <p:nvPr userDrawn="1"/>
        </p:nvSpPr>
        <p:spPr>
          <a:xfrm>
            <a:off x="494676" y="0"/>
            <a:ext cx="24733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FB4B5A-83D4-59AB-A559-80211BBDE3A3}"/>
              </a:ext>
            </a:extLst>
          </p:cNvPr>
          <p:cNvSpPr/>
          <p:nvPr userDrawn="1"/>
        </p:nvSpPr>
        <p:spPr>
          <a:xfrm>
            <a:off x="0" y="0"/>
            <a:ext cx="24733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3"/>
              </a:solidFill>
            </a:endParaRPr>
          </a:p>
        </p:txBody>
      </p:sp>
      <p:pic>
        <p:nvPicPr>
          <p:cNvPr id="10" name="Picture 9" descr="A close-up of a sign&#10;&#10;Description automatically generated">
            <a:extLst>
              <a:ext uri="{FF2B5EF4-FFF2-40B4-BE49-F238E27FC236}">
                <a16:creationId xmlns:a16="http://schemas.microsoft.com/office/drawing/2014/main" id="{EAFB6218-EEDC-7ACC-0770-02AD6FD6D136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255971" y="5916997"/>
            <a:ext cx="2688691" cy="878706"/>
          </a:xfrm>
          <a:prstGeom prst="rect">
            <a:avLst/>
          </a:prstGeom>
        </p:spPr>
      </p:pic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13C2A28D-00FD-23D9-8C55-997E7C7BC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9B26FDF-1DD8-6816-6DDC-48DC0A7A6516}"/>
              </a:ext>
            </a:extLst>
          </p:cNvPr>
          <p:cNvSpPr txBox="1"/>
          <p:nvPr userDrawn="1"/>
        </p:nvSpPr>
        <p:spPr>
          <a:xfrm>
            <a:off x="3835951" y="6444476"/>
            <a:ext cx="507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Metro Health &amp; Medical Preparedness Coalition | </a:t>
            </a:r>
            <a:r>
              <a:rPr lang="en-US" sz="1200" dirty="0" err="1"/>
              <a:t>metrohealthready.org</a:t>
            </a:r>
            <a:endParaRPr lang="en-US" sz="1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093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Plus Jakarta Sans ExtraBold" pitchFamily="2" charset="77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Plus Jakarta Sans Medium" pitchFamily="2" charset="77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Plus Jakarta Sans Medium" pitchFamily="2" charset="77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Plus Jakarta Sans Medium" pitchFamily="2" charset="77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Plus Jakarta Sans Medium" pitchFamily="2" charset="77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Plus Jakarta Sans Medium" pitchFamily="2" charset="77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Emily.Moilanen@hcmed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ventbrite.com/e/mntrac-training-for-new-users-virtual-tickets-1982849593511?aff=oddtdtcreator" TargetMode="External"/><Relationship Id="rId2" Type="http://schemas.openxmlformats.org/officeDocument/2006/relationships/hyperlink" Target="https://www.eventbrite.com/e/active-intruder-training-tickets-1982846791129?aff=oddtdtcreator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ventbrite.com/e/cybersecurity-workshop-tickets-1982852208332?aff=oddtdtcreator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038BD8A-C3F2-7F09-462D-2DE48AB09E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Long Term Care Emergency Preparedness Monthly Call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42BB79A-0A47-9418-D0D3-99B3523C4C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1"/>
                </a:solidFill>
              </a:rPr>
              <a:t>Metro Health &amp; Medical Preparedness Coalition</a:t>
            </a:r>
          </a:p>
          <a:p>
            <a:r>
              <a:rPr lang="en-US" sz="3200" b="1" dirty="0">
                <a:solidFill>
                  <a:schemeClr val="bg2"/>
                </a:solidFill>
              </a:rPr>
              <a:t>April 2026</a:t>
            </a:r>
          </a:p>
        </p:txBody>
      </p:sp>
    </p:spTree>
    <p:extLst>
      <p:ext uri="{BB962C8B-B14F-4D97-AF65-F5344CB8AC3E}">
        <p14:creationId xmlns:p14="http://schemas.microsoft.com/office/powerpoint/2010/main" val="34237892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circle with a white question mark in it&#10;&#10;Description automatically generated">
            <a:extLst>
              <a:ext uri="{FF2B5EF4-FFF2-40B4-BE49-F238E27FC236}">
                <a16:creationId xmlns:a16="http://schemas.microsoft.com/office/drawing/2014/main" id="{84968D24-A97B-D229-0FD5-391C1B4601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0466" y="643466"/>
            <a:ext cx="5571067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7981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0085E-E75A-B722-364F-1BDCAE7E74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1614" y="1127051"/>
            <a:ext cx="10288772" cy="3531229"/>
          </a:xfrm>
        </p:spPr>
        <p:txBody>
          <a:bodyPr anchor="ctr">
            <a:normAutofit/>
          </a:bodyPr>
          <a:lstStyle/>
          <a:p>
            <a:r>
              <a:rPr lang="en-US" sz="4800" dirty="0"/>
              <a:t>Next Meeting: </a:t>
            </a:r>
            <a:r>
              <a:rPr lang="en-US" sz="4800" b="0" dirty="0">
                <a:solidFill>
                  <a:schemeClr val="accent1"/>
                </a:solidFill>
              </a:rPr>
              <a:t>May 7, 10:00-11:00am</a:t>
            </a:r>
            <a:br>
              <a:rPr lang="en-US" sz="4800" b="0" dirty="0">
                <a:solidFill>
                  <a:schemeClr val="accent1"/>
                </a:solidFill>
              </a:rPr>
            </a:br>
            <a:br>
              <a:rPr lang="en-US" sz="4800" dirty="0"/>
            </a:br>
            <a:r>
              <a:rPr lang="en-US" sz="4800" dirty="0"/>
              <a:t>Topic: </a:t>
            </a:r>
            <a:r>
              <a:rPr lang="en-US" sz="4800" b="0" kern="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TBD</a:t>
            </a:r>
            <a:endParaRPr lang="en-US" sz="4800" b="0" dirty="0">
              <a:solidFill>
                <a:schemeClr val="accent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11C1D1-7A4E-572E-FDF1-7FFBDC4B35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0" y="4867313"/>
            <a:ext cx="4572000" cy="1257041"/>
          </a:xfrm>
        </p:spPr>
        <p:txBody>
          <a:bodyPr/>
          <a:lstStyle/>
          <a:p>
            <a:r>
              <a:rPr lang="en-US" dirty="0"/>
              <a:t>Emily Moilanen</a:t>
            </a:r>
            <a:br>
              <a:rPr lang="en-US" dirty="0"/>
            </a:br>
            <a:r>
              <a:rPr lang="en-US" dirty="0">
                <a:hlinkClick r:id="rId2"/>
              </a:rPr>
              <a:t>Emily.Moilanen@hcmed.org</a:t>
            </a:r>
            <a:br>
              <a:rPr lang="en-US" dirty="0"/>
            </a:br>
            <a:r>
              <a:rPr lang="en-US" dirty="0"/>
              <a:t>763.286.5839</a:t>
            </a:r>
          </a:p>
        </p:txBody>
      </p:sp>
    </p:spTree>
    <p:extLst>
      <p:ext uri="{BB962C8B-B14F-4D97-AF65-F5344CB8AC3E}">
        <p14:creationId xmlns:p14="http://schemas.microsoft.com/office/powerpoint/2010/main" val="949572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B9FF011-0808-FD14-FE28-755DD73F7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E19B605-6A3A-4E6D-EC4C-170E0B7055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6385523"/>
              </p:ext>
            </p:extLst>
          </p:nvPr>
        </p:nvGraphicFramePr>
        <p:xfrm>
          <a:off x="838200" y="1584953"/>
          <a:ext cx="10515600" cy="3299290"/>
        </p:xfrm>
        <a:graphic>
          <a:graphicData uri="http://schemas.openxmlformats.org/drawingml/2006/table">
            <a:tbl>
              <a:tblPr firstRow="1" firstCol="1" bandRow="1"/>
              <a:tblGrid>
                <a:gridCol w="2851831">
                  <a:extLst>
                    <a:ext uri="{9D8B030D-6E8A-4147-A177-3AD203B41FA5}">
                      <a16:colId xmlns:a16="http://schemas.microsoft.com/office/drawing/2014/main" val="228061163"/>
                    </a:ext>
                  </a:extLst>
                </a:gridCol>
                <a:gridCol w="5243078">
                  <a:extLst>
                    <a:ext uri="{9D8B030D-6E8A-4147-A177-3AD203B41FA5}">
                      <a16:colId xmlns:a16="http://schemas.microsoft.com/office/drawing/2014/main" val="3840272075"/>
                    </a:ext>
                  </a:extLst>
                </a:gridCol>
                <a:gridCol w="2420691">
                  <a:extLst>
                    <a:ext uri="{9D8B030D-6E8A-4147-A177-3AD203B41FA5}">
                      <a16:colId xmlns:a16="http://schemas.microsoft.com/office/drawing/2014/main" val="163319415"/>
                    </a:ext>
                  </a:extLst>
                </a:gridCol>
              </a:tblGrid>
              <a:tr h="259080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Topic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Description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Speaker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755705"/>
                  </a:ext>
                </a:extLst>
              </a:tr>
              <a:tr h="466090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Welcome &amp; Introductions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Please put your facility name and type in chat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All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9439874"/>
                  </a:ext>
                </a:extLst>
              </a:tr>
              <a:tr h="511810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Coalition Updates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Education and training updates from the Metro Coalition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Emily Moilanen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4689120"/>
                  </a:ext>
                </a:extLst>
              </a:tr>
              <a:tr h="511810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Topic Highlight: Staff support and wellness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Learn about how to support staff through stressful events happening in our community.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Erin Hurley Robinson, Team Chaplain Manager, Vivie</a:t>
                      </a:r>
                      <a:endParaRPr lang="en-US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8674688"/>
                  </a:ext>
                </a:extLst>
              </a:tr>
              <a:tr h="626110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Group Report-out: Recent Survey or Event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Have you had a recent survey or emergency event? Please share any insights or questions with the group.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All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5033444"/>
                  </a:ext>
                </a:extLst>
              </a:tr>
              <a:tr h="665310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Next meeting: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May 7, 2026 @ 10:00am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Topic: TBD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Emily Moilanen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4137557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Adjourn</a:t>
                      </a:r>
                      <a:endParaRPr lang="en-US" sz="11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n-US" sz="11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All</a:t>
                      </a:r>
                      <a:endParaRPr lang="en-US" sz="11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95" marR="48895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6905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0046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67D1FE-9486-3710-4F82-9E38805007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2872A-3879-8993-A7AE-3F7276903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1842"/>
            <a:ext cx="10515600" cy="878706"/>
          </a:xfrm>
        </p:spPr>
        <p:txBody>
          <a:bodyPr/>
          <a:lstStyle/>
          <a:p>
            <a:r>
              <a:rPr lang="en-US" dirty="0"/>
              <a:t>Training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95C22-E4EC-E26A-C657-80391D16A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3832"/>
            <a:ext cx="10515600" cy="4933131"/>
          </a:xfrm>
        </p:spPr>
        <p:txBody>
          <a:bodyPr>
            <a:normAutofit/>
          </a:bodyPr>
          <a:lstStyle/>
          <a:p>
            <a:r>
              <a:rPr lang="en-US" b="1" dirty="0"/>
              <a:t>April 9 Active Intruder Workshop</a:t>
            </a:r>
          </a:p>
          <a:p>
            <a:pPr lvl="1"/>
            <a:r>
              <a:rPr lang="en-US" dirty="0"/>
              <a:t>Location: Shoreview Community Center</a:t>
            </a:r>
          </a:p>
          <a:p>
            <a:pPr lvl="1"/>
            <a:r>
              <a:rPr lang="en-US" dirty="0"/>
              <a:t>Time: 8:00am-12:00pm</a:t>
            </a:r>
          </a:p>
          <a:p>
            <a:pPr lvl="1"/>
            <a:r>
              <a:rPr lang="en-US" dirty="0"/>
              <a:t>Free!</a:t>
            </a:r>
          </a:p>
          <a:p>
            <a:pPr lvl="1"/>
            <a:r>
              <a:rPr lang="en-US" dirty="0"/>
              <a:t>Register here: </a:t>
            </a:r>
            <a:r>
              <a:rPr lang="en-US" dirty="0">
                <a:hlinkClick r:id="rId2"/>
              </a:rPr>
              <a:t>https://www.eventbrite.com/e/active-intruder-training-tickets-1982846791129?aff=oddtdtcreator</a:t>
            </a:r>
            <a:r>
              <a:rPr lang="en-US" dirty="0"/>
              <a:t> </a:t>
            </a:r>
          </a:p>
          <a:p>
            <a:r>
              <a:rPr lang="en-US" b="1" dirty="0"/>
              <a:t>April 17 </a:t>
            </a:r>
            <a:r>
              <a:rPr lang="en-US" b="1" dirty="0" err="1"/>
              <a:t>MNTrac</a:t>
            </a:r>
            <a:r>
              <a:rPr lang="en-US" b="1" dirty="0"/>
              <a:t> Training</a:t>
            </a:r>
          </a:p>
          <a:p>
            <a:pPr lvl="1"/>
            <a:r>
              <a:rPr lang="en-US" dirty="0"/>
              <a:t>Location</a:t>
            </a:r>
            <a:r>
              <a:rPr lang="en-US"/>
              <a:t>: Virtual</a:t>
            </a:r>
            <a:endParaRPr lang="en-US" dirty="0"/>
          </a:p>
          <a:p>
            <a:pPr lvl="1"/>
            <a:r>
              <a:rPr lang="en-US"/>
              <a:t>Time</a:t>
            </a:r>
            <a:r>
              <a:rPr lang="en-US" dirty="0"/>
              <a:t>: 1:30-2:30</a:t>
            </a:r>
          </a:p>
          <a:p>
            <a:pPr lvl="1"/>
            <a:r>
              <a:rPr lang="en-US" dirty="0"/>
              <a:t>Free!</a:t>
            </a:r>
          </a:p>
          <a:p>
            <a:pPr lvl="1"/>
            <a:r>
              <a:rPr lang="en-US" dirty="0"/>
              <a:t>Register here: </a:t>
            </a:r>
            <a:r>
              <a:rPr lang="en-US" u="sng" dirty="0">
                <a:hlinkClick r:id="rId3"/>
              </a:rPr>
              <a:t>https://www.eventbrite.com/e/mntrac-training-for-new-users-virtual-tickets-1982849593511?aff=oddtdtcreator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059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F638F3-DED6-BA85-2DF7-B937403254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786B7-B8CA-B824-9BB2-5357D5587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1842"/>
            <a:ext cx="10515600" cy="878706"/>
          </a:xfrm>
        </p:spPr>
        <p:txBody>
          <a:bodyPr/>
          <a:lstStyle/>
          <a:p>
            <a:r>
              <a:rPr lang="en-US" dirty="0"/>
              <a:t>Training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960508-B092-D62D-E4A4-17F23150BF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3832"/>
            <a:ext cx="10515600" cy="4933131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May 5 Cybersecurity Workshop </a:t>
            </a:r>
          </a:p>
          <a:p>
            <a:pPr lvl="1"/>
            <a:r>
              <a:rPr lang="en-US" dirty="0"/>
              <a:t>Location: Shoreview Community Center</a:t>
            </a:r>
          </a:p>
          <a:p>
            <a:pPr lvl="1"/>
            <a:r>
              <a:rPr lang="en-US" dirty="0"/>
              <a:t>Time: 9:00-3:00pm (lunch provided)</a:t>
            </a:r>
          </a:p>
          <a:p>
            <a:pPr lvl="1"/>
            <a:r>
              <a:rPr lang="en-US" dirty="0"/>
              <a:t>Topics:  The Current Cyber Threat Landscape, Cyber Hygiene and Risk Awareness, Real-World Healthcare Case Studies, and Operational Impact and Downtime Preparedness.</a:t>
            </a:r>
          </a:p>
          <a:p>
            <a:pPr lvl="1"/>
            <a:r>
              <a:rPr lang="en-US" dirty="0"/>
              <a:t>Free!</a:t>
            </a:r>
          </a:p>
          <a:p>
            <a:pPr lvl="1"/>
            <a:r>
              <a:rPr lang="en-US" dirty="0"/>
              <a:t>Register here: </a:t>
            </a:r>
            <a:r>
              <a:rPr lang="en-US" dirty="0">
                <a:hlinkClick r:id="rId2"/>
              </a:rPr>
              <a:t>https://www.eventbrite.com/e/cybersecurity-workshop-tickets-1982852208332?aff=oddtdtcreator</a:t>
            </a:r>
            <a:r>
              <a:rPr lang="en-US" dirty="0"/>
              <a:t> </a:t>
            </a:r>
          </a:p>
          <a:p>
            <a:r>
              <a:rPr lang="en-US" b="1" dirty="0"/>
              <a:t>June 2 Coalition Meeting</a:t>
            </a:r>
          </a:p>
          <a:p>
            <a:pPr lvl="1"/>
            <a:r>
              <a:rPr lang="en-US" dirty="0"/>
              <a:t>Time: 9:00-3:00</a:t>
            </a:r>
          </a:p>
          <a:p>
            <a:pPr lvl="1"/>
            <a:r>
              <a:rPr lang="en-US" dirty="0"/>
              <a:t>Where: Shoreview Community Center</a:t>
            </a:r>
          </a:p>
          <a:p>
            <a:pPr lvl="1"/>
            <a:r>
              <a:rPr lang="en-US" dirty="0"/>
              <a:t>Registration coming soon</a:t>
            </a:r>
          </a:p>
        </p:txBody>
      </p:sp>
    </p:spTree>
    <p:extLst>
      <p:ext uri="{BB962C8B-B14F-4D97-AF65-F5344CB8AC3E}">
        <p14:creationId xmlns:p14="http://schemas.microsoft.com/office/powerpoint/2010/main" val="1952156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11E60A2-766E-E345-CFB7-313E6A58E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29609"/>
            <a:ext cx="10515600" cy="2711304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dirty="0"/>
              <a:t>Save the Date!</a:t>
            </a:r>
            <a:br>
              <a:rPr lang="en-US" dirty="0"/>
            </a:br>
            <a:r>
              <a:rPr lang="en-US" dirty="0"/>
              <a:t>2026 Community-Based Exercise Opportunity</a:t>
            </a:r>
            <a:br>
              <a:rPr lang="en-US" dirty="0"/>
            </a:br>
            <a:r>
              <a:rPr lang="en-US" dirty="0">
                <a:solidFill>
                  <a:schemeClr val="accent1"/>
                </a:solidFill>
              </a:rPr>
              <a:t>September 22, 2026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DEB26F-4C27-00F2-1654-462B908EA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378347"/>
            <a:ext cx="10515600" cy="2711304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Fulfills your CMS Community-based exercise requirement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Virtual exercise—Registration coming soon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Two options to participate—morning and afternoon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Audience: Nursing homes, Assisted Livings, Group Homes, Home Care, Hospice, Clinics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Open to facilities in Minnesota (not just the Metro!)</a:t>
            </a:r>
          </a:p>
        </p:txBody>
      </p:sp>
    </p:spTree>
    <p:extLst>
      <p:ext uri="{BB962C8B-B14F-4D97-AF65-F5344CB8AC3E}">
        <p14:creationId xmlns:p14="http://schemas.microsoft.com/office/powerpoint/2010/main" val="1616662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B4B464C-9835-FD7C-82FD-51338FBB5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 Nitrile Glove Shortage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05D5FE9-BE05-C0F8-00EE-AB1F7B47D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WHAT: </a:t>
            </a:r>
            <a:r>
              <a:rPr lang="en-US" dirty="0"/>
              <a:t>Out of an abundance of caution, glove manufacturers have proactively placed their gloves on allocation to manage any constraints due to raw material supply disruption.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Are you running into any barriers sourcing nitrile gloves?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Are you currently implementing any conservation efforts?</a:t>
            </a:r>
          </a:p>
        </p:txBody>
      </p:sp>
    </p:spTree>
    <p:extLst>
      <p:ext uri="{BB962C8B-B14F-4D97-AF65-F5344CB8AC3E}">
        <p14:creationId xmlns:p14="http://schemas.microsoft.com/office/powerpoint/2010/main" val="2911226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3A1ED-99E9-461B-B316-E21F4B0AF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673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Recommendations for Conserving Gloves</a:t>
            </a:r>
            <a:br>
              <a:rPr lang="en-US" sz="4000" dirty="0"/>
            </a:br>
            <a:r>
              <a:rPr lang="en-US" sz="2000" i="1" dirty="0">
                <a:solidFill>
                  <a:schemeClr val="bg2">
                    <a:lumMod val="75000"/>
                  </a:schemeClr>
                </a:solidFill>
              </a:rPr>
              <a:t>*Borrowed with permission from Hennepin Healthcare Infection Prevention</a:t>
            </a:r>
            <a:endParaRPr lang="en-US" sz="4000" i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C1A95-FDD0-B7D7-0481-44DE24CCA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4618"/>
            <a:ext cx="10515600" cy="878706"/>
          </a:xfrm>
          <a:ln w="12700">
            <a:noFill/>
          </a:ln>
        </p:spPr>
        <p:txBody>
          <a:bodyPr anchor="ctr"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Wear gloves when indicated, but do not use them for situations where they don't have an indication for use. </a:t>
            </a:r>
            <a:r>
              <a:rPr lang="en-US" i="1" dirty="0"/>
              <a:t>Consult with your Infection Prevention Staff to determine when gloves are indicated.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B7840F-803F-A03B-0D51-751834A8E016}"/>
              </a:ext>
            </a:extLst>
          </p:cNvPr>
          <p:cNvSpPr txBox="1"/>
          <p:nvPr/>
        </p:nvSpPr>
        <p:spPr>
          <a:xfrm>
            <a:off x="838200" y="2281782"/>
            <a:ext cx="51054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GLOVES ARE NEEDED</a:t>
            </a:r>
            <a:r>
              <a:rPr lang="en-US" dirty="0">
                <a:solidFill>
                  <a:schemeClr val="tx2"/>
                </a:solidFill>
              </a:rPr>
              <a:t>: </a:t>
            </a:r>
            <a:r>
              <a:rPr lang="en-US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Contact or Enhanced Respiratory Precautions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Planned or anticipated contact with blood or body fluids (Standard Precautions): 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Examples: Dressing changes, diaper or brief changes, contact with non-intact skin, mucous membranes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Handling contaminated instruments or surfaces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Check with your IP Staff for additional recommendations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F6BC94-2D2F-AE4B-1846-DA7218A433A5}"/>
              </a:ext>
            </a:extLst>
          </p:cNvPr>
          <p:cNvSpPr txBox="1"/>
          <p:nvPr/>
        </p:nvSpPr>
        <p:spPr>
          <a:xfrm>
            <a:off x="6096000" y="2281782"/>
            <a:ext cx="51054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GLOVES ARE </a:t>
            </a:r>
            <a:r>
              <a:rPr lang="en-US" b="1" u="sng" dirty="0">
                <a:solidFill>
                  <a:schemeClr val="tx2"/>
                </a:solidFill>
              </a:rPr>
              <a:t>NOT</a:t>
            </a:r>
            <a:r>
              <a:rPr lang="en-US" b="1" dirty="0">
                <a:solidFill>
                  <a:schemeClr val="tx2"/>
                </a:solidFill>
              </a:rPr>
              <a:t> NEEDED: </a:t>
            </a:r>
            <a:r>
              <a:rPr lang="en-US" b="1" dirty="0"/>
              <a:t> 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Routine patient contact when no exposure to blood or body fluids is expected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Transporting patients without anticipated contact with blood or body fluids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Working at the computer, charting, or touching clean equipment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When cleaning with </a:t>
            </a:r>
            <a:r>
              <a:rPr lang="en-US" dirty="0" err="1"/>
              <a:t>Oxivir</a:t>
            </a:r>
            <a:r>
              <a:rPr lang="en-US" dirty="0"/>
              <a:t> Tb unless there is a concern for blood or body fluid contamination in what you are cleaning (e.g., workstations)  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F467B8-58E3-2B45-8581-F50E229A7D05}"/>
              </a:ext>
            </a:extLst>
          </p:cNvPr>
          <p:cNvSpPr txBox="1"/>
          <p:nvPr/>
        </p:nvSpPr>
        <p:spPr>
          <a:xfrm>
            <a:off x="838200" y="5209954"/>
            <a:ext cx="7751135" cy="923330"/>
          </a:xfrm>
          <a:prstGeom prst="rect">
            <a:avLst/>
          </a:prstGeom>
          <a:noFill/>
          <a:ln w="12700"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KEY REMINDERS:</a:t>
            </a:r>
            <a:r>
              <a:rPr lang="en-US" dirty="0">
                <a:solidFill>
                  <a:schemeClr val="tx2"/>
                </a:solidFill>
              </a:rPr>
              <a:t> </a:t>
            </a:r>
            <a:r>
              <a:rPr lang="en-US" dirty="0"/>
              <a:t>Gloves are never a replacement for hand hygiene. Perform hand hygiene before putting on and after taking gloves off.  Do not double-glove unless specifically indicated.  </a:t>
            </a:r>
          </a:p>
        </p:txBody>
      </p:sp>
    </p:spTree>
    <p:extLst>
      <p:ext uri="{BB962C8B-B14F-4D97-AF65-F5344CB8AC3E}">
        <p14:creationId xmlns:p14="http://schemas.microsoft.com/office/powerpoint/2010/main" val="382171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5E470-1E52-9BDF-237E-8C7D55A6E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Group Report Out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3E46DE-3AB8-A4B3-3E98-6F5005FDAE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Have you had a recent survey or emergency event? Please share any insights or lessons learned with the group.</a:t>
            </a:r>
          </a:p>
        </p:txBody>
      </p:sp>
    </p:spTree>
    <p:extLst>
      <p:ext uri="{BB962C8B-B14F-4D97-AF65-F5344CB8AC3E}">
        <p14:creationId xmlns:p14="http://schemas.microsoft.com/office/powerpoint/2010/main" val="2190898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3B2D6-EB0D-84B4-1B93-5394C198D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Topic Highlight: </a:t>
            </a:r>
            <a:br>
              <a:rPr lang="en-US" dirty="0"/>
            </a:br>
            <a:r>
              <a:rPr lang="en-US" b="0" kern="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Staff Support &amp; Wellness</a:t>
            </a:r>
            <a:endParaRPr lang="en-US" b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AE0F3A-A024-2E01-A91D-769E379DDB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Erin Hurley Robinson, Team Chaplain Manager, Vivie</a:t>
            </a:r>
          </a:p>
        </p:txBody>
      </p:sp>
    </p:spTree>
    <p:extLst>
      <p:ext uri="{BB962C8B-B14F-4D97-AF65-F5344CB8AC3E}">
        <p14:creationId xmlns:p14="http://schemas.microsoft.com/office/powerpoint/2010/main" val="695662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etro Coalition">
      <a:dk1>
        <a:srgbClr val="000000"/>
      </a:dk1>
      <a:lt1>
        <a:srgbClr val="FFFFFF"/>
      </a:lt1>
      <a:dk2>
        <a:srgbClr val="3859AE"/>
      </a:dk2>
      <a:lt2>
        <a:srgbClr val="B4B3B6"/>
      </a:lt2>
      <a:accent1>
        <a:srgbClr val="94243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7113</TotalTime>
  <Words>636</Words>
  <Application>Microsoft Office PowerPoint</Application>
  <PresentationFormat>Widescreen</PresentationFormat>
  <Paragraphs>83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Aptos</vt:lpstr>
      <vt:lpstr>Arial</vt:lpstr>
      <vt:lpstr>Calibri</vt:lpstr>
      <vt:lpstr>Plus Jakarta Sans ExtraBold</vt:lpstr>
      <vt:lpstr>Plus Jakarta Sans Medium</vt:lpstr>
      <vt:lpstr>Wingdings</vt:lpstr>
      <vt:lpstr>Office Theme</vt:lpstr>
      <vt:lpstr>Long Term Care Emergency Preparedness Monthly Call</vt:lpstr>
      <vt:lpstr>Agenda</vt:lpstr>
      <vt:lpstr>Training Updates</vt:lpstr>
      <vt:lpstr>Training Updates</vt:lpstr>
      <vt:lpstr>Save the Date! 2026 Community-Based Exercise Opportunity September 22, 2026</vt:lpstr>
      <vt:lpstr>National Nitrile Glove Shortage</vt:lpstr>
      <vt:lpstr>Recommendations for Conserving Gloves *Borrowed with permission from Hennepin Healthcare Infection Prevention</vt:lpstr>
      <vt:lpstr>Group Report Out</vt:lpstr>
      <vt:lpstr>Topic Highlight:  Staff Support &amp; Wellness</vt:lpstr>
      <vt:lpstr>PowerPoint Presentation</vt:lpstr>
      <vt:lpstr>Next Meeting: May 7, 10:00-11:00am  Topic: TBD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Mens</dc:creator>
  <cp:lastModifiedBy>Moilanen, Emily A</cp:lastModifiedBy>
  <cp:revision>149</cp:revision>
  <dcterms:created xsi:type="dcterms:W3CDTF">2023-05-08T20:57:17Z</dcterms:created>
  <dcterms:modified xsi:type="dcterms:W3CDTF">2026-04-02T13:43:18Z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517dd99-8573-483a-8620-8f6f69c1291c_Enabled">
    <vt:lpwstr>true</vt:lpwstr>
  </property>
  <property fmtid="{D5CDD505-2E9C-101B-9397-08002B2CF9AE}" pid="3" name="MSIP_Label_5517dd99-8573-483a-8620-8f6f69c1291c_SetDate">
    <vt:lpwstr>2024-01-04T15:39:40Z</vt:lpwstr>
  </property>
  <property fmtid="{D5CDD505-2E9C-101B-9397-08002B2CF9AE}" pid="4" name="MSIP_Label_5517dd99-8573-483a-8620-8f6f69c1291c_Method">
    <vt:lpwstr>Standard</vt:lpwstr>
  </property>
  <property fmtid="{D5CDD505-2E9C-101B-9397-08002B2CF9AE}" pid="5" name="MSIP_Label_5517dd99-8573-483a-8620-8f6f69c1291c_Name">
    <vt:lpwstr>General</vt:lpwstr>
  </property>
  <property fmtid="{D5CDD505-2E9C-101B-9397-08002B2CF9AE}" pid="6" name="MSIP_Label_5517dd99-8573-483a-8620-8f6f69c1291c_SiteId">
    <vt:lpwstr>ada0782c-5f34-4003-b5d6-3187f30aecdd</vt:lpwstr>
  </property>
  <property fmtid="{D5CDD505-2E9C-101B-9397-08002B2CF9AE}" pid="7" name="MSIP_Label_5517dd99-8573-483a-8620-8f6f69c1291c_ActionId">
    <vt:lpwstr>3b608b83-968d-4498-b042-84b987133451</vt:lpwstr>
  </property>
  <property fmtid="{D5CDD505-2E9C-101B-9397-08002B2CF9AE}" pid="8" name="MSIP_Label_5517dd99-8573-483a-8620-8f6f69c1291c_ContentBits">
    <vt:lpwstr>0</vt:lpwstr>
  </property>
</Properties>
</file>