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430" r:id="rId3"/>
    <p:sldId id="394" r:id="rId4"/>
    <p:sldId id="420" r:id="rId5"/>
    <p:sldId id="426" r:id="rId6"/>
    <p:sldId id="431" r:id="rId7"/>
    <p:sldId id="427" r:id="rId8"/>
    <p:sldId id="428" r:id="rId9"/>
    <p:sldId id="439" r:id="rId10"/>
    <p:sldId id="432" r:id="rId11"/>
    <p:sldId id="433" r:id="rId12"/>
    <p:sldId id="434" r:id="rId13"/>
    <p:sldId id="435" r:id="rId14"/>
    <p:sldId id="436" r:id="rId15"/>
    <p:sldId id="437" r:id="rId16"/>
    <p:sldId id="438" r:id="rId17"/>
    <p:sldId id="440" r:id="rId18"/>
    <p:sldId id="429" r:id="rId19"/>
    <p:sldId id="441" r:id="rId20"/>
    <p:sldId id="305" r:id="rId21"/>
    <p:sldId id="26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CF1854-2409-A28D-DD07-25B00FC841EC}" name="Moilanen, Emily A" initials="EM" userId="S::Emily.Moilanen@hcmed.org::0ac32000-5691-4303-9537-f2eec747c5b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lanen, Emily A" initials="" lastIdx="1" clrIdx="0">
    <p:extLst>
      <p:ext uri="{19B8F6BF-5375-455C-9EA6-DF929625EA0E}">
        <p15:presenceInfo xmlns:p15="http://schemas.microsoft.com/office/powerpoint/2012/main" userId="S::Emily.Moilanen@hcmed.org::0ac32000-5691-4303-9537-f2eec747c5b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0"/>
    <p:restoredTop sz="78571" autoAdjust="0"/>
  </p:normalViewPr>
  <p:slideViewPr>
    <p:cSldViewPr snapToGrid="0">
      <p:cViewPr varScale="1">
        <p:scale>
          <a:sx n="50" d="100"/>
          <a:sy n="50" d="100"/>
        </p:scale>
        <p:origin x="132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7D090-E059-42AD-8259-021ADD3378F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F91C5-8B3F-45D6-9AA6-3FBDEDDA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91C5-8B3F-45D6-9AA6-3FBDEDDAF3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05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91C5-8B3F-45D6-9AA6-3FBDEDDAF3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452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91C5-8B3F-45D6-9AA6-3FBDEDDAF39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80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No, why? Because you have agreements with other entities? Sister facilities? Your own resources?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91C5-8B3F-45D6-9AA6-3FBDEDDAF39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98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No, haven’t been turned down or no haven’t attempted to sign agreements?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91C5-8B3F-45D6-9AA6-3FBDEDDAF3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23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plan on using sister facility resources or resource within company. But what if you aren’t part of a larger corporate entity?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91C5-8B3F-45D6-9AA6-3FBDEDDAF39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790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Queue Angie up to describe her approach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91C5-8B3F-45D6-9AA6-3FBDEDDAF39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0F01C-771B-4305-B18E-7983654C3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870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  <a:latin typeface="Plus Jakarta Sans ExtraBold" pitchFamily="2" charset="77"/>
                <a:cs typeface="Plus Jakarta Sans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A1042-F254-8EEC-AF32-E48FB959D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9002"/>
            <a:ext cx="10515600" cy="4857961"/>
          </a:xfrm>
        </p:spPr>
        <p:txBody>
          <a:bodyPr/>
          <a:lstStyle>
            <a:lvl1pPr>
              <a:defRPr>
                <a:latin typeface="Plus Jakarta Sans Medium" pitchFamily="2" charset="77"/>
                <a:cs typeface="Plus Jakarta Sans Medium" pitchFamily="2" charset="77"/>
              </a:defRPr>
            </a:lvl1pPr>
            <a:lvl2pPr>
              <a:defRPr>
                <a:latin typeface="Plus Jakarta Sans Medium" pitchFamily="2" charset="77"/>
                <a:cs typeface="Plus Jakarta Sans Medium" pitchFamily="2" charset="77"/>
              </a:defRPr>
            </a:lvl2pPr>
            <a:lvl3pPr>
              <a:defRPr>
                <a:latin typeface="Plus Jakarta Sans Medium" pitchFamily="2" charset="77"/>
                <a:cs typeface="Plus Jakarta Sans Medium" pitchFamily="2" charset="77"/>
              </a:defRPr>
            </a:lvl3pPr>
            <a:lvl4pPr>
              <a:defRPr>
                <a:latin typeface="Plus Jakarta Sans Medium" pitchFamily="2" charset="77"/>
                <a:cs typeface="Plus Jakarta Sans Medium" pitchFamily="2" charset="77"/>
              </a:defRPr>
            </a:lvl4pPr>
            <a:lvl5pPr>
              <a:defRPr>
                <a:latin typeface="Plus Jakarta Sans Medium" pitchFamily="2" charset="77"/>
                <a:cs typeface="Plus Jakarta Sans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B15D9-A060-B882-5542-758D328EF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7E367D-89DF-CA46-9F42-F818226BC32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21EF0-7679-5F69-EEC4-9995F867C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9829" y="6352540"/>
            <a:ext cx="501234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Metro Health &amp; Medical Preparedness Coalition | </a:t>
            </a:r>
            <a:r>
              <a:rPr lang="en-US" dirty="0" err="1"/>
              <a:t>metrohealthready.org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15FC50-B955-91B3-349D-6C02ECC582EB}"/>
              </a:ext>
            </a:extLst>
          </p:cNvPr>
          <p:cNvSpPr/>
          <p:nvPr userDrawn="1"/>
        </p:nvSpPr>
        <p:spPr>
          <a:xfrm>
            <a:off x="247338" y="0"/>
            <a:ext cx="24733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F4D936-F66A-A0A7-2798-22812914E898}"/>
              </a:ext>
            </a:extLst>
          </p:cNvPr>
          <p:cNvSpPr/>
          <p:nvPr userDrawn="1"/>
        </p:nvSpPr>
        <p:spPr>
          <a:xfrm>
            <a:off x="494676" y="0"/>
            <a:ext cx="24733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182C1F-CAF1-9B67-C799-3AE872A75310}"/>
              </a:ext>
            </a:extLst>
          </p:cNvPr>
          <p:cNvSpPr/>
          <p:nvPr userDrawn="1"/>
        </p:nvSpPr>
        <p:spPr>
          <a:xfrm>
            <a:off x="0" y="0"/>
            <a:ext cx="2473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11" name="Picture 10" descr="A close-up of a sign&#10;&#10;Description automatically generated">
            <a:extLst>
              <a:ext uri="{FF2B5EF4-FFF2-40B4-BE49-F238E27FC236}">
                <a16:creationId xmlns:a16="http://schemas.microsoft.com/office/drawing/2014/main" id="{78CE1C59-3C49-84BF-35F4-64702A0A48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55971" y="5913187"/>
            <a:ext cx="2688691" cy="87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82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FF2AD-60A0-3C4D-ABDA-A11D0669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599"/>
            <a:ext cx="10515600" cy="904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6F552-42B7-1423-1E46-388752409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19BD0-8352-71D7-834D-ECB76584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906BF-1694-D7E0-69D9-3EB3541A3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1C67E-6BC3-1870-15FB-BBDBE70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9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AA08AA-089A-D9B6-5BF2-9D7DEA8E3E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07C287-F286-7C50-B4BA-DDF226299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5E3D9-0900-9317-63AD-1D83AEDDA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71D3B-1F6C-7095-8B99-F862B28D1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CB536-960A-A44D-7F6D-46A6B7C7C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215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F721D-1D02-FA93-0E7E-D5D34D8F2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E1D2F6-27FC-E2AD-AC2A-B9122B9DB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CEF09-9FCF-45D9-258A-1BF22AE76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AF127-98AB-D94F-03A0-BFF62F456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E29B8-5FE3-7E9D-45F5-415D5918E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3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65077-F6D9-9658-CC7B-C89B97A3B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0923EB-2D13-BDED-9C0A-0EF3F11BE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227-602D-7EDB-A202-7B416DC94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D1AF8-7426-165B-9B54-0A79BA348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DD659-BE7C-D1CD-6A9E-4810B5D33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21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454C0-0257-B931-8302-8B043643E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599"/>
            <a:ext cx="10515600" cy="904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9C951-B77A-D9B9-B944-FB3F87BD9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4C628-A678-518B-58DD-96CC327FE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3A3940-0900-A803-F01E-55415CD7C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339F2-336F-BBD1-B524-B2AEC4CCE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E07572-F4AB-18CA-2A8E-DEB8A99DC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30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5DE98-4453-320F-6EAF-6AFE761D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DDB43-FA79-B135-CAA5-B93B44B12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2F87D7-ECF3-F407-1B9C-A85ECDDDC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796B52-1F8B-3AE4-0E0C-F4D645904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AE6FCB-09DD-282E-F5ED-C7C65B6631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4F7DDF-B8DD-5BF8-4828-97C9E5AA7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3A079-A4B7-7A51-E6DA-03CC76F55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28F590-C6A5-B367-7C3B-DAC84E0E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5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95033-8167-F93A-6E86-D61F59C90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599"/>
            <a:ext cx="10515600" cy="904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5683F4-C4FD-883C-9312-2F55EE594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236F6-AEF7-E3D4-F734-1A19B78BA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3CD68D-998A-BC2F-FA6B-EA15C1244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9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CBC7AA-9275-B7B0-BFB5-2C63B532F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8A24C1-6E11-A0AE-C2BD-48BA60C69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3CADE-93C6-EDE4-FCA7-DA0D9F49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37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3C378-2B32-4163-B5C1-DB6743255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24A97-5064-1ABF-7C67-3943B3725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4614E3-224D-0458-A8CF-CBD2E2C55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1B730A-6C24-CAAA-921D-345FBBDD8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0A7785-2FCB-FA33-2E3C-1EE4801F4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73F130-3FCF-7FE8-5E22-1D3FEBE9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2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BDAB4-402E-86F5-4596-B27C6C386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64B66A-9787-3A9A-393E-DB5502F43A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58B3B-EC7E-7D33-F87A-BF229C5D0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B4749F-E623-EDD2-2E22-C29601A6B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367D-89DF-CA46-9F42-F818226BC32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8910D-5D72-BCC7-BD66-C00855FEA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9500" y="6356350"/>
            <a:ext cx="4953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81ABB1-D777-1581-6B43-37CAF6293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811C4E-90E9-3849-9034-FFD7100FD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334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E758B-C170-51FC-CD77-5EB5DCAFF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70000"/>
            <a:ext cx="10515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7F561-1D81-D6ED-0574-2453B6C3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07E367D-89DF-CA46-9F42-F818226BC321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B5F90E-AF3F-4BEC-76B9-AA8F136965D7}"/>
              </a:ext>
            </a:extLst>
          </p:cNvPr>
          <p:cNvSpPr/>
          <p:nvPr userDrawn="1"/>
        </p:nvSpPr>
        <p:spPr>
          <a:xfrm>
            <a:off x="247338" y="0"/>
            <a:ext cx="24733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D473ED-B191-85CB-41B1-03E8003224D8}"/>
              </a:ext>
            </a:extLst>
          </p:cNvPr>
          <p:cNvSpPr/>
          <p:nvPr userDrawn="1"/>
        </p:nvSpPr>
        <p:spPr>
          <a:xfrm>
            <a:off x="494676" y="0"/>
            <a:ext cx="24733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FB4B5A-83D4-59AB-A559-80211BBDE3A3}"/>
              </a:ext>
            </a:extLst>
          </p:cNvPr>
          <p:cNvSpPr/>
          <p:nvPr userDrawn="1"/>
        </p:nvSpPr>
        <p:spPr>
          <a:xfrm>
            <a:off x="0" y="0"/>
            <a:ext cx="2473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10" name="Picture 9" descr="A close-up of a sign&#10;&#10;Description automatically generated">
            <a:extLst>
              <a:ext uri="{FF2B5EF4-FFF2-40B4-BE49-F238E27FC236}">
                <a16:creationId xmlns:a16="http://schemas.microsoft.com/office/drawing/2014/main" id="{EAFB6218-EEDC-7ACC-0770-02AD6FD6D13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255971" y="5916997"/>
            <a:ext cx="2688691" cy="878706"/>
          </a:xfrm>
          <a:prstGeom prst="rect">
            <a:avLst/>
          </a:prstGeom>
        </p:spPr>
      </p:pic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13C2A28D-00FD-23D9-8C55-997E7C7B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B26FDF-1DD8-6816-6DDC-48DC0A7A6516}"/>
              </a:ext>
            </a:extLst>
          </p:cNvPr>
          <p:cNvSpPr txBox="1"/>
          <p:nvPr userDrawn="1"/>
        </p:nvSpPr>
        <p:spPr>
          <a:xfrm>
            <a:off x="3835951" y="6444476"/>
            <a:ext cx="5076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Metro Health &amp; Medical Preparedness Coalition | </a:t>
            </a:r>
            <a:r>
              <a:rPr lang="en-US" sz="1200" dirty="0" err="1"/>
              <a:t>metrohealthready.org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09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Plus Jakarta Sa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Plus Jakarta Sans Medium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lus Jakarta Sans Medium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lus Jakarta Sans Medium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lus Jakarta Sans Medium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lus Jakarta Sans Medium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Emily.Moilanen@hcmed.or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ventbrite.com/e/mntrac-training-for-new-users-virtual-tickets-1994606585992?aff=oddtdtcreator&amp;keep_tld=true" TargetMode="External"/><Relationship Id="rId2" Type="http://schemas.openxmlformats.org/officeDocument/2006/relationships/hyperlink" Target="mailto:Christine.chell@hcmed.org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ventbrite.com/e/metro-health-medical-preparedness-coalition-meeting-tickets-1994236303467?aff=oddtdtcreator&amp;keep_tld=true" TargetMode="External"/><Relationship Id="rId4" Type="http://schemas.openxmlformats.org/officeDocument/2006/relationships/hyperlink" Target="https://www.eventbrite.com/e/introduction-to-healthcare-incident-command-system-hics-tickets-1994682833049?aff=oddtdtcreator&amp;keep_tld=tru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ventbrite.com/e/community-based-exercise-opportunity-for-ltc-hch-and-clinics-9222026-tickets-1990666146030?aff=oddtdtcreator&amp;keep_tld=true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Pam.Hayle@cassialife.org" TargetMode="External"/><Relationship Id="rId2" Type="http://schemas.openxmlformats.org/officeDocument/2006/relationships/hyperlink" Target="mailto:lschmidt@paruan.com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arol.christians@hcmed.org" TargetMode="External"/><Relationship Id="rId4" Type="http://schemas.openxmlformats.org/officeDocument/2006/relationships/hyperlink" Target="mailto:Emily.Moilanen@hcmed.or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38BD8A-C3F2-7F09-462D-2DE48AB09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5186" y="1563038"/>
            <a:ext cx="9144000" cy="2387600"/>
          </a:xfrm>
        </p:spPr>
        <p:txBody>
          <a:bodyPr/>
          <a:lstStyle/>
          <a:p>
            <a:r>
              <a:rPr lang="en-US" dirty="0"/>
              <a:t>Long Term Care Emergency Preparedness Call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42BB79A-0A47-9418-D0D3-99B3523C4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5186" y="4042713"/>
            <a:ext cx="9144000" cy="113521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Metro Health &amp; Medical Preparedness Coalition</a:t>
            </a:r>
          </a:p>
          <a:p>
            <a:r>
              <a:rPr lang="en-US" sz="3200" b="1" dirty="0">
                <a:solidFill>
                  <a:schemeClr val="bg2"/>
                </a:solidFill>
              </a:rPr>
              <a:t>August 2026</a:t>
            </a:r>
          </a:p>
        </p:txBody>
      </p:sp>
    </p:spTree>
    <p:extLst>
      <p:ext uri="{BB962C8B-B14F-4D97-AF65-F5344CB8AC3E}">
        <p14:creationId xmlns:p14="http://schemas.microsoft.com/office/powerpoint/2010/main" val="3423789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D2923-9857-9CE3-54F4-88F54D5CB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5F5356-E517-DE03-0529-3A68E4AE45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2969" y="1111630"/>
            <a:ext cx="8606062" cy="4857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0953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A4C0C4-CF65-3EA5-0930-029BEF764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C65B713-6E8F-D2C5-C748-5C8A54601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39829" y="1087859"/>
            <a:ext cx="8512342" cy="4857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15489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E591-CE2A-0A60-4871-57E30063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DB4045A-BBB6-1E67-01B8-16F734C511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421073"/>
            <a:ext cx="5181600" cy="35740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8FE445F-D5E6-5AE1-E44B-16DF12D966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607879"/>
            <a:ext cx="5692798" cy="3200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9556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686D0-6830-8586-78F5-DDF9B6BF3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258231-D904-E788-1AB8-F8B03226D8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81643" y="1319213"/>
            <a:ext cx="9028714" cy="4857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88782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44A45-F3FA-0EF9-5D6B-85D9E7BD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Q5 If you were turned down, what was their reason?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DE89D-BF18-DF7D-295E-63C0315F7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Hard to get ahold of/no answer</a:t>
            </a:r>
          </a:p>
          <a:p>
            <a:r>
              <a:rPr lang="en-US" sz="3200" dirty="0"/>
              <a:t>Driver availability</a:t>
            </a:r>
          </a:p>
          <a:p>
            <a:pPr lvl="1"/>
            <a:r>
              <a:rPr lang="en-US" sz="2800" dirty="0"/>
              <a:t>Can’t guarantee transportation would be available</a:t>
            </a:r>
          </a:p>
          <a:p>
            <a:pPr lvl="1"/>
            <a:r>
              <a:rPr lang="en-US" sz="2800" dirty="0"/>
              <a:t>Vendors are not 24/7 agencies</a:t>
            </a:r>
          </a:p>
          <a:p>
            <a:r>
              <a:rPr lang="en-US" sz="3200" dirty="0"/>
              <a:t>Cost to sign contract</a:t>
            </a:r>
          </a:p>
          <a:p>
            <a:r>
              <a:rPr lang="en-US" sz="3200" dirty="0"/>
              <a:t>Won’t risk drivers in an emergency</a:t>
            </a:r>
          </a:p>
        </p:txBody>
      </p:sp>
    </p:spTree>
    <p:extLst>
      <p:ext uri="{BB962C8B-B14F-4D97-AF65-F5344CB8AC3E}">
        <p14:creationId xmlns:p14="http://schemas.microsoft.com/office/powerpoint/2010/main" val="3429470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66E0B-A3D3-35AC-1AFB-6833ABBE5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1E0E48-D48C-932A-A49C-4D8B0FE35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287" y="1319213"/>
            <a:ext cx="9275425" cy="4857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28321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D5BB0-14E5-A225-EF58-CDA0F1194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Q7 Please share any alternative strategies you have for obtaining emergency evacuation transportation: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171AA-2708-9E97-3183-7653D9095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8000"/>
            <a:ext cx="10515600" cy="4398963"/>
          </a:xfrm>
        </p:spPr>
        <p:txBody>
          <a:bodyPr/>
          <a:lstStyle/>
          <a:p>
            <a:r>
              <a:rPr lang="en-US" dirty="0"/>
              <a:t>Utilize vehicles at sister facilities</a:t>
            </a:r>
          </a:p>
          <a:p>
            <a:r>
              <a:rPr lang="en-US" dirty="0"/>
              <a:t>MOUs with facilities in the area</a:t>
            </a:r>
          </a:p>
          <a:p>
            <a:r>
              <a:rPr lang="en-US" dirty="0"/>
              <a:t>Facility vans/shuttles</a:t>
            </a:r>
          </a:p>
          <a:p>
            <a:r>
              <a:rPr lang="en-US" dirty="0"/>
              <a:t>Staff vehicles</a:t>
            </a:r>
          </a:p>
          <a:p>
            <a:r>
              <a:rPr lang="en-US" dirty="0"/>
              <a:t>Call-down list of transportation vendors</a:t>
            </a:r>
          </a:p>
          <a:p>
            <a:r>
              <a:rPr lang="en-US" dirty="0"/>
              <a:t>Family members picking up</a:t>
            </a:r>
          </a:p>
          <a:p>
            <a:r>
              <a:rPr lang="en-US" dirty="0"/>
              <a:t>911/ambulances</a:t>
            </a:r>
          </a:p>
        </p:txBody>
      </p:sp>
    </p:spTree>
    <p:extLst>
      <p:ext uri="{BB962C8B-B14F-4D97-AF65-F5344CB8AC3E}">
        <p14:creationId xmlns:p14="http://schemas.microsoft.com/office/powerpoint/2010/main" val="4182621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53737-BCAD-D00D-63BE-1D2B86FBF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C783F-7C0E-F94D-7F5C-8A1934FFC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you finding most challenging about locating evacuation transportation resources?</a:t>
            </a:r>
          </a:p>
          <a:p>
            <a:r>
              <a:rPr lang="en-US" dirty="0"/>
              <a:t>Have you taken a creative/alternative approach to planning for evacuation transportation?</a:t>
            </a:r>
          </a:p>
          <a:p>
            <a:r>
              <a:rPr lang="en-US" dirty="0"/>
              <a:t>Are there ways the Coalition can support on a regional level?</a:t>
            </a:r>
          </a:p>
          <a:p>
            <a:pPr lvl="1"/>
            <a:r>
              <a:rPr lang="en-US" dirty="0"/>
              <a:t>List of regional resources</a:t>
            </a:r>
          </a:p>
          <a:p>
            <a:pPr lvl="1"/>
            <a:r>
              <a:rPr lang="en-US" dirty="0"/>
              <a:t>List of medical vendors</a:t>
            </a:r>
          </a:p>
          <a:p>
            <a:pPr lvl="1"/>
            <a:r>
              <a:rPr lang="en-US" dirty="0"/>
              <a:t>Assistance connecting you to other facilities in the area</a:t>
            </a:r>
          </a:p>
          <a:p>
            <a:pPr lvl="1"/>
            <a:r>
              <a:rPr lang="en-US" dirty="0"/>
              <a:t>Review of available partner resources</a:t>
            </a:r>
          </a:p>
        </p:txBody>
      </p:sp>
    </p:spTree>
    <p:extLst>
      <p:ext uri="{BB962C8B-B14F-4D97-AF65-F5344CB8AC3E}">
        <p14:creationId xmlns:p14="http://schemas.microsoft.com/office/powerpoint/2010/main" val="1164091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18181-CE7D-33E5-0DA7-411BE958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8FFD7-31A0-FE40-8886-A5E67C0E7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Emily &amp; Carol are meeting with various response partners to gather more info on available resources</a:t>
            </a:r>
          </a:p>
          <a:p>
            <a:pPr lvl="1"/>
            <a:r>
              <a:rPr lang="en-US" dirty="0"/>
              <a:t>Emergency management</a:t>
            </a:r>
          </a:p>
          <a:p>
            <a:pPr lvl="1"/>
            <a:r>
              <a:rPr lang="en-US" dirty="0"/>
              <a:t>Law enforcement</a:t>
            </a:r>
          </a:p>
          <a:p>
            <a:pPr lvl="1"/>
            <a:r>
              <a:rPr lang="en-US" dirty="0"/>
              <a:t>EMS</a:t>
            </a:r>
          </a:p>
          <a:p>
            <a:pPr lvl="1"/>
            <a:r>
              <a:rPr lang="en-US" dirty="0"/>
              <a:t>Other Coalitions</a:t>
            </a:r>
          </a:p>
          <a:p>
            <a:r>
              <a:rPr lang="en-US" dirty="0"/>
              <a:t>November LTC meeting</a:t>
            </a:r>
          </a:p>
          <a:p>
            <a:pPr lvl="1"/>
            <a:r>
              <a:rPr lang="en-US" dirty="0"/>
              <a:t>Review findings</a:t>
            </a:r>
          </a:p>
          <a:p>
            <a:pPr lvl="1"/>
            <a:r>
              <a:rPr lang="en-US" dirty="0"/>
              <a:t>Guest speaker?</a:t>
            </a:r>
          </a:p>
          <a:p>
            <a:r>
              <a:rPr lang="en-US" dirty="0"/>
              <a:t>Explore whether the Coalition can offer a regional approach/support in this area.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596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48C0CA-C87E-25BD-A3DE-AC3EED92C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Report-Out: Recent Survey or Event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636CCB-0590-435C-FC09-0D9D002C7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If you have had a recent survey or response, please share insights, lessons learned, or </a:t>
            </a:r>
            <a:r>
              <a:rPr lang="en-US" sz="3200" dirty="0" err="1"/>
              <a:t>aha’s</a:t>
            </a:r>
            <a:r>
              <a:rPr lang="en-US" sz="3200" dirty="0"/>
              <a:t> with the group!</a:t>
            </a:r>
          </a:p>
        </p:txBody>
      </p:sp>
    </p:spTree>
    <p:extLst>
      <p:ext uri="{BB962C8B-B14F-4D97-AF65-F5344CB8AC3E}">
        <p14:creationId xmlns:p14="http://schemas.microsoft.com/office/powerpoint/2010/main" val="4149481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2C05FF-092E-5C31-22C7-F8A7D37F4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27878">
            <a:off x="987314" y="62279"/>
            <a:ext cx="5067835" cy="3383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9D6364-44AC-1FDB-F18B-9A05A57DE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05854">
            <a:off x="6640724" y="149457"/>
            <a:ext cx="5105645" cy="3383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31D2F1-E1F3-FB7C-C19C-F7AC98684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2844">
            <a:off x="6578741" y="3237348"/>
            <a:ext cx="5074920" cy="3383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A9930D-8F3F-B5C3-2A0C-4DFD2AAB66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929" y="3131080"/>
            <a:ext cx="5212080" cy="34747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CC6DF-EAEB-9E5B-35D7-06569D4D0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62" y="2485627"/>
            <a:ext cx="10515600" cy="1290906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Put in the chat your name, facility name, and favorite summer activity!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421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a white question mark in it&#10;&#10;Description automatically generated">
            <a:extLst>
              <a:ext uri="{FF2B5EF4-FFF2-40B4-BE49-F238E27FC236}">
                <a16:creationId xmlns:a16="http://schemas.microsoft.com/office/drawing/2014/main" id="{84968D24-A97B-D229-0FD5-391C1B460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466" y="643466"/>
            <a:ext cx="557106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98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0085E-E75A-B722-364F-1BDCAE7E7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614" y="1127051"/>
            <a:ext cx="10288772" cy="3531229"/>
          </a:xfrm>
        </p:spPr>
        <p:txBody>
          <a:bodyPr anchor="ctr">
            <a:normAutofit/>
          </a:bodyPr>
          <a:lstStyle/>
          <a:p>
            <a:r>
              <a:rPr lang="en-US" sz="4800" dirty="0"/>
              <a:t>Next Meeting: </a:t>
            </a:r>
            <a:r>
              <a:rPr lang="en-US" sz="4800" b="0" dirty="0">
                <a:solidFill>
                  <a:schemeClr val="accent1"/>
                </a:solidFill>
              </a:rPr>
              <a:t>November 5, 10:00-11:00am</a:t>
            </a:r>
            <a:br>
              <a:rPr lang="en-US" sz="4800" b="0" dirty="0">
                <a:solidFill>
                  <a:schemeClr val="accent1"/>
                </a:solidFill>
              </a:rPr>
            </a:br>
            <a:br>
              <a:rPr lang="en-US" sz="4800" dirty="0"/>
            </a:br>
            <a:r>
              <a:rPr lang="en-US" sz="4800" dirty="0"/>
              <a:t>Topic: </a:t>
            </a:r>
            <a:r>
              <a:rPr lang="en-US" sz="4800" b="0" kern="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TBD</a:t>
            </a:r>
            <a:endParaRPr lang="en-US" sz="4800" b="0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11C1D1-7A4E-572E-FDF1-7FFBDC4B3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0" y="4867313"/>
            <a:ext cx="4572000" cy="1257041"/>
          </a:xfrm>
        </p:spPr>
        <p:txBody>
          <a:bodyPr/>
          <a:lstStyle/>
          <a:p>
            <a:r>
              <a:rPr lang="en-US" dirty="0"/>
              <a:t>Emily Moilanen</a:t>
            </a:r>
            <a:br>
              <a:rPr lang="en-US" dirty="0"/>
            </a:br>
            <a:r>
              <a:rPr lang="en-US" dirty="0">
                <a:hlinkClick r:id="rId2"/>
              </a:rPr>
              <a:t>Emily.Moilanen@hcmed.org</a:t>
            </a:r>
            <a:br>
              <a:rPr lang="en-US" dirty="0"/>
            </a:br>
            <a:r>
              <a:rPr lang="en-US" dirty="0"/>
              <a:t>763.286.5839</a:t>
            </a:r>
          </a:p>
        </p:txBody>
      </p:sp>
    </p:spTree>
    <p:extLst>
      <p:ext uri="{BB962C8B-B14F-4D97-AF65-F5344CB8AC3E}">
        <p14:creationId xmlns:p14="http://schemas.microsoft.com/office/powerpoint/2010/main" val="94957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9FF011-0808-FD14-FE28-755DD73F7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CC1559F-2911-82D4-9C9A-A1D50158D6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8330796"/>
              </p:ext>
            </p:extLst>
          </p:nvPr>
        </p:nvGraphicFramePr>
        <p:xfrm>
          <a:off x="1555898" y="1455305"/>
          <a:ext cx="9080204" cy="4177113"/>
        </p:xfrm>
        <a:graphic>
          <a:graphicData uri="http://schemas.openxmlformats.org/drawingml/2006/table">
            <a:tbl>
              <a:tblPr firstRow="1" firstCol="1" bandRow="1"/>
              <a:tblGrid>
                <a:gridCol w="3187084">
                  <a:extLst>
                    <a:ext uri="{9D8B030D-6E8A-4147-A177-3AD203B41FA5}">
                      <a16:colId xmlns:a16="http://schemas.microsoft.com/office/drawing/2014/main" val="1447896328"/>
                    </a:ext>
                  </a:extLst>
                </a:gridCol>
                <a:gridCol w="3742388">
                  <a:extLst>
                    <a:ext uri="{9D8B030D-6E8A-4147-A177-3AD203B41FA5}">
                      <a16:colId xmlns:a16="http://schemas.microsoft.com/office/drawing/2014/main" val="1106562174"/>
                    </a:ext>
                  </a:extLst>
                </a:gridCol>
                <a:gridCol w="2150732">
                  <a:extLst>
                    <a:ext uri="{9D8B030D-6E8A-4147-A177-3AD203B41FA5}">
                      <a16:colId xmlns:a16="http://schemas.microsoft.com/office/drawing/2014/main" val="1662425297"/>
                    </a:ext>
                  </a:extLst>
                </a:gridCol>
              </a:tblGrid>
              <a:tr h="290171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Topic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Speaker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129798"/>
                  </a:ext>
                </a:extLst>
              </a:tr>
              <a:tr h="522023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Welcome &amp; Introductions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Please put your facility name and type in chat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637861"/>
                  </a:ext>
                </a:extLst>
              </a:tr>
              <a:tr h="573229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Coalition Updates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Education and training updates from the Metro Coalition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Emily Moilanen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775863"/>
                  </a:ext>
                </a:extLst>
              </a:tr>
              <a:tr h="651675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Special Topic: Evacuation Transportation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Group discussion on gaps, best practices, resources</a:t>
                      </a: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345780"/>
                  </a:ext>
                </a:extLst>
              </a:tr>
              <a:tr h="70124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Group Report-out: Recent Survey or Event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Have you had a recent survey or emergency event? Please share any insights or questions with the group.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6778124"/>
                  </a:ext>
                </a:extLst>
              </a:tr>
              <a:tr h="918874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Next meeting: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November 5, 2026 @ 10:00am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Topic: TBD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Emily Moilanen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276113"/>
                  </a:ext>
                </a:extLst>
              </a:tr>
              <a:tr h="290171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Adjourn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6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9478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0046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638F3-DED6-BA85-2DF7-B93740325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786B7-B8CA-B824-9BB2-5357D5587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1842"/>
            <a:ext cx="10515600" cy="878706"/>
          </a:xfrm>
        </p:spPr>
        <p:txBody>
          <a:bodyPr/>
          <a:lstStyle/>
          <a:p>
            <a:r>
              <a:rPr lang="en-US" dirty="0"/>
              <a:t>Training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60508-B092-D62D-E4A4-17F23150B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832"/>
            <a:ext cx="10515600" cy="4933131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Coalition Orientation (Virtual)</a:t>
            </a:r>
          </a:p>
          <a:p>
            <a:pPr lvl="1"/>
            <a:r>
              <a:rPr lang="en-US" dirty="0"/>
              <a:t>August 25, 1:00-1:45</a:t>
            </a:r>
          </a:p>
          <a:p>
            <a:pPr lvl="1"/>
            <a:r>
              <a:rPr lang="en-US" dirty="0"/>
              <a:t>Register: email </a:t>
            </a:r>
            <a:r>
              <a:rPr lang="en-US" dirty="0">
                <a:hlinkClick r:id="rId2"/>
              </a:rPr>
              <a:t>Christine.chell@hcmed.org</a:t>
            </a:r>
            <a:br>
              <a:rPr lang="en-US" dirty="0"/>
            </a:br>
            <a:endParaRPr lang="en-US" dirty="0"/>
          </a:p>
          <a:p>
            <a:r>
              <a:rPr lang="en-US" b="1" dirty="0" err="1">
                <a:solidFill>
                  <a:schemeClr val="tx2"/>
                </a:solidFill>
              </a:rPr>
              <a:t>MNTrac</a:t>
            </a:r>
            <a:r>
              <a:rPr lang="en-US" b="1" dirty="0">
                <a:solidFill>
                  <a:schemeClr val="tx2"/>
                </a:solidFill>
              </a:rPr>
              <a:t> Training for New Users (Virtual)</a:t>
            </a:r>
          </a:p>
          <a:p>
            <a:pPr lvl="1"/>
            <a:r>
              <a:rPr lang="en-US" dirty="0"/>
              <a:t>September 17, 1:30-2:30</a:t>
            </a:r>
          </a:p>
          <a:p>
            <a:pPr lvl="1"/>
            <a:r>
              <a:rPr lang="en-US" dirty="0"/>
              <a:t>Register: </a:t>
            </a:r>
            <a:r>
              <a:rPr lang="en-US" dirty="0" err="1">
                <a:hlinkClick r:id="rId3"/>
              </a:rPr>
              <a:t>MNTrac</a:t>
            </a:r>
            <a:r>
              <a:rPr lang="en-US" dirty="0">
                <a:hlinkClick r:id="rId3"/>
              </a:rPr>
              <a:t> Training for New Users (Virtual) Tickets, Thursday, September 17  •  1:30 PM - 2:30 PM CDT | Eventbrite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>
                <a:solidFill>
                  <a:schemeClr val="tx2"/>
                </a:solidFill>
              </a:rPr>
              <a:t>Introduction to Healthcare Incident Command System (In Person)</a:t>
            </a:r>
          </a:p>
          <a:p>
            <a:pPr lvl="1"/>
            <a:r>
              <a:rPr lang="en-US" dirty="0"/>
              <a:t>October 6, 8:00am-4:00pm</a:t>
            </a:r>
          </a:p>
          <a:p>
            <a:pPr lvl="1"/>
            <a:r>
              <a:rPr lang="en-US" dirty="0"/>
              <a:t>Register: </a:t>
            </a:r>
            <a:r>
              <a:rPr lang="en-US" dirty="0">
                <a:hlinkClick r:id="rId4"/>
              </a:rPr>
              <a:t>Introduction to Healthcare Incident Command System (HICS) Tickets, Tuesday, October 6  •  8 AM - 3:30 PM | Eventbrite</a:t>
            </a:r>
            <a:br>
              <a:rPr lang="en-US" dirty="0"/>
            </a:br>
            <a:endParaRPr lang="en-US" dirty="0"/>
          </a:p>
          <a:p>
            <a:r>
              <a:rPr lang="en-US" b="1" dirty="0">
                <a:solidFill>
                  <a:schemeClr val="tx2"/>
                </a:solidFill>
              </a:rPr>
              <a:t>Quarterly Coalition Meeting (In Person)</a:t>
            </a:r>
          </a:p>
          <a:p>
            <a:pPr lvl="1"/>
            <a:r>
              <a:rPr lang="en-US" dirty="0"/>
              <a:t>October 14, 9:00am-3:00pm</a:t>
            </a:r>
          </a:p>
          <a:p>
            <a:pPr lvl="1"/>
            <a:r>
              <a:rPr lang="en-US" dirty="0"/>
              <a:t>Register: </a:t>
            </a:r>
            <a:r>
              <a:rPr lang="en-US" dirty="0">
                <a:hlinkClick r:id="rId5"/>
              </a:rPr>
              <a:t>Metro Health &amp; Medical Preparedness Coalition Meeting Tickets, Wednesday, October 14  •  9 AM - 3 PM | Eventbrite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156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EA802-590F-113A-CD45-8932FAC7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E4FFB-8A52-1E20-0880-CB510C05E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Annual Community-Based Exercise</a:t>
            </a:r>
          </a:p>
          <a:p>
            <a:r>
              <a:rPr lang="en-US" dirty="0"/>
              <a:t>Audience: long term care, home care, hospice, clinics</a:t>
            </a:r>
          </a:p>
          <a:p>
            <a:r>
              <a:rPr lang="en-US" dirty="0"/>
              <a:t>When: September 22, 2026</a:t>
            </a:r>
          </a:p>
          <a:p>
            <a:pPr lvl="1"/>
            <a:r>
              <a:rPr lang="en-US" dirty="0"/>
              <a:t>Two time options: 9:00am &amp; 1:00pm</a:t>
            </a:r>
          </a:p>
          <a:p>
            <a:r>
              <a:rPr lang="en-US" dirty="0"/>
              <a:t>Location: Virtual</a:t>
            </a:r>
          </a:p>
          <a:p>
            <a:r>
              <a:rPr lang="en-US" dirty="0"/>
              <a:t>Registration: </a:t>
            </a:r>
            <a:r>
              <a:rPr lang="en-US" dirty="0">
                <a:hlinkClick r:id="rId2"/>
              </a:rPr>
              <a:t>Community Based Exercise Opportunity for LTC, HC/H, and Clinics - 9/22/2026 Tickets, Multiple dates | Eventbrite</a:t>
            </a:r>
            <a:endParaRPr lang="en-US" dirty="0"/>
          </a:p>
          <a:p>
            <a:r>
              <a:rPr lang="en-US" dirty="0"/>
              <a:t>Scenario: Evacuation</a:t>
            </a:r>
          </a:p>
          <a:p>
            <a:pPr marL="0" indent="0">
              <a:buNone/>
            </a:pPr>
            <a:r>
              <a:rPr lang="en-US" dirty="0"/>
              <a:t>	*No residents will be moved during the exercise*</a:t>
            </a:r>
          </a:p>
        </p:txBody>
      </p:sp>
    </p:spTree>
    <p:extLst>
      <p:ext uri="{BB962C8B-B14F-4D97-AF65-F5344CB8AC3E}">
        <p14:creationId xmlns:p14="http://schemas.microsoft.com/office/powerpoint/2010/main" val="283075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4ABB3A-12F3-199F-43C9-CB44CAB73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1562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Meet your Senior Advisory Committee (SAC) Representatives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93C26E-2BE8-D6F4-4BED-06E907EA6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0754"/>
            <a:ext cx="10515600" cy="4496209"/>
          </a:xfrm>
        </p:spPr>
        <p:txBody>
          <a:bodyPr>
            <a:normAutofit/>
          </a:bodyPr>
          <a:lstStyle/>
          <a:p>
            <a:r>
              <a:rPr lang="en-US" sz="3200" dirty="0"/>
              <a:t>Did you know that you have LTC representatives that sit on the Coalition Senior Advisory Committee?</a:t>
            </a:r>
            <a:br>
              <a:rPr lang="en-US" sz="3200" dirty="0"/>
            </a:br>
            <a:endParaRPr lang="en-US" sz="3200" dirty="0"/>
          </a:p>
          <a:p>
            <a:pPr lvl="1"/>
            <a:r>
              <a:rPr lang="en-US" sz="3200" dirty="0"/>
              <a:t>Lindsay Schmidt, </a:t>
            </a:r>
            <a:r>
              <a:rPr lang="en-US" sz="3200" dirty="0" err="1"/>
              <a:t>Paruan</a:t>
            </a:r>
            <a:r>
              <a:rPr lang="en-US" sz="3200" dirty="0"/>
              <a:t>, </a:t>
            </a:r>
            <a:r>
              <a:rPr lang="en-US" sz="3200" u="sng" dirty="0">
                <a:hlinkClick r:id="rId2"/>
              </a:rPr>
              <a:t>lschmidt@paruan.com</a:t>
            </a:r>
            <a:endParaRPr lang="en-US" sz="3200" u="sng" dirty="0"/>
          </a:p>
          <a:p>
            <a:pPr lvl="1"/>
            <a:r>
              <a:rPr lang="en-US" sz="3200" dirty="0"/>
              <a:t>Pam Hayle, Cassia, </a:t>
            </a:r>
            <a:r>
              <a:rPr lang="en-US" sz="3200" u="sng" dirty="0">
                <a:hlinkClick r:id="rId3"/>
              </a:rPr>
              <a:t>Pam.Hayle@cassialife.org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1373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E5C11-D1F6-ABB1-4BE5-3C43AEC5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40104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Resource Available: </a:t>
            </a:r>
            <a:br>
              <a:rPr lang="en-US" dirty="0"/>
            </a:br>
            <a:r>
              <a:rPr lang="en-US" dirty="0"/>
              <a:t>PortaCount for Quantitative Fit-testing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91424B5-01A7-A60E-B0C9-3BB83316C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258" t="12811" r="30461" b="9316"/>
          <a:stretch>
            <a:fillRect/>
          </a:stretch>
        </p:blipFill>
        <p:spPr>
          <a:xfrm>
            <a:off x="1705627" y="1979113"/>
            <a:ext cx="6225435" cy="37828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AE11AC-6B1B-39A9-9C8B-25CC88CD9BE2}"/>
              </a:ext>
            </a:extLst>
          </p:cNvPr>
          <p:cNvSpPr txBox="1"/>
          <p:nvPr/>
        </p:nvSpPr>
        <p:spPr>
          <a:xfrm>
            <a:off x="8505173" y="2479078"/>
            <a:ext cx="33068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/>
              <a:t>Contact the Coalition if interested in borrowing a PortaCount:</a:t>
            </a:r>
          </a:p>
          <a:p>
            <a:endParaRPr lang="en-US" sz="2400" dirty="0"/>
          </a:p>
          <a:p>
            <a:r>
              <a:rPr lang="en-US" sz="2000" dirty="0">
                <a:hlinkClick r:id="rId4"/>
              </a:rPr>
              <a:t>Emily.Moilanen@hcmed.org</a:t>
            </a:r>
            <a:endParaRPr lang="en-US" sz="2000" dirty="0"/>
          </a:p>
          <a:p>
            <a:r>
              <a:rPr lang="en-US" sz="2000" dirty="0">
                <a:hlinkClick r:id="rId5"/>
              </a:rPr>
              <a:t>Carol.christians@hcmed.org</a:t>
            </a:r>
            <a:r>
              <a:rPr lang="en-US" sz="2000" dirty="0"/>
              <a:t>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6867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7D755-471F-DB6A-5AE1-26E08ED4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Group Discussion: Evacuation Transportation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3CCBA-9037-1DF0-5623-146F580EC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081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3E2DD-774E-D483-8353-D79DBD72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Results-Evacuation Transportation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659064-3473-55C4-F9B4-1FE7576F1E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4400" y="1763038"/>
            <a:ext cx="5181600" cy="26546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1FE5739-4DB9-D8D0-7933-207FDEE63B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763039"/>
            <a:ext cx="5181600" cy="26546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8925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tro Coalition">
      <a:dk1>
        <a:srgbClr val="000000"/>
      </a:dk1>
      <a:lt1>
        <a:srgbClr val="FFFFFF"/>
      </a:lt1>
      <a:dk2>
        <a:srgbClr val="3859AE"/>
      </a:dk2>
      <a:lt2>
        <a:srgbClr val="B4B3B6"/>
      </a:lt2>
      <a:accent1>
        <a:srgbClr val="94243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7537</TotalTime>
  <Words>741</Words>
  <Application>Microsoft Office PowerPoint</Application>
  <PresentationFormat>Widescreen</PresentationFormat>
  <Paragraphs>114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Aptos</vt:lpstr>
      <vt:lpstr>Arial</vt:lpstr>
      <vt:lpstr>Calibri</vt:lpstr>
      <vt:lpstr>Plus Jakarta Sans ExtraBold</vt:lpstr>
      <vt:lpstr>Plus Jakarta Sans Medium</vt:lpstr>
      <vt:lpstr>Office Theme</vt:lpstr>
      <vt:lpstr>Long Term Care Emergency Preparedness Call</vt:lpstr>
      <vt:lpstr>PowerPoint Presentation</vt:lpstr>
      <vt:lpstr>Agenda</vt:lpstr>
      <vt:lpstr>Training Updates</vt:lpstr>
      <vt:lpstr>Exercise Opportunity</vt:lpstr>
      <vt:lpstr>Meet your Senior Advisory Committee (SAC) Representatives</vt:lpstr>
      <vt:lpstr>Resource Available:  PortaCount for Quantitative Fit-testing</vt:lpstr>
      <vt:lpstr>Group Discussion: Evacuation Transportation</vt:lpstr>
      <vt:lpstr>Survey Results-Evacuation Transportation</vt:lpstr>
      <vt:lpstr>Survey Results</vt:lpstr>
      <vt:lpstr>Survey Results</vt:lpstr>
      <vt:lpstr>Survey Results</vt:lpstr>
      <vt:lpstr>Survey Results</vt:lpstr>
      <vt:lpstr>Q5 If you were turned down, what was their reason?</vt:lpstr>
      <vt:lpstr>Survey Results</vt:lpstr>
      <vt:lpstr>Q7 Please share any alternative strategies you have for obtaining emergency evacuation transportation:</vt:lpstr>
      <vt:lpstr>Group Discussion</vt:lpstr>
      <vt:lpstr>Next Steps</vt:lpstr>
      <vt:lpstr>Group Report-Out: Recent Survey or Event</vt:lpstr>
      <vt:lpstr>PowerPoint Presentation</vt:lpstr>
      <vt:lpstr>Next Meeting: November 5, 10:00-11:00am  Topic: TBD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Mens</dc:creator>
  <cp:lastModifiedBy>Moilanen, Emily A</cp:lastModifiedBy>
  <cp:revision>164</cp:revision>
  <dcterms:created xsi:type="dcterms:W3CDTF">2023-05-08T20:57:17Z</dcterms:created>
  <dcterms:modified xsi:type="dcterms:W3CDTF">2026-08-06T14:50:06Z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517dd99-8573-483a-8620-8f6f69c1291c_Enabled">
    <vt:lpwstr>true</vt:lpwstr>
  </property>
  <property fmtid="{D5CDD505-2E9C-101B-9397-08002B2CF9AE}" pid="3" name="MSIP_Label_5517dd99-8573-483a-8620-8f6f69c1291c_SetDate">
    <vt:lpwstr>2024-01-04T15:39:40Z</vt:lpwstr>
  </property>
  <property fmtid="{D5CDD505-2E9C-101B-9397-08002B2CF9AE}" pid="4" name="MSIP_Label_5517dd99-8573-483a-8620-8f6f69c1291c_Method">
    <vt:lpwstr>Standard</vt:lpwstr>
  </property>
  <property fmtid="{D5CDD505-2E9C-101B-9397-08002B2CF9AE}" pid="5" name="MSIP_Label_5517dd99-8573-483a-8620-8f6f69c1291c_Name">
    <vt:lpwstr>General</vt:lpwstr>
  </property>
  <property fmtid="{D5CDD505-2E9C-101B-9397-08002B2CF9AE}" pid="6" name="MSIP_Label_5517dd99-8573-483a-8620-8f6f69c1291c_SiteId">
    <vt:lpwstr>ada0782c-5f34-4003-b5d6-3187f30aecdd</vt:lpwstr>
  </property>
  <property fmtid="{D5CDD505-2E9C-101B-9397-08002B2CF9AE}" pid="7" name="MSIP_Label_5517dd99-8573-483a-8620-8f6f69c1291c_ActionId">
    <vt:lpwstr>3b608b83-968d-4498-b042-84b987133451</vt:lpwstr>
  </property>
  <property fmtid="{D5CDD505-2E9C-101B-9397-08002B2CF9AE}" pid="8" name="MSIP_Label_5517dd99-8573-483a-8620-8f6f69c1291c_ContentBits">
    <vt:lpwstr>0</vt:lpwstr>
  </property>
</Properties>
</file>