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7" r:id="rId3"/>
    <p:sldId id="258" r:id="rId4"/>
    <p:sldId id="295" r:id="rId5"/>
    <p:sldId id="299" r:id="rId6"/>
    <p:sldId id="285" r:id="rId7"/>
    <p:sldId id="284" r:id="rId8"/>
    <p:sldId id="398" r:id="rId9"/>
    <p:sldId id="302" r:id="rId10"/>
    <p:sldId id="402" r:id="rId11"/>
    <p:sldId id="399" r:id="rId12"/>
    <p:sldId id="294" r:id="rId13"/>
    <p:sldId id="298" r:id="rId14"/>
    <p:sldId id="293" r:id="rId15"/>
    <p:sldId id="303" r:id="rId16"/>
    <p:sldId id="296" r:id="rId17"/>
    <p:sldId id="290" r:id="rId18"/>
    <p:sldId id="400" r:id="rId19"/>
    <p:sldId id="344" r:id="rId20"/>
    <p:sldId id="342" r:id="rId21"/>
    <p:sldId id="271" r:id="rId22"/>
    <p:sldId id="287" r:id="rId23"/>
    <p:sldId id="40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CF1854-2409-A28D-DD07-25B00FC841EC}" name="Moilanen, Emily A" initials="EM" userId="S::Emily.Moilanen@hcmed.org::0ac32000-5691-4303-9537-f2eec747c5b3"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90"/>
    <p:restoredTop sz="51695" autoAdjust="0"/>
  </p:normalViewPr>
  <p:slideViewPr>
    <p:cSldViewPr snapToGrid="0">
      <p:cViewPr varScale="1">
        <p:scale>
          <a:sx n="57" d="100"/>
          <a:sy n="57" d="100"/>
        </p:scale>
        <p:origin x="2736"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F0AEBC-CB89-48AC-9663-BAB163CA38D9}" type="datetimeFigureOut">
              <a:rPr lang="en-US" smtClean="0"/>
              <a:t>8/27/2026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D33EEA-F161-4BE3-942C-F95FEED9DA11}" type="slidenum">
              <a:rPr lang="en-US" smtClean="0"/>
              <a:t>‹#›</a:t>
            </a:fld>
            <a:endParaRPr lang="en-US"/>
          </a:p>
        </p:txBody>
      </p:sp>
    </p:spTree>
    <p:extLst>
      <p:ext uri="{BB962C8B-B14F-4D97-AF65-F5344CB8AC3E}">
        <p14:creationId xmlns:p14="http://schemas.microsoft.com/office/powerpoint/2010/main" val="4231691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and welcome to the pre-exercise training for the September 22</a:t>
            </a:r>
            <a:r>
              <a:rPr lang="en-US" baseline="30000" dirty="0"/>
              <a:t>nd</a:t>
            </a:r>
            <a:r>
              <a:rPr lang="en-US" dirty="0"/>
              <a:t> Exercise Operation Safe Haven hosted by the Metro Health &amp; Medical Preparedness Coalition</a:t>
            </a:r>
          </a:p>
          <a:p>
            <a:endParaRPr lang="en-US" dirty="0"/>
          </a:p>
          <a:p>
            <a:r>
              <a:rPr lang="en-US" dirty="0"/>
              <a:t>My name is Emily Moilanen. Today, I will be orienting you to important Exercise information. I will also be you Exercise Facilitator on September 22</a:t>
            </a:r>
            <a:r>
              <a:rPr lang="en-US" baseline="30000" dirty="0"/>
              <a:t>nd</a:t>
            </a:r>
            <a:r>
              <a:rPr lang="en-US" dirty="0"/>
              <a:t>. </a:t>
            </a:r>
          </a:p>
        </p:txBody>
      </p:sp>
      <p:sp>
        <p:nvSpPr>
          <p:cNvPr id="4" name="Slide Number Placeholder 3"/>
          <p:cNvSpPr>
            <a:spLocks noGrp="1"/>
          </p:cNvSpPr>
          <p:nvPr>
            <p:ph type="sldNum" sz="quarter" idx="5"/>
          </p:nvPr>
        </p:nvSpPr>
        <p:spPr/>
        <p:txBody>
          <a:bodyPr/>
          <a:lstStyle/>
          <a:p>
            <a:fld id="{FAD33EEA-F161-4BE3-942C-F95FEED9DA11}" type="slidenum">
              <a:rPr lang="en-US" smtClean="0"/>
              <a:t>1</a:t>
            </a:fld>
            <a:endParaRPr lang="en-US"/>
          </a:p>
        </p:txBody>
      </p:sp>
    </p:spTree>
    <p:extLst>
      <p:ext uri="{BB962C8B-B14F-4D97-AF65-F5344CB8AC3E}">
        <p14:creationId xmlns:p14="http://schemas.microsoft.com/office/powerpoint/2010/main" val="4083252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of this training is to orient you to the exercise scenario and logistics; to assist you with assigning important roles for the exercise; to review exercise materials, and to give you an overview of day-of logistics.</a:t>
            </a:r>
          </a:p>
        </p:txBody>
      </p:sp>
      <p:sp>
        <p:nvSpPr>
          <p:cNvPr id="4" name="Slide Number Placeholder 3"/>
          <p:cNvSpPr>
            <a:spLocks noGrp="1"/>
          </p:cNvSpPr>
          <p:nvPr>
            <p:ph type="sldNum" sz="quarter" idx="5"/>
          </p:nvPr>
        </p:nvSpPr>
        <p:spPr/>
        <p:txBody>
          <a:bodyPr/>
          <a:lstStyle/>
          <a:p>
            <a:fld id="{FAD33EEA-F161-4BE3-942C-F95FEED9DA11}" type="slidenum">
              <a:rPr lang="en-US" smtClean="0"/>
              <a:t>2</a:t>
            </a:fld>
            <a:endParaRPr lang="en-US"/>
          </a:p>
        </p:txBody>
      </p:sp>
    </p:spTree>
    <p:extLst>
      <p:ext uri="{BB962C8B-B14F-4D97-AF65-F5344CB8AC3E}">
        <p14:creationId xmlns:p14="http://schemas.microsoft.com/office/powerpoint/2010/main" val="406273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Exercise Operation Safe Haven takes place on September 22</a:t>
            </a:r>
            <a:r>
              <a:rPr lang="en-US" baseline="30000" dirty="0"/>
              <a:t>nd</a:t>
            </a:r>
            <a:r>
              <a:rPr lang="en-US" dirty="0"/>
              <a:t>, 2026. There are two options to participate: 9:00am or 1:00pm. The exercise will last for 2 ½ hours. This exercise will meet the Centers for Medicare and Medicaid Community-based exercise requirement. Participants from nursing homes, assisted living facilities, home care and hospice agencies, as well as clinics in Minnesota are welcome to participate. </a:t>
            </a:r>
          </a:p>
          <a:p>
            <a:endParaRPr lang="en-US" dirty="0"/>
          </a:p>
          <a:p>
            <a:r>
              <a:rPr lang="en-US" dirty="0"/>
              <a:t>The exercise will take place virtually through Microsoft Teams. Participants should gather a team at their physical location and log-on to the virtual meeting to participate. The Metro Coalition will facilitate the exercise and lead participants through exercise play.</a:t>
            </a:r>
          </a:p>
        </p:txBody>
      </p:sp>
      <p:sp>
        <p:nvSpPr>
          <p:cNvPr id="4" name="Slide Number Placeholder 3"/>
          <p:cNvSpPr>
            <a:spLocks noGrp="1"/>
          </p:cNvSpPr>
          <p:nvPr>
            <p:ph type="sldNum" sz="quarter" idx="5"/>
          </p:nvPr>
        </p:nvSpPr>
        <p:spPr/>
        <p:txBody>
          <a:bodyPr/>
          <a:lstStyle/>
          <a:p>
            <a:fld id="{FAD33EEA-F161-4BE3-942C-F95FEED9DA11}" type="slidenum">
              <a:rPr lang="en-US" smtClean="0"/>
              <a:t>3</a:t>
            </a:fld>
            <a:endParaRPr lang="en-US"/>
          </a:p>
        </p:txBody>
      </p:sp>
    </p:spTree>
    <p:extLst>
      <p:ext uri="{BB962C8B-B14F-4D97-AF65-F5344CB8AC3E}">
        <p14:creationId xmlns:p14="http://schemas.microsoft.com/office/powerpoint/2010/main" val="3117928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 few things that you can do to prepare for exercise day. </a:t>
            </a:r>
          </a:p>
          <a:p>
            <a:endParaRPr lang="en-US" dirty="0"/>
          </a:p>
          <a:p>
            <a:r>
              <a:rPr lang="en-US" dirty="0"/>
              <a:t>First, be sure that you are inviting your team to participate and make sure the date/time are reserved on their calendars. Who you invite is up to you, but CMS surveyors like to see both staff and leadership participating in exercises. The scenario for this exercise is Evacuation. Think about which staff would be involved in an evacuation scenario and invite them to participate with you. </a:t>
            </a:r>
          </a:p>
          <a:p>
            <a:endParaRPr lang="en-US" dirty="0"/>
          </a:p>
          <a:p>
            <a:r>
              <a:rPr lang="en-US" dirty="0"/>
              <a:t>Please note, there will be no actual movement of residents or patients during this exercise. All evacuation processes will be simulated.</a:t>
            </a:r>
          </a:p>
          <a:p>
            <a:endParaRPr lang="en-US" dirty="0"/>
          </a:p>
          <a:p>
            <a:r>
              <a:rPr lang="en-US" dirty="0"/>
              <a:t>Next, keep an eye on your inbox for an email from the Coalition team that will be sent on September 15</a:t>
            </a:r>
            <a:r>
              <a:rPr lang="en-US" baseline="30000" dirty="0"/>
              <a:t>th</a:t>
            </a:r>
            <a:r>
              <a:rPr lang="en-US" dirty="0"/>
              <a:t>. This email will contain a link to download the necessary exercise materials. It will also include your log-in link for exercise day. Prior to the exercise, download the exercise materials, print them out, and have them ready for exercise day.</a:t>
            </a:r>
          </a:p>
          <a:p>
            <a:endParaRPr lang="en-US" dirty="0"/>
          </a:p>
          <a:p>
            <a:r>
              <a:rPr lang="en-US" dirty="0"/>
              <a:t>We will go over the exercise materials a little bit later in this training.</a:t>
            </a:r>
          </a:p>
        </p:txBody>
      </p:sp>
      <p:sp>
        <p:nvSpPr>
          <p:cNvPr id="4" name="Slide Number Placeholder 3"/>
          <p:cNvSpPr>
            <a:spLocks noGrp="1"/>
          </p:cNvSpPr>
          <p:nvPr>
            <p:ph type="sldNum" sz="quarter" idx="5"/>
          </p:nvPr>
        </p:nvSpPr>
        <p:spPr/>
        <p:txBody>
          <a:bodyPr/>
          <a:lstStyle/>
          <a:p>
            <a:fld id="{B1F3024D-3C7D-4B58-86B9-94649AA6D232}" type="slidenum">
              <a:rPr lang="en-US" smtClean="0"/>
              <a:t>4</a:t>
            </a:fld>
            <a:endParaRPr lang="en-US"/>
          </a:p>
        </p:txBody>
      </p:sp>
    </p:spTree>
    <p:extLst>
      <p:ext uri="{BB962C8B-B14F-4D97-AF65-F5344CB8AC3E}">
        <p14:creationId xmlns:p14="http://schemas.microsoft.com/office/powerpoint/2010/main" val="503669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thing you can do to prepare for exercise day is to assign important exercise roles. We recommend assigning three roles for this exercise: a Site </a:t>
            </a:r>
            <a:r>
              <a:rPr lang="en-US" dirty="0" err="1"/>
              <a:t>Faciltator</a:t>
            </a:r>
            <a:r>
              <a:rPr lang="en-US" dirty="0"/>
              <a:t>, an Evaluator, and Participants. We will review each of these roles in the next few slides.</a:t>
            </a:r>
          </a:p>
          <a:p>
            <a:endParaRPr lang="en-US" dirty="0"/>
          </a:p>
          <a:p>
            <a:r>
              <a:rPr lang="en-US" dirty="0"/>
              <a:t>Beyond these three roles, there are a couple of other roles you may consider assigning but these are optional. On occasion, we may have Observers join our exercise. For example, you may have a new staff member who is observing the exercise as part of their training. Or maybe you invite an external partner (like a Fire Marshal or Law Enforcement) to observe so that they can learn more about how your facility will respond in an emergency. The observers are there simply to watch and observe but do not participate in exercise play. Again, this is an optional role.</a:t>
            </a:r>
          </a:p>
          <a:p>
            <a:endParaRPr lang="en-US" dirty="0"/>
          </a:p>
          <a:p>
            <a:r>
              <a:rPr lang="en-US" dirty="0"/>
              <a:t>The other optional role is a note-taker. The Evaluator role will be taking notes on their observations during the exercise. However, sometimes it is helpful to have an additional person observing and taking notes on notable events, decisions, or observations during the exercise. This information can then be incorporated, along with the Evaluator’s notes, into the post-exercise report. You may consider adding a notetaker to your exercise, but again, this role is optional. </a:t>
            </a:r>
          </a:p>
          <a:p>
            <a:endParaRPr lang="en-US" dirty="0"/>
          </a:p>
          <a:p>
            <a:r>
              <a:rPr lang="en-US" dirty="0"/>
              <a:t>Let’s review the three recommended roles in further detail.</a:t>
            </a:r>
          </a:p>
        </p:txBody>
      </p:sp>
      <p:sp>
        <p:nvSpPr>
          <p:cNvPr id="4" name="Slide Number Placeholder 3"/>
          <p:cNvSpPr>
            <a:spLocks noGrp="1"/>
          </p:cNvSpPr>
          <p:nvPr>
            <p:ph type="sldNum" sz="quarter" idx="5"/>
          </p:nvPr>
        </p:nvSpPr>
        <p:spPr/>
        <p:txBody>
          <a:bodyPr/>
          <a:lstStyle/>
          <a:p>
            <a:fld id="{FAD33EEA-F161-4BE3-942C-F95FEED9DA11}" type="slidenum">
              <a:rPr lang="en-US" smtClean="0"/>
              <a:t>5</a:t>
            </a:fld>
            <a:endParaRPr lang="en-US"/>
          </a:p>
        </p:txBody>
      </p:sp>
    </p:spTree>
    <p:extLst>
      <p:ext uri="{BB962C8B-B14F-4D97-AF65-F5344CB8AC3E}">
        <p14:creationId xmlns:p14="http://schemas.microsoft.com/office/powerpoint/2010/main" val="1583260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While the Metro Coalition will facilitate the overall exercise, it is also important to designate a site facilitator for your team. The Site Facilitator is responsible for setting up and operating your exercise location. They keep the team on time and on track when working through the scenario and discussion questions. The site facilitator also helps with redirecting staff if discussions go off topic as well as prompting staff if they get stuck. The Site Facilitator will use the provided Exercise Manual to guide the team through the exercise. They are also responsible for facilitating the debrief, called a hotwash, that takes place after the exercise.</a:t>
            </a:r>
          </a:p>
          <a:p>
            <a:endParaRPr lang="en-US" dirty="0"/>
          </a:p>
        </p:txBody>
      </p:sp>
      <p:sp>
        <p:nvSpPr>
          <p:cNvPr id="4" name="Slide Number Placeholder 3"/>
          <p:cNvSpPr>
            <a:spLocks noGrp="1"/>
          </p:cNvSpPr>
          <p:nvPr>
            <p:ph type="sldNum" sz="quarter" idx="5"/>
          </p:nvPr>
        </p:nvSpPr>
        <p:spPr/>
        <p:txBody>
          <a:bodyPr/>
          <a:lstStyle/>
          <a:p>
            <a:fld id="{FAD33EEA-F161-4BE3-942C-F95FEED9DA11}" type="slidenum">
              <a:rPr lang="en-US" smtClean="0"/>
              <a:t>6</a:t>
            </a:fld>
            <a:endParaRPr lang="en-US"/>
          </a:p>
        </p:txBody>
      </p:sp>
    </p:spTree>
    <p:extLst>
      <p:ext uri="{BB962C8B-B14F-4D97-AF65-F5344CB8AC3E}">
        <p14:creationId xmlns:p14="http://schemas.microsoft.com/office/powerpoint/2010/main" val="2520885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second role you should assign is the role of Evaluator. The Evaluator is responsible for observing exercise  activity and collecting observations and data. The reason we exercise is to test our plans for gaps. The Evaluator’s job is to take note of gaps, areas for improvements, as well as what went well during the exercise. We are providing an Evaluation Guide in the exercise materials to assist your evaluator with knowing what to look for and take note of. The Evaluator should take notes on the Evaluator Guide and turn in the completed Evaluation to the Site Facilitator at the end of the Exercise.</a:t>
            </a:r>
          </a:p>
          <a:p>
            <a:endParaRPr lang="en-US" dirty="0"/>
          </a:p>
        </p:txBody>
      </p:sp>
      <p:sp>
        <p:nvSpPr>
          <p:cNvPr id="4" name="Slide Number Placeholder 3"/>
          <p:cNvSpPr>
            <a:spLocks noGrp="1"/>
          </p:cNvSpPr>
          <p:nvPr>
            <p:ph type="sldNum" sz="quarter" idx="5"/>
          </p:nvPr>
        </p:nvSpPr>
        <p:spPr/>
        <p:txBody>
          <a:bodyPr/>
          <a:lstStyle/>
          <a:p>
            <a:fld id="{FAD33EEA-F161-4BE3-942C-F95FEED9DA11}" type="slidenum">
              <a:rPr lang="en-US" smtClean="0"/>
              <a:t>7</a:t>
            </a:fld>
            <a:endParaRPr lang="en-US"/>
          </a:p>
        </p:txBody>
      </p:sp>
    </p:spTree>
    <p:extLst>
      <p:ext uri="{BB962C8B-B14F-4D97-AF65-F5344CB8AC3E}">
        <p14:creationId xmlns:p14="http://schemas.microsoft.com/office/powerpoint/2010/main" val="1357318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you will want to make sure that you have staff participating in the exercise. Again, think of which roles would need to respond in the event of an emergency evacuation. Invite those staff to the exercise. Your participants’ job is to react to the scenario as it is presented during the exercise and use their current training and knowledge to respond. Although the exercise starts at 9:00am or 1:00p respectively, we recommend inviting your team to the exercise room 10-15 minutes prior to the exercise start time so they have time to settle in. Surveyors may ask to see documentation of which staff participated in the exercise so be sure to have all participating staff sign in using the provided Sign-in sheet, or your own documentation. Each staff member may receive a copy of the Participant Guide to review prior to the start of the exercise. This document gives staff members necessary information about the exercise without giving away the scenario ahead of time as well want them to all receive and react to the scenario information at the same time. </a:t>
            </a:r>
          </a:p>
          <a:p>
            <a:endParaRPr lang="en-US" dirty="0"/>
          </a:p>
          <a:p>
            <a:r>
              <a:rPr lang="en-US" dirty="0"/>
              <a:t>Participants will also participate in the post-exercise hotwash.</a:t>
            </a:r>
          </a:p>
        </p:txBody>
      </p:sp>
      <p:sp>
        <p:nvSpPr>
          <p:cNvPr id="4" name="Slide Number Placeholder 3"/>
          <p:cNvSpPr>
            <a:spLocks noGrp="1"/>
          </p:cNvSpPr>
          <p:nvPr>
            <p:ph type="sldNum" sz="quarter" idx="5"/>
          </p:nvPr>
        </p:nvSpPr>
        <p:spPr/>
        <p:txBody>
          <a:bodyPr/>
          <a:lstStyle/>
          <a:p>
            <a:fld id="{FAD33EEA-F161-4BE3-942C-F95FEED9DA11}" type="slidenum">
              <a:rPr lang="en-US" smtClean="0"/>
              <a:t>8</a:t>
            </a:fld>
            <a:endParaRPr lang="en-US"/>
          </a:p>
        </p:txBody>
      </p:sp>
    </p:spTree>
    <p:extLst>
      <p:ext uri="{BB962C8B-B14F-4D97-AF65-F5344CB8AC3E}">
        <p14:creationId xmlns:p14="http://schemas.microsoft.com/office/powerpoint/2010/main" val="3515336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You’ve already heard me reference several exercise materials while discussing staff roles. Let’s do a more thorough review of the materials you will need to participate. Remember, all registrants will receive an email on September 25</a:t>
            </a:r>
            <a:r>
              <a:rPr lang="en-US" baseline="30000" dirty="0"/>
              <a:t>th</a:t>
            </a:r>
            <a:r>
              <a:rPr lang="en-US" dirty="0"/>
              <a:t> that contains a link where you can go to download exercise materials. If you do not see the email come through on September 15</a:t>
            </a:r>
            <a:r>
              <a:rPr lang="en-US" baseline="30000" dirty="0"/>
              <a:t>th</a:t>
            </a:r>
            <a:r>
              <a:rPr lang="en-US" dirty="0"/>
              <a:t>, please check your junk or spam folder.</a:t>
            </a:r>
          </a:p>
        </p:txBody>
      </p:sp>
      <p:sp>
        <p:nvSpPr>
          <p:cNvPr id="4" name="Slide Number Placeholder 3"/>
          <p:cNvSpPr>
            <a:spLocks noGrp="1"/>
          </p:cNvSpPr>
          <p:nvPr>
            <p:ph type="sldNum" sz="quarter" idx="5"/>
          </p:nvPr>
        </p:nvSpPr>
        <p:spPr/>
        <p:txBody>
          <a:bodyPr/>
          <a:lstStyle/>
          <a:p>
            <a:fld id="{FAD33EEA-F161-4BE3-942C-F95FEED9DA11}" type="slidenum">
              <a:rPr lang="en-US" smtClean="0"/>
              <a:t>9</a:t>
            </a:fld>
            <a:endParaRPr lang="en-US"/>
          </a:p>
        </p:txBody>
      </p:sp>
    </p:spTree>
    <p:extLst>
      <p:ext uri="{BB962C8B-B14F-4D97-AF65-F5344CB8AC3E}">
        <p14:creationId xmlns:p14="http://schemas.microsoft.com/office/powerpoint/2010/main" val="702354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part of the exercise packet, you will receive an Exercise Document Guide. This guide describes what materials are included in your exercise packet as well as how to use each document. </a:t>
            </a:r>
          </a:p>
        </p:txBody>
      </p:sp>
      <p:sp>
        <p:nvSpPr>
          <p:cNvPr id="4" name="Slide Number Placeholder 3"/>
          <p:cNvSpPr>
            <a:spLocks noGrp="1"/>
          </p:cNvSpPr>
          <p:nvPr>
            <p:ph type="sldNum" sz="quarter" idx="5"/>
          </p:nvPr>
        </p:nvSpPr>
        <p:spPr/>
        <p:txBody>
          <a:bodyPr/>
          <a:lstStyle/>
          <a:p>
            <a:fld id="{FAD33EEA-F161-4BE3-942C-F95FEED9DA11}" type="slidenum">
              <a:rPr lang="en-US" smtClean="0"/>
              <a:t>10</a:t>
            </a:fld>
            <a:endParaRPr lang="en-US"/>
          </a:p>
        </p:txBody>
      </p:sp>
    </p:spTree>
    <p:extLst>
      <p:ext uri="{BB962C8B-B14F-4D97-AF65-F5344CB8AC3E}">
        <p14:creationId xmlns:p14="http://schemas.microsoft.com/office/powerpoint/2010/main" val="42857307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mentioned earlier, we are providing you with a sign-in sheet to document who participated in your exercise. You may use the one provided or your own. We are also providing you with a Participant Guide. This guide can be shared with participants prior to the exercise or at the start of the exercise. This is a two page brief overview of what to expect on September 22</a:t>
            </a:r>
            <a:r>
              <a:rPr lang="en-US" baseline="30000" dirty="0"/>
              <a:t>nd</a:t>
            </a:r>
            <a:r>
              <a:rPr lang="en-US" dirty="0"/>
              <a:t>. It helps orient staff to expectations, roles, and the scenario. Please note, there are a few fields on the Participant Guide that you need to fill in before sharing with participants. First, under the Heading “Plans and Work Aids For this Exercise”, you should fill in the facility plans or tools that you will be testing during the exercises. Next, under Participant Roles and Guidelines, you will see spaces to fill in the names of your Site Facilitator and Evaluator.</a:t>
            </a:r>
          </a:p>
        </p:txBody>
      </p:sp>
      <p:sp>
        <p:nvSpPr>
          <p:cNvPr id="4" name="Slide Number Placeholder 3"/>
          <p:cNvSpPr>
            <a:spLocks noGrp="1"/>
          </p:cNvSpPr>
          <p:nvPr>
            <p:ph type="sldNum" sz="quarter" idx="5"/>
          </p:nvPr>
        </p:nvSpPr>
        <p:spPr/>
        <p:txBody>
          <a:bodyPr/>
          <a:lstStyle/>
          <a:p>
            <a:fld id="{FAD33EEA-F161-4BE3-942C-F95FEED9DA11}" type="slidenum">
              <a:rPr lang="en-US" smtClean="0"/>
              <a:t>11</a:t>
            </a:fld>
            <a:endParaRPr lang="en-US"/>
          </a:p>
        </p:txBody>
      </p:sp>
    </p:spTree>
    <p:extLst>
      <p:ext uri="{BB962C8B-B14F-4D97-AF65-F5344CB8AC3E}">
        <p14:creationId xmlns:p14="http://schemas.microsoft.com/office/powerpoint/2010/main" val="42412368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document in the packet is the Exercise Manual. The Exercise manual is used by the Site Facilitator to guide participants through the exercise. It contains important exercise information as well as the scenario and discussion questions. Participants may also be provided a copy of the Exercise Manual if you like. However, they should be encouraged to avoid reading ahead in the scenario as we want them to respond to the information at the time it is presented.</a:t>
            </a:r>
          </a:p>
          <a:p>
            <a:endParaRPr lang="en-US" dirty="0"/>
          </a:p>
          <a:p>
            <a:r>
              <a:rPr lang="en-US" dirty="0"/>
              <a:t>Please pay attention to the headings in the discussion questions. Some questions are designated for all participants. Other questions are labeled for long term care, clinics, or home care specifically. Keep an eye on the section headers to make sure you are answering the correct questions with your team.</a:t>
            </a:r>
          </a:p>
        </p:txBody>
      </p:sp>
      <p:sp>
        <p:nvSpPr>
          <p:cNvPr id="4" name="Slide Number Placeholder 3"/>
          <p:cNvSpPr>
            <a:spLocks noGrp="1"/>
          </p:cNvSpPr>
          <p:nvPr>
            <p:ph type="sldNum" sz="quarter" idx="5"/>
          </p:nvPr>
        </p:nvSpPr>
        <p:spPr/>
        <p:txBody>
          <a:bodyPr/>
          <a:lstStyle/>
          <a:p>
            <a:fld id="{FAD33EEA-F161-4BE3-942C-F95FEED9DA11}" type="slidenum">
              <a:rPr lang="en-US" smtClean="0"/>
              <a:t>12</a:t>
            </a:fld>
            <a:endParaRPr lang="en-US"/>
          </a:p>
        </p:txBody>
      </p:sp>
    </p:spTree>
    <p:extLst>
      <p:ext uri="{BB962C8B-B14F-4D97-AF65-F5344CB8AC3E}">
        <p14:creationId xmlns:p14="http://schemas.microsoft.com/office/powerpoint/2010/main" val="10899641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Exercise Evaluation Guide will be used by your Evaluator. The Evaluation Guide is broken down by module. In the left hand column you will see Expected Actions. These are the things we expect staff to do, discuss, or perform based on the scenario. These are what you will be evaluating staff performance against. The right-hand column gives you space to take notes, document observations, or list items which need clarification. The Evaluator will submit this completed Guide to the Site Facilitator at the end of the exercise.</a:t>
            </a:r>
          </a:p>
        </p:txBody>
      </p:sp>
      <p:sp>
        <p:nvSpPr>
          <p:cNvPr id="4" name="Slide Number Placeholder 3"/>
          <p:cNvSpPr>
            <a:spLocks noGrp="1"/>
          </p:cNvSpPr>
          <p:nvPr>
            <p:ph type="sldNum" sz="quarter" idx="5"/>
          </p:nvPr>
        </p:nvSpPr>
        <p:spPr/>
        <p:txBody>
          <a:bodyPr/>
          <a:lstStyle/>
          <a:p>
            <a:fld id="{FAD33EEA-F161-4BE3-942C-F95FEED9DA11}" type="slidenum">
              <a:rPr lang="en-US" smtClean="0"/>
              <a:t>13</a:t>
            </a:fld>
            <a:endParaRPr lang="en-US"/>
          </a:p>
        </p:txBody>
      </p:sp>
    </p:spTree>
    <p:extLst>
      <p:ext uri="{BB962C8B-B14F-4D97-AF65-F5344CB8AC3E}">
        <p14:creationId xmlns:p14="http://schemas.microsoft.com/office/powerpoint/2010/main" val="1097026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document in the exercise materials packet is an After Exercise Report and Improvement Plan template. Whenever we exercise, we want to document our findings and do a brief analysis to identify strengths, areas for improvement, as well as corrective actions. The After Exercise Report gives you a space to document these findings. It is also is a great way to document your exercise participation for regulatory purposes. </a:t>
            </a:r>
          </a:p>
          <a:p>
            <a:endParaRPr lang="en-US" dirty="0"/>
          </a:p>
          <a:p>
            <a:r>
              <a:rPr lang="en-US" dirty="0"/>
              <a:t>You may use the template we provide, or you may use your own. Either way, be sure to document what went well during the exercise, any areas for improvement or learning opportunities, as well as action items. To populate this report you will use the completed Evaluator Guide, feedback provided during the post-exercise hotwash, and any notes taken by a notetaker, participants, or the site facilitator.</a:t>
            </a:r>
          </a:p>
        </p:txBody>
      </p:sp>
      <p:sp>
        <p:nvSpPr>
          <p:cNvPr id="4" name="Slide Number Placeholder 3"/>
          <p:cNvSpPr>
            <a:spLocks noGrp="1"/>
          </p:cNvSpPr>
          <p:nvPr>
            <p:ph type="sldNum" sz="quarter" idx="5"/>
          </p:nvPr>
        </p:nvSpPr>
        <p:spPr/>
        <p:txBody>
          <a:bodyPr/>
          <a:lstStyle/>
          <a:p>
            <a:fld id="{FAD33EEA-F161-4BE3-942C-F95FEED9DA11}" type="slidenum">
              <a:rPr lang="en-US" smtClean="0"/>
              <a:t>14</a:t>
            </a:fld>
            <a:endParaRPr lang="en-US"/>
          </a:p>
        </p:txBody>
      </p:sp>
    </p:spTree>
    <p:extLst>
      <p:ext uri="{BB962C8B-B14F-4D97-AF65-F5344CB8AC3E}">
        <p14:creationId xmlns:p14="http://schemas.microsoft.com/office/powerpoint/2010/main" val="4289444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we’ve talked about what needs to happen prior to the exercise, let’s talk about what to expect on Exercise Day.</a:t>
            </a:r>
          </a:p>
        </p:txBody>
      </p:sp>
      <p:sp>
        <p:nvSpPr>
          <p:cNvPr id="4" name="Slide Number Placeholder 3"/>
          <p:cNvSpPr>
            <a:spLocks noGrp="1"/>
          </p:cNvSpPr>
          <p:nvPr>
            <p:ph type="sldNum" sz="quarter" idx="5"/>
          </p:nvPr>
        </p:nvSpPr>
        <p:spPr/>
        <p:txBody>
          <a:bodyPr/>
          <a:lstStyle/>
          <a:p>
            <a:fld id="{FAD33EEA-F161-4BE3-942C-F95FEED9DA11}" type="slidenum">
              <a:rPr lang="en-US" smtClean="0"/>
              <a:t>15</a:t>
            </a:fld>
            <a:endParaRPr lang="en-US"/>
          </a:p>
        </p:txBody>
      </p:sp>
    </p:spTree>
    <p:extLst>
      <p:ext uri="{BB962C8B-B14F-4D97-AF65-F5344CB8AC3E}">
        <p14:creationId xmlns:p14="http://schemas.microsoft.com/office/powerpoint/2010/main" val="19809357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On September 22</a:t>
            </a:r>
            <a:r>
              <a:rPr lang="en-US" sz="1200" baseline="30000" dirty="0"/>
              <a:t>nd</a:t>
            </a:r>
            <a:r>
              <a:rPr lang="en-US" sz="1200" dirty="0"/>
              <a:t>, gather your team into a central location. This may be a meeting space, conference room, or perhaps if your staff are remote a separate virtual platform. Make sure that you have access to a computer and an internet connection. Be sure to have staff sign-in and/or document who is participating in the exercise. Each participant may receive a copy of the Participant Guide and the Exercise Manual. It may also be helpful to have copies of your emergency plans and any other resource documents staff may need to respond to the exercise scenario.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Once your team is gathered in the room, log-on to the exercise using the link provided to you in the informational email that will be sent out on September 15</a:t>
            </a:r>
            <a:r>
              <a:rPr lang="en-US" sz="1200" baseline="30000" dirty="0"/>
              <a:t>th</a:t>
            </a:r>
            <a:r>
              <a:rPr lang="en-US" sz="1200" dirty="0"/>
              <a:t>. We encourage you to log-on a few minutes ahead of to the 9:00am or 1:00pm start time as we will be prompt with our start times. Once logged on, the Coalition will lead you through the exercise.</a:t>
            </a:r>
          </a:p>
          <a:p>
            <a:endParaRPr lang="en-US" dirty="0"/>
          </a:p>
        </p:txBody>
      </p:sp>
      <p:sp>
        <p:nvSpPr>
          <p:cNvPr id="4" name="Slide Number Placeholder 3"/>
          <p:cNvSpPr>
            <a:spLocks noGrp="1"/>
          </p:cNvSpPr>
          <p:nvPr>
            <p:ph type="sldNum" sz="quarter" idx="5"/>
          </p:nvPr>
        </p:nvSpPr>
        <p:spPr/>
        <p:txBody>
          <a:bodyPr/>
          <a:lstStyle/>
          <a:p>
            <a:fld id="{FAD33EEA-F161-4BE3-942C-F95FEED9DA11}" type="slidenum">
              <a:rPr lang="en-US" smtClean="0"/>
              <a:t>16</a:t>
            </a:fld>
            <a:endParaRPr lang="en-US"/>
          </a:p>
        </p:txBody>
      </p:sp>
    </p:spTree>
    <p:extLst>
      <p:ext uri="{BB962C8B-B14F-4D97-AF65-F5344CB8AC3E}">
        <p14:creationId xmlns:p14="http://schemas.microsoft.com/office/powerpoint/2010/main" val="18008809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exercise will begin with some housekeeping information and a review of logistics for the day followed by the introduction of the first module.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8AC7C-DE2A-4817-AD4C-F2256A749FC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889344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exercise will consist of 4 modules. Each module will have a scenario update and a set of discussion questions. Once the module is introduced, you will be instructed to work through provided set of discussion questions with your team. Scenario updates and discussion questions can be found in the provided Exercise Manual. They will also be displayed on the screen. The Coalition facilitator will let you know how much time you have to discuss the questions with your team. Once time is up, the Coalition facilitator will call you back to the large group where they will lead you through a large group report-out with other attendees. Following the large group report out, the next module will be introduced. We will repeat this process for each of the four modules</a:t>
            </a:r>
          </a:p>
        </p:txBody>
      </p:sp>
      <p:sp>
        <p:nvSpPr>
          <p:cNvPr id="4" name="Slide Number Placeholder 3"/>
          <p:cNvSpPr>
            <a:spLocks noGrp="1"/>
          </p:cNvSpPr>
          <p:nvPr>
            <p:ph type="sldNum" sz="quarter" idx="5"/>
          </p:nvPr>
        </p:nvSpPr>
        <p:spPr/>
        <p:txBody>
          <a:bodyPr/>
          <a:lstStyle/>
          <a:p>
            <a:fld id="{CD68AC7C-DE2A-4817-AD4C-F2256A749FC9}" type="slidenum">
              <a:rPr lang="en-US" smtClean="0"/>
              <a:t>18</a:t>
            </a:fld>
            <a:endParaRPr lang="en-US"/>
          </a:p>
        </p:txBody>
      </p:sp>
    </p:spTree>
    <p:extLst>
      <p:ext uri="{BB962C8B-B14F-4D97-AF65-F5344CB8AC3E}">
        <p14:creationId xmlns:p14="http://schemas.microsoft.com/office/powerpoint/2010/main" val="19645351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purpose of the large group report out is to share information with and learn from peers at other facilities and organizations across the state. You are not required to report out but it is highly encouraged. You may either report out live by using the Raise Hand function in Microsoft Teams and waiting to be called on or by putting information into the chat. There will be discussion prompts on the screen and the Coalition facilitator will guide the large group through the report out.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remember to stay muted throughout the exercise unless you are reporting out. This will help to cut down on unnecessary background noise.</a:t>
            </a:r>
          </a:p>
        </p:txBody>
      </p:sp>
      <p:sp>
        <p:nvSpPr>
          <p:cNvPr id="4" name="Slide Number Placeholder 3"/>
          <p:cNvSpPr>
            <a:spLocks noGrp="1"/>
          </p:cNvSpPr>
          <p:nvPr>
            <p:ph type="sldNum" sz="quarter" idx="5"/>
          </p:nvPr>
        </p:nvSpPr>
        <p:spPr/>
        <p:txBody>
          <a:bodyPr/>
          <a:lstStyle/>
          <a:p>
            <a:fld id="{CD68AC7C-DE2A-4817-AD4C-F2256A749FC9}" type="slidenum">
              <a:rPr lang="en-US" smtClean="0"/>
              <a:t>19</a:t>
            </a:fld>
            <a:endParaRPr lang="en-US"/>
          </a:p>
        </p:txBody>
      </p:sp>
    </p:spTree>
    <p:extLst>
      <p:ext uri="{BB962C8B-B14F-4D97-AF65-F5344CB8AC3E}">
        <p14:creationId xmlns:p14="http://schemas.microsoft.com/office/powerpoint/2010/main" val="23448212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four modules and four group report-outs, exercise play will end. However, please stay logged on to complete your hotwash.</a:t>
            </a:r>
          </a:p>
        </p:txBody>
      </p:sp>
      <p:sp>
        <p:nvSpPr>
          <p:cNvPr id="4" name="Slide Number Placeholder 3"/>
          <p:cNvSpPr>
            <a:spLocks noGrp="1"/>
          </p:cNvSpPr>
          <p:nvPr>
            <p:ph type="sldNum" sz="quarter" idx="5"/>
          </p:nvPr>
        </p:nvSpPr>
        <p:spPr/>
        <p:txBody>
          <a:bodyPr/>
          <a:lstStyle/>
          <a:p>
            <a:fld id="{FAD33EEA-F161-4BE3-942C-F95FEED9DA11}" type="slidenum">
              <a:rPr lang="en-US" smtClean="0"/>
              <a:t>20</a:t>
            </a:fld>
            <a:endParaRPr lang="en-US"/>
          </a:p>
        </p:txBody>
      </p:sp>
    </p:spTree>
    <p:extLst>
      <p:ext uri="{BB962C8B-B14F-4D97-AF65-F5344CB8AC3E}">
        <p14:creationId xmlns:p14="http://schemas.microsoft.com/office/powerpoint/2010/main" val="20704517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hotwash is short check-in after the exercise. It gives your staff a chance to debrief on the exercise, share lessons learned, identify gaps and best practices, as well as ask any outstanding questions. Discussion prompts for completing your hotwash will be provided on the screen. Please be sure you have someone designated to take notes during this time. The information gathered during the hotwash, as well as observations collected from your Evaluator, will inform you after exercise report and action items.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Once you complete your hotwash, you will come back to the large </a:t>
            </a:r>
            <a:r>
              <a:rPr lang="en-US" dirty="0" err="1"/>
              <a:t>gropu</a:t>
            </a:r>
            <a:r>
              <a:rPr lang="en-US" dirty="0"/>
              <a:t> for one final report-out and wrap-up instructions.</a:t>
            </a:r>
          </a:p>
        </p:txBody>
      </p:sp>
      <p:sp>
        <p:nvSpPr>
          <p:cNvPr id="4" name="Slide Number Placeholder 3"/>
          <p:cNvSpPr>
            <a:spLocks noGrp="1"/>
          </p:cNvSpPr>
          <p:nvPr>
            <p:ph type="sldNum" sz="quarter" idx="5"/>
          </p:nvPr>
        </p:nvSpPr>
        <p:spPr/>
        <p:txBody>
          <a:bodyPr/>
          <a:lstStyle/>
          <a:p>
            <a:fld id="{B1F3024D-3C7D-4B58-86B9-94649AA6D232}" type="slidenum">
              <a:rPr lang="en-US" smtClean="0"/>
              <a:t>21</a:t>
            </a:fld>
            <a:endParaRPr lang="en-US"/>
          </a:p>
        </p:txBody>
      </p:sp>
    </p:spTree>
    <p:extLst>
      <p:ext uri="{BB962C8B-B14F-4D97-AF65-F5344CB8AC3E}">
        <p14:creationId xmlns:p14="http://schemas.microsoft.com/office/powerpoint/2010/main" val="4640458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that’s it! The exercise will run for a full 2 ½ hours. Please plan to attend for the entire session. </a:t>
            </a:r>
          </a:p>
          <a:p>
            <a:endParaRPr lang="en-US" dirty="0"/>
          </a:p>
          <a:p>
            <a:r>
              <a:rPr lang="en-US" dirty="0"/>
              <a:t>Finally, some reminders to send you on your way. </a:t>
            </a:r>
          </a:p>
          <a:p>
            <a:endParaRPr lang="en-US" dirty="0"/>
          </a:p>
          <a:p>
            <a:pPr marL="171450" indent="-171450">
              <a:buFont typeface="Arial" panose="020B0604020202020204" pitchFamily="34" charset="0"/>
              <a:buChar char="•"/>
            </a:pPr>
            <a:r>
              <a:rPr lang="en-US" altLang="en-US" dirty="0"/>
              <a:t>Know your role, the exercise scenario, and logistics for the day. This information can be found in this training and in your exercise materials.</a:t>
            </a:r>
          </a:p>
          <a:p>
            <a:pPr marL="171450" indent="-171450">
              <a:buFont typeface="Arial" panose="020B0604020202020204" pitchFamily="34" charset="0"/>
              <a:buChar char="•"/>
            </a:pPr>
            <a:r>
              <a:rPr lang="en-US" altLang="en-US" dirty="0"/>
              <a:t>Test communications before the exercise starts. Make sure you have internet access and a computer.</a:t>
            </a:r>
          </a:p>
          <a:p>
            <a:pPr marL="171450" indent="-171450">
              <a:buFont typeface="Arial" panose="020B0604020202020204" pitchFamily="34" charset="0"/>
              <a:buChar char="•"/>
            </a:pPr>
            <a:r>
              <a:rPr lang="en-US" altLang="en-US" dirty="0"/>
              <a:t>Have all your exercise documents prepped and ready prior to the start of the exercise. You may provide the Participant Guide to staff prior to Exercise Day. All other materials should be shared with staff on September 22</a:t>
            </a:r>
            <a:r>
              <a:rPr lang="en-US" altLang="en-US" baseline="30000" dirty="0"/>
              <a:t>nd</a:t>
            </a:r>
            <a:r>
              <a:rPr lang="en-US" altLang="en-US" dirty="0"/>
              <a:t>.</a:t>
            </a:r>
          </a:p>
          <a:p>
            <a:pPr marL="171450" indent="-171450">
              <a:buFont typeface="Arial" panose="020B0604020202020204" pitchFamily="34" charset="0"/>
              <a:buChar char="•"/>
            </a:pPr>
            <a:r>
              <a:rPr lang="en-US" altLang="en-US" dirty="0"/>
              <a:t>Ensure you have a space reserved for the exercise.</a:t>
            </a:r>
          </a:p>
          <a:p>
            <a:pPr marL="171450" indent="-171450">
              <a:buFont typeface="Arial" panose="020B0604020202020204" pitchFamily="34" charset="0"/>
              <a:buChar char="•"/>
            </a:pPr>
            <a:r>
              <a:rPr lang="en-US" altLang="en-US" dirty="0"/>
              <a:t>Follow along with the virtual platform on Exercise Day as the Coalition guides you through the exercise. </a:t>
            </a:r>
          </a:p>
          <a:p>
            <a:pPr marL="171450" indent="-171450">
              <a:buFont typeface="Arial" panose="020B0604020202020204" pitchFamily="34" charset="0"/>
              <a:buChar char="•"/>
            </a:pPr>
            <a:r>
              <a:rPr lang="en-US" altLang="en-US" dirty="0"/>
              <a:t>Contact the Coalition team through Chat with any problems or questions.</a:t>
            </a:r>
          </a:p>
          <a:p>
            <a:pPr marL="171450" indent="-171450">
              <a:buFont typeface="Arial" panose="020B0604020202020204" pitchFamily="34" charset="0"/>
              <a:buChar char="•"/>
            </a:pPr>
            <a:r>
              <a:rPr lang="en-US" altLang="en-US" dirty="0"/>
              <a:t>And finally, Safety Comes First – real world events always take precedent.</a:t>
            </a:r>
          </a:p>
          <a:p>
            <a:endParaRPr lang="en-US" dirty="0"/>
          </a:p>
        </p:txBody>
      </p:sp>
      <p:sp>
        <p:nvSpPr>
          <p:cNvPr id="4" name="Slide Number Placeholder 3"/>
          <p:cNvSpPr>
            <a:spLocks noGrp="1"/>
          </p:cNvSpPr>
          <p:nvPr>
            <p:ph type="sldNum" sz="quarter" idx="5"/>
          </p:nvPr>
        </p:nvSpPr>
        <p:spPr/>
        <p:txBody>
          <a:bodyPr/>
          <a:lstStyle/>
          <a:p>
            <a:fld id="{FAD33EEA-F161-4BE3-942C-F95FEED9DA11}" type="slidenum">
              <a:rPr lang="en-US" smtClean="0"/>
              <a:t>22</a:t>
            </a:fld>
            <a:endParaRPr lang="en-US"/>
          </a:p>
        </p:txBody>
      </p:sp>
    </p:spTree>
    <p:extLst>
      <p:ext uri="{BB962C8B-B14F-4D97-AF65-F5344CB8AC3E}">
        <p14:creationId xmlns:p14="http://schemas.microsoft.com/office/powerpoint/2010/main" val="31656056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attending this pre-exercise training for the Operation Safe Haven Exercise taken place on September 22</a:t>
            </a:r>
            <a:r>
              <a:rPr lang="en-US" baseline="30000" dirty="0"/>
              <a:t>nd</a:t>
            </a:r>
            <a:r>
              <a:rPr lang="en-US" dirty="0"/>
              <a:t> at 9:00am and 1:00pm. We look forward to seeing you on Exercise Day!</a:t>
            </a:r>
          </a:p>
        </p:txBody>
      </p:sp>
      <p:sp>
        <p:nvSpPr>
          <p:cNvPr id="4" name="Slide Number Placeholder 3"/>
          <p:cNvSpPr>
            <a:spLocks noGrp="1"/>
          </p:cNvSpPr>
          <p:nvPr>
            <p:ph type="sldNum" sz="quarter" idx="5"/>
          </p:nvPr>
        </p:nvSpPr>
        <p:spPr/>
        <p:txBody>
          <a:bodyPr/>
          <a:lstStyle/>
          <a:p>
            <a:fld id="{FAD33EEA-F161-4BE3-942C-F95FEED9DA11}" type="slidenum">
              <a:rPr lang="en-US" smtClean="0"/>
              <a:t>23</a:t>
            </a:fld>
            <a:endParaRPr lang="en-US"/>
          </a:p>
        </p:txBody>
      </p:sp>
    </p:spTree>
    <p:extLst>
      <p:ext uri="{BB962C8B-B14F-4D97-AF65-F5344CB8AC3E}">
        <p14:creationId xmlns:p14="http://schemas.microsoft.com/office/powerpoint/2010/main" val="17773268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0F01C-771B-4305-B18E-7983654C3257}"/>
              </a:ext>
            </a:extLst>
          </p:cNvPr>
          <p:cNvSpPr>
            <a:spLocks noGrp="1"/>
          </p:cNvSpPr>
          <p:nvPr>
            <p:ph type="title"/>
          </p:nvPr>
        </p:nvSpPr>
        <p:spPr>
          <a:xfrm>
            <a:off x="838200" y="365126"/>
            <a:ext cx="10515600" cy="878706"/>
          </a:xfrm>
          <a:prstGeom prst="rect">
            <a:avLst/>
          </a:prstGeom>
        </p:spPr>
        <p:txBody>
          <a:bodyPr/>
          <a:lstStyle>
            <a:lvl1pPr>
              <a:defRPr b="1">
                <a:solidFill>
                  <a:schemeClr val="tx2"/>
                </a:solidFill>
                <a:latin typeface="Plus Jakarta Sans ExtraBold" pitchFamily="2" charset="77"/>
                <a:cs typeface="Plus Jakarta Sans ExtraBold" pitchFamily="2" charset="77"/>
              </a:defRPr>
            </a:lvl1pPr>
          </a:lstStyle>
          <a:p>
            <a:r>
              <a:rPr lang="en-US" dirty="0"/>
              <a:t>Click to edit Master title style</a:t>
            </a:r>
          </a:p>
        </p:txBody>
      </p:sp>
      <p:sp>
        <p:nvSpPr>
          <p:cNvPr id="3" name="Content Placeholder 2">
            <a:extLst>
              <a:ext uri="{FF2B5EF4-FFF2-40B4-BE49-F238E27FC236}">
                <a16:creationId xmlns:a16="http://schemas.microsoft.com/office/drawing/2014/main" id="{C8BA1042-F254-8EEC-AF32-E48FB959DE8F}"/>
              </a:ext>
            </a:extLst>
          </p:cNvPr>
          <p:cNvSpPr>
            <a:spLocks noGrp="1"/>
          </p:cNvSpPr>
          <p:nvPr>
            <p:ph idx="1"/>
          </p:nvPr>
        </p:nvSpPr>
        <p:spPr>
          <a:xfrm>
            <a:off x="838200" y="1319002"/>
            <a:ext cx="10515600" cy="4857961"/>
          </a:xfrm>
        </p:spPr>
        <p:txBody>
          <a:bodyPr/>
          <a:lstStyle>
            <a:lvl1pPr>
              <a:defRPr>
                <a:latin typeface="Plus Jakarta Sans Medium" pitchFamily="2" charset="77"/>
                <a:cs typeface="Plus Jakarta Sans Medium" pitchFamily="2" charset="77"/>
              </a:defRPr>
            </a:lvl1pPr>
            <a:lvl2pPr>
              <a:defRPr>
                <a:latin typeface="Plus Jakarta Sans Medium" pitchFamily="2" charset="77"/>
                <a:cs typeface="Plus Jakarta Sans Medium" pitchFamily="2" charset="77"/>
              </a:defRPr>
            </a:lvl2pPr>
            <a:lvl3pPr>
              <a:defRPr>
                <a:latin typeface="Plus Jakarta Sans Medium" pitchFamily="2" charset="77"/>
                <a:cs typeface="Plus Jakarta Sans Medium" pitchFamily="2" charset="77"/>
              </a:defRPr>
            </a:lvl3pPr>
            <a:lvl4pPr>
              <a:defRPr>
                <a:latin typeface="Plus Jakarta Sans Medium" pitchFamily="2" charset="77"/>
                <a:cs typeface="Plus Jakarta Sans Medium" pitchFamily="2" charset="77"/>
              </a:defRPr>
            </a:lvl4pPr>
            <a:lvl5pPr>
              <a:defRPr>
                <a:latin typeface="Plus Jakarta Sans Medium" pitchFamily="2" charset="77"/>
                <a:cs typeface="Plus Jakarta Sans Medium"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27B15D9-A060-B882-5542-758D328EFD33}"/>
              </a:ext>
            </a:extLst>
          </p:cNvPr>
          <p:cNvSpPr>
            <a:spLocks noGrp="1"/>
          </p:cNvSpPr>
          <p:nvPr>
            <p:ph type="dt" sz="half" idx="10"/>
          </p:nvPr>
        </p:nvSpPr>
        <p:spPr/>
        <p:txBody>
          <a:bodyPr/>
          <a:lstStyle>
            <a:lvl1pPr>
              <a:defRPr>
                <a:solidFill>
                  <a:schemeClr val="tx1"/>
                </a:solidFill>
              </a:defRPr>
            </a:lvl1pPr>
          </a:lstStyle>
          <a:p>
            <a:fld id="{607E367D-89DF-CA46-9F42-F818226BC321}" type="datetimeFigureOut">
              <a:rPr lang="en-US" smtClean="0"/>
              <a:pPr/>
              <a:t>8/27/2026</a:t>
            </a:fld>
            <a:endParaRPr lang="en-US" dirty="0"/>
          </a:p>
        </p:txBody>
      </p:sp>
      <p:sp>
        <p:nvSpPr>
          <p:cNvPr id="5" name="Footer Placeholder 4">
            <a:extLst>
              <a:ext uri="{FF2B5EF4-FFF2-40B4-BE49-F238E27FC236}">
                <a16:creationId xmlns:a16="http://schemas.microsoft.com/office/drawing/2014/main" id="{4E321EF0-7679-5F69-EEC4-9995F867C271}"/>
              </a:ext>
            </a:extLst>
          </p:cNvPr>
          <p:cNvSpPr>
            <a:spLocks noGrp="1"/>
          </p:cNvSpPr>
          <p:nvPr>
            <p:ph type="ftr" sz="quarter" idx="11"/>
          </p:nvPr>
        </p:nvSpPr>
        <p:spPr>
          <a:xfrm>
            <a:off x="3589829" y="6352540"/>
            <a:ext cx="5012342" cy="365125"/>
          </a:xfrm>
          <a:prstGeom prst="rect">
            <a:avLst/>
          </a:prstGeom>
        </p:spPr>
        <p:txBody>
          <a:bodyPr/>
          <a:lstStyle>
            <a:lvl1pPr>
              <a:defRPr>
                <a:solidFill>
                  <a:schemeClr val="tx1"/>
                </a:solidFill>
              </a:defRPr>
            </a:lvl1pPr>
          </a:lstStyle>
          <a:p>
            <a:r>
              <a:rPr lang="en-US" dirty="0"/>
              <a:t>Metro Health &amp; Medical Preparedness Coalition | </a:t>
            </a:r>
            <a:r>
              <a:rPr lang="en-US" dirty="0" err="1"/>
              <a:t>metrohealthready.org</a:t>
            </a:r>
            <a:endParaRPr lang="en-US" dirty="0"/>
          </a:p>
        </p:txBody>
      </p:sp>
      <p:sp>
        <p:nvSpPr>
          <p:cNvPr id="7" name="Rectangle 6">
            <a:extLst>
              <a:ext uri="{FF2B5EF4-FFF2-40B4-BE49-F238E27FC236}">
                <a16:creationId xmlns:a16="http://schemas.microsoft.com/office/drawing/2014/main" id="{9F15FC50-B955-91B3-349D-6C02ECC582EB}"/>
              </a:ext>
            </a:extLst>
          </p:cNvPr>
          <p:cNvSpPr/>
          <p:nvPr userDrawn="1"/>
        </p:nvSpPr>
        <p:spPr>
          <a:xfrm>
            <a:off x="247338" y="0"/>
            <a:ext cx="24733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DF4D936-F66A-A0A7-2798-22812914E898}"/>
              </a:ext>
            </a:extLst>
          </p:cNvPr>
          <p:cNvSpPr/>
          <p:nvPr userDrawn="1"/>
        </p:nvSpPr>
        <p:spPr>
          <a:xfrm>
            <a:off x="494676" y="0"/>
            <a:ext cx="24733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4182C1F-CAF1-9B67-C799-3AE872A75310}"/>
              </a:ext>
            </a:extLst>
          </p:cNvPr>
          <p:cNvSpPr/>
          <p:nvPr userDrawn="1"/>
        </p:nvSpPr>
        <p:spPr>
          <a:xfrm>
            <a:off x="0" y="0"/>
            <a:ext cx="24733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endParaRPr>
          </a:p>
        </p:txBody>
      </p:sp>
      <p:pic>
        <p:nvPicPr>
          <p:cNvPr id="11" name="Picture 10" descr="A close-up of a sign&#10;&#10;Description automatically generated">
            <a:extLst>
              <a:ext uri="{FF2B5EF4-FFF2-40B4-BE49-F238E27FC236}">
                <a16:creationId xmlns:a16="http://schemas.microsoft.com/office/drawing/2014/main" id="{78CE1C59-3C49-84BF-35F4-64702A0A4866}"/>
              </a:ext>
            </a:extLst>
          </p:cNvPr>
          <p:cNvPicPr>
            <a:picLocks noChangeAspect="1"/>
          </p:cNvPicPr>
          <p:nvPr userDrawn="1"/>
        </p:nvPicPr>
        <p:blipFill>
          <a:blip r:embed="rId2"/>
          <a:stretch>
            <a:fillRect/>
          </a:stretch>
        </p:blipFill>
        <p:spPr>
          <a:xfrm>
            <a:off x="9255971" y="5913187"/>
            <a:ext cx="2688691" cy="878706"/>
          </a:xfrm>
          <a:prstGeom prst="rect">
            <a:avLst/>
          </a:prstGeom>
        </p:spPr>
      </p:pic>
    </p:spTree>
    <p:extLst>
      <p:ext uri="{BB962C8B-B14F-4D97-AF65-F5344CB8AC3E}">
        <p14:creationId xmlns:p14="http://schemas.microsoft.com/office/powerpoint/2010/main" val="1354820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F721D-1D02-FA93-0E7E-D5D34D8F2125}"/>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AE1D2F6-27FC-E2AD-AC2A-B9122B9DB2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D8CEF09-9FCF-45D9-258A-1BF22AE76E1D}"/>
              </a:ext>
            </a:extLst>
          </p:cNvPr>
          <p:cNvSpPr>
            <a:spLocks noGrp="1"/>
          </p:cNvSpPr>
          <p:nvPr>
            <p:ph type="dt" sz="half" idx="10"/>
          </p:nvPr>
        </p:nvSpPr>
        <p:spPr/>
        <p:txBody>
          <a:bodyPr/>
          <a:lstStyle/>
          <a:p>
            <a:fld id="{607E367D-89DF-CA46-9F42-F818226BC321}" type="datetimeFigureOut">
              <a:rPr lang="en-US" smtClean="0"/>
              <a:t>8/27/2026</a:t>
            </a:fld>
            <a:endParaRPr lang="en-US"/>
          </a:p>
        </p:txBody>
      </p:sp>
      <p:sp>
        <p:nvSpPr>
          <p:cNvPr id="5" name="Footer Placeholder 4">
            <a:extLst>
              <a:ext uri="{FF2B5EF4-FFF2-40B4-BE49-F238E27FC236}">
                <a16:creationId xmlns:a16="http://schemas.microsoft.com/office/drawing/2014/main" id="{330AF127-98AB-D94F-03A0-BFF62F4565EA}"/>
              </a:ext>
            </a:extLst>
          </p:cNvPr>
          <p:cNvSpPr>
            <a:spLocks noGrp="1"/>
          </p:cNvSpPr>
          <p:nvPr>
            <p:ph type="ftr" sz="quarter" idx="11"/>
          </p:nvPr>
        </p:nvSpPr>
        <p:spPr>
          <a:xfrm>
            <a:off x="3619500" y="6356350"/>
            <a:ext cx="49530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56E29B8-5FE3-7E9D-45F5-415D5918E40C}"/>
              </a:ext>
            </a:extLst>
          </p:cNvPr>
          <p:cNvSpPr>
            <a:spLocks noGrp="1"/>
          </p:cNvSpPr>
          <p:nvPr>
            <p:ph type="sldNum" sz="quarter" idx="12"/>
          </p:nvPr>
        </p:nvSpPr>
        <p:spPr>
          <a:xfrm>
            <a:off x="8610600" y="6356350"/>
            <a:ext cx="2743200" cy="365125"/>
          </a:xfrm>
          <a:prstGeom prst="rect">
            <a:avLst/>
          </a:prstGeom>
        </p:spPr>
        <p:txBody>
          <a:bodyPr/>
          <a:lstStyle/>
          <a:p>
            <a:fld id="{4E811C4E-90E9-3849-9034-FFD7100FD4DE}" type="slidenum">
              <a:rPr lang="en-US" smtClean="0"/>
              <a:t>‹#›</a:t>
            </a:fld>
            <a:endParaRPr lang="en-US"/>
          </a:p>
        </p:txBody>
      </p:sp>
    </p:spTree>
    <p:extLst>
      <p:ext uri="{BB962C8B-B14F-4D97-AF65-F5344CB8AC3E}">
        <p14:creationId xmlns:p14="http://schemas.microsoft.com/office/powerpoint/2010/main" val="3224237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65077-F6D9-9658-CC7B-C89B97A3B43F}"/>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10923EB-2D13-BDED-9C0A-0EF3F11BED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A44227-602D-7EDB-A202-7B416DC94084}"/>
              </a:ext>
            </a:extLst>
          </p:cNvPr>
          <p:cNvSpPr>
            <a:spLocks noGrp="1"/>
          </p:cNvSpPr>
          <p:nvPr>
            <p:ph type="dt" sz="half" idx="10"/>
          </p:nvPr>
        </p:nvSpPr>
        <p:spPr/>
        <p:txBody>
          <a:bodyPr/>
          <a:lstStyle/>
          <a:p>
            <a:fld id="{607E367D-89DF-CA46-9F42-F818226BC321}" type="datetimeFigureOut">
              <a:rPr lang="en-US" smtClean="0"/>
              <a:t>8/27/2026</a:t>
            </a:fld>
            <a:endParaRPr lang="en-US"/>
          </a:p>
        </p:txBody>
      </p:sp>
      <p:sp>
        <p:nvSpPr>
          <p:cNvPr id="5" name="Footer Placeholder 4">
            <a:extLst>
              <a:ext uri="{FF2B5EF4-FFF2-40B4-BE49-F238E27FC236}">
                <a16:creationId xmlns:a16="http://schemas.microsoft.com/office/drawing/2014/main" id="{678D1AF8-7426-165B-9B54-0A79BA3486A1}"/>
              </a:ext>
            </a:extLst>
          </p:cNvPr>
          <p:cNvSpPr>
            <a:spLocks noGrp="1"/>
          </p:cNvSpPr>
          <p:nvPr>
            <p:ph type="ftr" sz="quarter" idx="11"/>
          </p:nvPr>
        </p:nvSpPr>
        <p:spPr>
          <a:xfrm>
            <a:off x="3619500" y="6356350"/>
            <a:ext cx="49530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ADD659-BE7C-D1CD-6A9E-4810B5D33476}"/>
              </a:ext>
            </a:extLst>
          </p:cNvPr>
          <p:cNvSpPr>
            <a:spLocks noGrp="1"/>
          </p:cNvSpPr>
          <p:nvPr>
            <p:ph type="sldNum" sz="quarter" idx="12"/>
          </p:nvPr>
        </p:nvSpPr>
        <p:spPr>
          <a:xfrm>
            <a:off x="8610600" y="6356350"/>
            <a:ext cx="2743200" cy="365125"/>
          </a:xfrm>
          <a:prstGeom prst="rect">
            <a:avLst/>
          </a:prstGeom>
        </p:spPr>
        <p:txBody>
          <a:bodyPr/>
          <a:lstStyle/>
          <a:p>
            <a:fld id="{4E811C4E-90E9-3849-9034-FFD7100FD4DE}" type="slidenum">
              <a:rPr lang="en-US" smtClean="0"/>
              <a:t>‹#›</a:t>
            </a:fld>
            <a:endParaRPr lang="en-US"/>
          </a:p>
        </p:txBody>
      </p:sp>
    </p:spTree>
    <p:extLst>
      <p:ext uri="{BB962C8B-B14F-4D97-AF65-F5344CB8AC3E}">
        <p14:creationId xmlns:p14="http://schemas.microsoft.com/office/powerpoint/2010/main" val="1208521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454C0-0257-B931-8302-8B043643EE86}"/>
              </a:ext>
            </a:extLst>
          </p:cNvPr>
          <p:cNvSpPr>
            <a:spLocks noGrp="1"/>
          </p:cNvSpPr>
          <p:nvPr>
            <p:ph type="title"/>
          </p:nvPr>
        </p:nvSpPr>
        <p:spPr>
          <a:xfrm>
            <a:off x="838200" y="228599"/>
            <a:ext cx="10515600" cy="9048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0C9C951-B77A-D9B9-B944-FB3F87BD97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F4C628-A678-518B-58DD-96CC327FE8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03A3940-0900-A803-F01E-55415CD7C6CE}"/>
              </a:ext>
            </a:extLst>
          </p:cNvPr>
          <p:cNvSpPr>
            <a:spLocks noGrp="1"/>
          </p:cNvSpPr>
          <p:nvPr>
            <p:ph type="dt" sz="half" idx="10"/>
          </p:nvPr>
        </p:nvSpPr>
        <p:spPr/>
        <p:txBody>
          <a:bodyPr/>
          <a:lstStyle/>
          <a:p>
            <a:fld id="{607E367D-89DF-CA46-9F42-F818226BC321}" type="datetimeFigureOut">
              <a:rPr lang="en-US" smtClean="0"/>
              <a:t>8/27/2026</a:t>
            </a:fld>
            <a:endParaRPr lang="en-US"/>
          </a:p>
        </p:txBody>
      </p:sp>
      <p:sp>
        <p:nvSpPr>
          <p:cNvPr id="6" name="Footer Placeholder 5">
            <a:extLst>
              <a:ext uri="{FF2B5EF4-FFF2-40B4-BE49-F238E27FC236}">
                <a16:creationId xmlns:a16="http://schemas.microsoft.com/office/drawing/2014/main" id="{426339F2-336F-BBD1-B524-B2AEC4CCE18B}"/>
              </a:ext>
            </a:extLst>
          </p:cNvPr>
          <p:cNvSpPr>
            <a:spLocks noGrp="1"/>
          </p:cNvSpPr>
          <p:nvPr>
            <p:ph type="ftr" sz="quarter" idx="11"/>
          </p:nvPr>
        </p:nvSpPr>
        <p:spPr>
          <a:xfrm>
            <a:off x="3619500" y="6356350"/>
            <a:ext cx="49530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6E07572-F4AB-18CA-2A8E-DEB8A99DCC11}"/>
              </a:ext>
            </a:extLst>
          </p:cNvPr>
          <p:cNvSpPr>
            <a:spLocks noGrp="1"/>
          </p:cNvSpPr>
          <p:nvPr>
            <p:ph type="sldNum" sz="quarter" idx="12"/>
          </p:nvPr>
        </p:nvSpPr>
        <p:spPr>
          <a:xfrm>
            <a:off x="8610600" y="6356350"/>
            <a:ext cx="2743200" cy="365125"/>
          </a:xfrm>
          <a:prstGeom prst="rect">
            <a:avLst/>
          </a:prstGeom>
        </p:spPr>
        <p:txBody>
          <a:bodyPr/>
          <a:lstStyle/>
          <a:p>
            <a:fld id="{4E811C4E-90E9-3849-9034-FFD7100FD4DE}" type="slidenum">
              <a:rPr lang="en-US" smtClean="0"/>
              <a:t>‹#›</a:t>
            </a:fld>
            <a:endParaRPr lang="en-US"/>
          </a:p>
        </p:txBody>
      </p:sp>
    </p:spTree>
    <p:extLst>
      <p:ext uri="{BB962C8B-B14F-4D97-AF65-F5344CB8AC3E}">
        <p14:creationId xmlns:p14="http://schemas.microsoft.com/office/powerpoint/2010/main" val="889030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5DE98-4453-320F-6EAF-6AFE761D2A97}"/>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B63DDB43-FA79-B135-CAA5-B93B44B129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2F87D7-ECF3-F407-1B9C-A85ECDDDC76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1796B52-1F8B-3AE4-0E0C-F4D645904C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AE6FCB-09DD-282E-F5ED-C7C65B6631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4F7DDF-B8DD-5BF8-4828-97C9E5AA7AD2}"/>
              </a:ext>
            </a:extLst>
          </p:cNvPr>
          <p:cNvSpPr>
            <a:spLocks noGrp="1"/>
          </p:cNvSpPr>
          <p:nvPr>
            <p:ph type="dt" sz="half" idx="10"/>
          </p:nvPr>
        </p:nvSpPr>
        <p:spPr/>
        <p:txBody>
          <a:bodyPr/>
          <a:lstStyle/>
          <a:p>
            <a:fld id="{607E367D-89DF-CA46-9F42-F818226BC321}" type="datetimeFigureOut">
              <a:rPr lang="en-US" smtClean="0"/>
              <a:t>8/27/2026</a:t>
            </a:fld>
            <a:endParaRPr lang="en-US"/>
          </a:p>
        </p:txBody>
      </p:sp>
      <p:sp>
        <p:nvSpPr>
          <p:cNvPr id="8" name="Footer Placeholder 7">
            <a:extLst>
              <a:ext uri="{FF2B5EF4-FFF2-40B4-BE49-F238E27FC236}">
                <a16:creationId xmlns:a16="http://schemas.microsoft.com/office/drawing/2014/main" id="{1213A079-A4B7-7A51-E6DA-03CC76F55025}"/>
              </a:ext>
            </a:extLst>
          </p:cNvPr>
          <p:cNvSpPr>
            <a:spLocks noGrp="1"/>
          </p:cNvSpPr>
          <p:nvPr>
            <p:ph type="ftr" sz="quarter" idx="11"/>
          </p:nvPr>
        </p:nvSpPr>
        <p:spPr>
          <a:xfrm>
            <a:off x="3619500" y="6356350"/>
            <a:ext cx="49530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6B28F590-C6A5-B367-7C3B-DAC84E0E942E}"/>
              </a:ext>
            </a:extLst>
          </p:cNvPr>
          <p:cNvSpPr>
            <a:spLocks noGrp="1"/>
          </p:cNvSpPr>
          <p:nvPr>
            <p:ph type="sldNum" sz="quarter" idx="12"/>
          </p:nvPr>
        </p:nvSpPr>
        <p:spPr>
          <a:xfrm>
            <a:off x="8610600" y="6356350"/>
            <a:ext cx="2743200" cy="365125"/>
          </a:xfrm>
          <a:prstGeom prst="rect">
            <a:avLst/>
          </a:prstGeom>
        </p:spPr>
        <p:txBody>
          <a:bodyPr/>
          <a:lstStyle/>
          <a:p>
            <a:fld id="{4E811C4E-90E9-3849-9034-FFD7100FD4DE}" type="slidenum">
              <a:rPr lang="en-US" smtClean="0"/>
              <a:t>‹#›</a:t>
            </a:fld>
            <a:endParaRPr lang="en-US"/>
          </a:p>
        </p:txBody>
      </p:sp>
    </p:spTree>
    <p:extLst>
      <p:ext uri="{BB962C8B-B14F-4D97-AF65-F5344CB8AC3E}">
        <p14:creationId xmlns:p14="http://schemas.microsoft.com/office/powerpoint/2010/main" val="1430152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95033-8167-F93A-6E86-D61F59C90C5E}"/>
              </a:ext>
            </a:extLst>
          </p:cNvPr>
          <p:cNvSpPr>
            <a:spLocks noGrp="1"/>
          </p:cNvSpPr>
          <p:nvPr>
            <p:ph type="title"/>
          </p:nvPr>
        </p:nvSpPr>
        <p:spPr>
          <a:xfrm>
            <a:off x="838200" y="228599"/>
            <a:ext cx="10515600" cy="90487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095683F4-C4FD-883C-9312-2F55EE594DDF}"/>
              </a:ext>
            </a:extLst>
          </p:cNvPr>
          <p:cNvSpPr>
            <a:spLocks noGrp="1"/>
          </p:cNvSpPr>
          <p:nvPr>
            <p:ph type="dt" sz="half" idx="10"/>
          </p:nvPr>
        </p:nvSpPr>
        <p:spPr/>
        <p:txBody>
          <a:bodyPr/>
          <a:lstStyle/>
          <a:p>
            <a:fld id="{607E367D-89DF-CA46-9F42-F818226BC321}" type="datetimeFigureOut">
              <a:rPr lang="en-US" smtClean="0"/>
              <a:t>8/27/2026</a:t>
            </a:fld>
            <a:endParaRPr lang="en-US"/>
          </a:p>
        </p:txBody>
      </p:sp>
      <p:sp>
        <p:nvSpPr>
          <p:cNvPr id="4" name="Footer Placeholder 3">
            <a:extLst>
              <a:ext uri="{FF2B5EF4-FFF2-40B4-BE49-F238E27FC236}">
                <a16:creationId xmlns:a16="http://schemas.microsoft.com/office/drawing/2014/main" id="{275236F6-AEF7-E3D4-F734-1A19B78BA0E9}"/>
              </a:ext>
            </a:extLst>
          </p:cNvPr>
          <p:cNvSpPr>
            <a:spLocks noGrp="1"/>
          </p:cNvSpPr>
          <p:nvPr>
            <p:ph type="ftr" sz="quarter" idx="11"/>
          </p:nvPr>
        </p:nvSpPr>
        <p:spPr>
          <a:xfrm>
            <a:off x="3619500" y="6356350"/>
            <a:ext cx="49530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363CD68D-998A-BC2F-FA6B-EA15C1244FAB}"/>
              </a:ext>
            </a:extLst>
          </p:cNvPr>
          <p:cNvSpPr>
            <a:spLocks noGrp="1"/>
          </p:cNvSpPr>
          <p:nvPr>
            <p:ph type="sldNum" sz="quarter" idx="12"/>
          </p:nvPr>
        </p:nvSpPr>
        <p:spPr>
          <a:xfrm>
            <a:off x="8610600" y="6356350"/>
            <a:ext cx="2743200" cy="365125"/>
          </a:xfrm>
          <a:prstGeom prst="rect">
            <a:avLst/>
          </a:prstGeom>
        </p:spPr>
        <p:txBody>
          <a:bodyPr/>
          <a:lstStyle/>
          <a:p>
            <a:fld id="{4E811C4E-90E9-3849-9034-FFD7100FD4DE}" type="slidenum">
              <a:rPr lang="en-US" smtClean="0"/>
              <a:t>‹#›</a:t>
            </a:fld>
            <a:endParaRPr lang="en-US"/>
          </a:p>
        </p:txBody>
      </p:sp>
    </p:spTree>
    <p:extLst>
      <p:ext uri="{BB962C8B-B14F-4D97-AF65-F5344CB8AC3E}">
        <p14:creationId xmlns:p14="http://schemas.microsoft.com/office/powerpoint/2010/main" val="3696296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CBC7AA-9275-B7B0-BFB5-2C63B532F05E}"/>
              </a:ext>
            </a:extLst>
          </p:cNvPr>
          <p:cNvSpPr>
            <a:spLocks noGrp="1"/>
          </p:cNvSpPr>
          <p:nvPr>
            <p:ph type="dt" sz="half" idx="10"/>
          </p:nvPr>
        </p:nvSpPr>
        <p:spPr/>
        <p:txBody>
          <a:bodyPr/>
          <a:lstStyle/>
          <a:p>
            <a:fld id="{607E367D-89DF-CA46-9F42-F818226BC321}" type="datetimeFigureOut">
              <a:rPr lang="en-US" smtClean="0"/>
              <a:t>8/27/2026</a:t>
            </a:fld>
            <a:endParaRPr lang="en-US"/>
          </a:p>
        </p:txBody>
      </p:sp>
      <p:sp>
        <p:nvSpPr>
          <p:cNvPr id="3" name="Footer Placeholder 2">
            <a:extLst>
              <a:ext uri="{FF2B5EF4-FFF2-40B4-BE49-F238E27FC236}">
                <a16:creationId xmlns:a16="http://schemas.microsoft.com/office/drawing/2014/main" id="{898A24C1-6E11-A0AE-C2BD-48BA60C69AC3}"/>
              </a:ext>
            </a:extLst>
          </p:cNvPr>
          <p:cNvSpPr>
            <a:spLocks noGrp="1"/>
          </p:cNvSpPr>
          <p:nvPr>
            <p:ph type="ftr" sz="quarter" idx="11"/>
          </p:nvPr>
        </p:nvSpPr>
        <p:spPr>
          <a:xfrm>
            <a:off x="3619500" y="6356350"/>
            <a:ext cx="49530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E3CADE-93C6-EDE4-FCA7-DA0D9F498FF3}"/>
              </a:ext>
            </a:extLst>
          </p:cNvPr>
          <p:cNvSpPr>
            <a:spLocks noGrp="1"/>
          </p:cNvSpPr>
          <p:nvPr>
            <p:ph type="sldNum" sz="quarter" idx="12"/>
          </p:nvPr>
        </p:nvSpPr>
        <p:spPr>
          <a:xfrm>
            <a:off x="8610600" y="6356350"/>
            <a:ext cx="2743200" cy="365125"/>
          </a:xfrm>
          <a:prstGeom prst="rect">
            <a:avLst/>
          </a:prstGeom>
        </p:spPr>
        <p:txBody>
          <a:bodyPr/>
          <a:lstStyle/>
          <a:p>
            <a:fld id="{4E811C4E-90E9-3849-9034-FFD7100FD4DE}" type="slidenum">
              <a:rPr lang="en-US" smtClean="0"/>
              <a:t>‹#›</a:t>
            </a:fld>
            <a:endParaRPr lang="en-US"/>
          </a:p>
        </p:txBody>
      </p:sp>
    </p:spTree>
    <p:extLst>
      <p:ext uri="{BB962C8B-B14F-4D97-AF65-F5344CB8AC3E}">
        <p14:creationId xmlns:p14="http://schemas.microsoft.com/office/powerpoint/2010/main" val="4180037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3C378-2B32-4163-B5C1-DB674325561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124A97-5064-1ABF-7C67-3943B3725E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84614E3-224D-0458-A8CF-CBD2E2C550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1B730A-6C24-CAAA-921D-345FBBDD8013}"/>
              </a:ext>
            </a:extLst>
          </p:cNvPr>
          <p:cNvSpPr>
            <a:spLocks noGrp="1"/>
          </p:cNvSpPr>
          <p:nvPr>
            <p:ph type="dt" sz="half" idx="10"/>
          </p:nvPr>
        </p:nvSpPr>
        <p:spPr/>
        <p:txBody>
          <a:bodyPr/>
          <a:lstStyle/>
          <a:p>
            <a:fld id="{607E367D-89DF-CA46-9F42-F818226BC321}" type="datetimeFigureOut">
              <a:rPr lang="en-US" smtClean="0"/>
              <a:t>8/27/2026</a:t>
            </a:fld>
            <a:endParaRPr lang="en-US"/>
          </a:p>
        </p:txBody>
      </p:sp>
      <p:sp>
        <p:nvSpPr>
          <p:cNvPr id="6" name="Footer Placeholder 5">
            <a:extLst>
              <a:ext uri="{FF2B5EF4-FFF2-40B4-BE49-F238E27FC236}">
                <a16:creationId xmlns:a16="http://schemas.microsoft.com/office/drawing/2014/main" id="{500A7785-2FCB-FA33-2E3C-1EE4801F41B7}"/>
              </a:ext>
            </a:extLst>
          </p:cNvPr>
          <p:cNvSpPr>
            <a:spLocks noGrp="1"/>
          </p:cNvSpPr>
          <p:nvPr>
            <p:ph type="ftr" sz="quarter" idx="11"/>
          </p:nvPr>
        </p:nvSpPr>
        <p:spPr>
          <a:xfrm>
            <a:off x="3619500" y="6356350"/>
            <a:ext cx="49530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173F130-3FCF-7FE8-5E22-1D3FEBE9BDB4}"/>
              </a:ext>
            </a:extLst>
          </p:cNvPr>
          <p:cNvSpPr>
            <a:spLocks noGrp="1"/>
          </p:cNvSpPr>
          <p:nvPr>
            <p:ph type="sldNum" sz="quarter" idx="12"/>
          </p:nvPr>
        </p:nvSpPr>
        <p:spPr>
          <a:xfrm>
            <a:off x="8610600" y="6356350"/>
            <a:ext cx="2743200" cy="365125"/>
          </a:xfrm>
          <a:prstGeom prst="rect">
            <a:avLst/>
          </a:prstGeom>
        </p:spPr>
        <p:txBody>
          <a:bodyPr/>
          <a:lstStyle/>
          <a:p>
            <a:fld id="{4E811C4E-90E9-3849-9034-FFD7100FD4DE}" type="slidenum">
              <a:rPr lang="en-US" smtClean="0"/>
              <a:t>‹#›</a:t>
            </a:fld>
            <a:endParaRPr lang="en-US"/>
          </a:p>
        </p:txBody>
      </p:sp>
    </p:spTree>
    <p:extLst>
      <p:ext uri="{BB962C8B-B14F-4D97-AF65-F5344CB8AC3E}">
        <p14:creationId xmlns:p14="http://schemas.microsoft.com/office/powerpoint/2010/main" val="269192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BDAB4-402E-86F5-4596-B27C6C386F7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764B66A-9787-3A9A-393E-DB5502F43A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B258B3B-EC7E-7D33-F87A-BF229C5D09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B4749F-E623-EDD2-2E22-C29601A6BFA2}"/>
              </a:ext>
            </a:extLst>
          </p:cNvPr>
          <p:cNvSpPr>
            <a:spLocks noGrp="1"/>
          </p:cNvSpPr>
          <p:nvPr>
            <p:ph type="dt" sz="half" idx="10"/>
          </p:nvPr>
        </p:nvSpPr>
        <p:spPr/>
        <p:txBody>
          <a:bodyPr/>
          <a:lstStyle/>
          <a:p>
            <a:fld id="{607E367D-89DF-CA46-9F42-F818226BC321}" type="datetimeFigureOut">
              <a:rPr lang="en-US" smtClean="0"/>
              <a:t>8/27/2026</a:t>
            </a:fld>
            <a:endParaRPr lang="en-US"/>
          </a:p>
        </p:txBody>
      </p:sp>
      <p:sp>
        <p:nvSpPr>
          <p:cNvPr id="6" name="Footer Placeholder 5">
            <a:extLst>
              <a:ext uri="{FF2B5EF4-FFF2-40B4-BE49-F238E27FC236}">
                <a16:creationId xmlns:a16="http://schemas.microsoft.com/office/drawing/2014/main" id="{D7E8910D-5D72-BCC7-BD66-C00855FEA59F}"/>
              </a:ext>
            </a:extLst>
          </p:cNvPr>
          <p:cNvSpPr>
            <a:spLocks noGrp="1"/>
          </p:cNvSpPr>
          <p:nvPr>
            <p:ph type="ftr" sz="quarter" idx="11"/>
          </p:nvPr>
        </p:nvSpPr>
        <p:spPr>
          <a:xfrm>
            <a:off x="3619500" y="6356350"/>
            <a:ext cx="49530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F81ABB1-D777-1581-6B43-37CAF62933A8}"/>
              </a:ext>
            </a:extLst>
          </p:cNvPr>
          <p:cNvSpPr>
            <a:spLocks noGrp="1"/>
          </p:cNvSpPr>
          <p:nvPr>
            <p:ph type="sldNum" sz="quarter" idx="12"/>
          </p:nvPr>
        </p:nvSpPr>
        <p:spPr>
          <a:xfrm>
            <a:off x="8610600" y="6356350"/>
            <a:ext cx="2743200" cy="365125"/>
          </a:xfrm>
          <a:prstGeom prst="rect">
            <a:avLst/>
          </a:prstGeom>
        </p:spPr>
        <p:txBody>
          <a:bodyPr/>
          <a:lstStyle/>
          <a:p>
            <a:fld id="{4E811C4E-90E9-3849-9034-FFD7100FD4DE}" type="slidenum">
              <a:rPr lang="en-US" smtClean="0"/>
              <a:t>‹#›</a:t>
            </a:fld>
            <a:endParaRPr lang="en-US"/>
          </a:p>
        </p:txBody>
      </p:sp>
    </p:spTree>
    <p:extLst>
      <p:ext uri="{BB962C8B-B14F-4D97-AF65-F5344CB8AC3E}">
        <p14:creationId xmlns:p14="http://schemas.microsoft.com/office/powerpoint/2010/main" val="2283334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FF2AD-60A0-3C4D-ABDA-A11D06695C85}"/>
              </a:ext>
            </a:extLst>
          </p:cNvPr>
          <p:cNvSpPr>
            <a:spLocks noGrp="1"/>
          </p:cNvSpPr>
          <p:nvPr>
            <p:ph type="title"/>
          </p:nvPr>
        </p:nvSpPr>
        <p:spPr>
          <a:xfrm>
            <a:off x="838200" y="228599"/>
            <a:ext cx="10515600" cy="90487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86F552-42B7-1423-1E46-388752409C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719BD0-8352-71D7-834D-ECB76584D9F5}"/>
              </a:ext>
            </a:extLst>
          </p:cNvPr>
          <p:cNvSpPr>
            <a:spLocks noGrp="1"/>
          </p:cNvSpPr>
          <p:nvPr>
            <p:ph type="dt" sz="half" idx="10"/>
          </p:nvPr>
        </p:nvSpPr>
        <p:spPr/>
        <p:txBody>
          <a:bodyPr/>
          <a:lstStyle/>
          <a:p>
            <a:fld id="{607E367D-89DF-CA46-9F42-F818226BC321}" type="datetimeFigureOut">
              <a:rPr lang="en-US" smtClean="0"/>
              <a:t>8/27/2026</a:t>
            </a:fld>
            <a:endParaRPr lang="en-US"/>
          </a:p>
        </p:txBody>
      </p:sp>
      <p:sp>
        <p:nvSpPr>
          <p:cNvPr id="5" name="Footer Placeholder 4">
            <a:extLst>
              <a:ext uri="{FF2B5EF4-FFF2-40B4-BE49-F238E27FC236}">
                <a16:creationId xmlns:a16="http://schemas.microsoft.com/office/drawing/2014/main" id="{6E3906BF-1694-D7E0-69D9-3EB3541A3BC0}"/>
              </a:ext>
            </a:extLst>
          </p:cNvPr>
          <p:cNvSpPr>
            <a:spLocks noGrp="1"/>
          </p:cNvSpPr>
          <p:nvPr>
            <p:ph type="ftr" sz="quarter" idx="11"/>
          </p:nvPr>
        </p:nvSpPr>
        <p:spPr>
          <a:xfrm>
            <a:off x="3619500" y="6356350"/>
            <a:ext cx="49530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571C67E-6BC3-1870-15FB-BBDBE709BF86}"/>
              </a:ext>
            </a:extLst>
          </p:cNvPr>
          <p:cNvSpPr>
            <a:spLocks noGrp="1"/>
          </p:cNvSpPr>
          <p:nvPr>
            <p:ph type="sldNum" sz="quarter" idx="12"/>
          </p:nvPr>
        </p:nvSpPr>
        <p:spPr>
          <a:xfrm>
            <a:off x="8610600" y="6356350"/>
            <a:ext cx="2743200" cy="365125"/>
          </a:xfrm>
          <a:prstGeom prst="rect">
            <a:avLst/>
          </a:prstGeom>
        </p:spPr>
        <p:txBody>
          <a:bodyPr/>
          <a:lstStyle/>
          <a:p>
            <a:fld id="{4E811C4E-90E9-3849-9034-FFD7100FD4DE}" type="slidenum">
              <a:rPr lang="en-US" smtClean="0"/>
              <a:t>‹#›</a:t>
            </a:fld>
            <a:endParaRPr lang="en-US"/>
          </a:p>
        </p:txBody>
      </p:sp>
    </p:spTree>
    <p:extLst>
      <p:ext uri="{BB962C8B-B14F-4D97-AF65-F5344CB8AC3E}">
        <p14:creationId xmlns:p14="http://schemas.microsoft.com/office/powerpoint/2010/main" val="3973394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AA08AA-089A-D9B6-5BF2-9D7DEA8E3EB8}"/>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07C287-F286-7C50-B4BA-DDF2262993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15E3D9-0900-9317-63AD-1D83AEDDABC2}"/>
              </a:ext>
            </a:extLst>
          </p:cNvPr>
          <p:cNvSpPr>
            <a:spLocks noGrp="1"/>
          </p:cNvSpPr>
          <p:nvPr>
            <p:ph type="dt" sz="half" idx="10"/>
          </p:nvPr>
        </p:nvSpPr>
        <p:spPr/>
        <p:txBody>
          <a:bodyPr/>
          <a:lstStyle/>
          <a:p>
            <a:fld id="{607E367D-89DF-CA46-9F42-F818226BC321}" type="datetimeFigureOut">
              <a:rPr lang="en-US" smtClean="0"/>
              <a:t>8/27/2026</a:t>
            </a:fld>
            <a:endParaRPr lang="en-US"/>
          </a:p>
        </p:txBody>
      </p:sp>
      <p:sp>
        <p:nvSpPr>
          <p:cNvPr id="5" name="Footer Placeholder 4">
            <a:extLst>
              <a:ext uri="{FF2B5EF4-FFF2-40B4-BE49-F238E27FC236}">
                <a16:creationId xmlns:a16="http://schemas.microsoft.com/office/drawing/2014/main" id="{20671D3B-1F6C-7095-8B99-F862B28D1DC7}"/>
              </a:ext>
            </a:extLst>
          </p:cNvPr>
          <p:cNvSpPr>
            <a:spLocks noGrp="1"/>
          </p:cNvSpPr>
          <p:nvPr>
            <p:ph type="ftr" sz="quarter" idx="11"/>
          </p:nvPr>
        </p:nvSpPr>
        <p:spPr>
          <a:xfrm>
            <a:off x="3619500" y="6356350"/>
            <a:ext cx="49530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09CB536-960A-A44D-7F6D-46A6B7C7C981}"/>
              </a:ext>
            </a:extLst>
          </p:cNvPr>
          <p:cNvSpPr>
            <a:spLocks noGrp="1"/>
          </p:cNvSpPr>
          <p:nvPr>
            <p:ph type="sldNum" sz="quarter" idx="12"/>
          </p:nvPr>
        </p:nvSpPr>
        <p:spPr>
          <a:xfrm>
            <a:off x="8610600" y="6356350"/>
            <a:ext cx="2743200" cy="365125"/>
          </a:xfrm>
          <a:prstGeom prst="rect">
            <a:avLst/>
          </a:prstGeom>
        </p:spPr>
        <p:txBody>
          <a:bodyPr/>
          <a:lstStyle/>
          <a:p>
            <a:fld id="{4E811C4E-90E9-3849-9034-FFD7100FD4DE}" type="slidenum">
              <a:rPr lang="en-US" smtClean="0"/>
              <a:t>‹#›</a:t>
            </a:fld>
            <a:endParaRPr lang="en-US"/>
          </a:p>
        </p:txBody>
      </p:sp>
    </p:spTree>
    <p:extLst>
      <p:ext uri="{BB962C8B-B14F-4D97-AF65-F5344CB8AC3E}">
        <p14:creationId xmlns:p14="http://schemas.microsoft.com/office/powerpoint/2010/main" val="1027215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CBE758B-C170-51FC-CD77-5EB5DCAFF222}"/>
              </a:ext>
            </a:extLst>
          </p:cNvPr>
          <p:cNvSpPr>
            <a:spLocks noGrp="1"/>
          </p:cNvSpPr>
          <p:nvPr>
            <p:ph type="body" idx="1"/>
          </p:nvPr>
        </p:nvSpPr>
        <p:spPr>
          <a:xfrm>
            <a:off x="838200" y="1270000"/>
            <a:ext cx="10515600" cy="4906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4" name="Date Placeholder 3">
            <a:extLst>
              <a:ext uri="{FF2B5EF4-FFF2-40B4-BE49-F238E27FC236}">
                <a16:creationId xmlns:a16="http://schemas.microsoft.com/office/drawing/2014/main" id="{3927F561-1D81-D6ED-0574-2453B6C3C8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olidFill>
              </a:defRPr>
            </a:lvl1pPr>
          </a:lstStyle>
          <a:p>
            <a:fld id="{607E367D-89DF-CA46-9F42-F818226BC321}" type="datetimeFigureOut">
              <a:rPr lang="en-US" smtClean="0"/>
              <a:pPr/>
              <a:t>8/27/2026</a:t>
            </a:fld>
            <a:endParaRPr lang="en-US" dirty="0"/>
          </a:p>
        </p:txBody>
      </p:sp>
      <p:sp>
        <p:nvSpPr>
          <p:cNvPr id="7" name="Rectangle 6">
            <a:extLst>
              <a:ext uri="{FF2B5EF4-FFF2-40B4-BE49-F238E27FC236}">
                <a16:creationId xmlns:a16="http://schemas.microsoft.com/office/drawing/2014/main" id="{88B5F90E-AF3F-4BEC-76B9-AA8F136965D7}"/>
              </a:ext>
            </a:extLst>
          </p:cNvPr>
          <p:cNvSpPr/>
          <p:nvPr userDrawn="1"/>
        </p:nvSpPr>
        <p:spPr>
          <a:xfrm>
            <a:off x="247338" y="0"/>
            <a:ext cx="24733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4D473ED-B191-85CB-41B1-03E8003224D8}"/>
              </a:ext>
            </a:extLst>
          </p:cNvPr>
          <p:cNvSpPr/>
          <p:nvPr userDrawn="1"/>
        </p:nvSpPr>
        <p:spPr>
          <a:xfrm>
            <a:off x="494676" y="0"/>
            <a:ext cx="24733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2FFB4B5A-83D4-59AB-A559-80211BBDE3A3}"/>
              </a:ext>
            </a:extLst>
          </p:cNvPr>
          <p:cNvSpPr/>
          <p:nvPr userDrawn="1"/>
        </p:nvSpPr>
        <p:spPr>
          <a:xfrm>
            <a:off x="0" y="0"/>
            <a:ext cx="24733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endParaRPr>
          </a:p>
        </p:txBody>
      </p:sp>
      <p:pic>
        <p:nvPicPr>
          <p:cNvPr id="10" name="Picture 9" descr="A close-up of a sign&#10;&#10;Description automatically generated">
            <a:extLst>
              <a:ext uri="{FF2B5EF4-FFF2-40B4-BE49-F238E27FC236}">
                <a16:creationId xmlns:a16="http://schemas.microsoft.com/office/drawing/2014/main" id="{EAFB6218-EEDC-7ACC-0770-02AD6FD6D136}"/>
              </a:ext>
            </a:extLst>
          </p:cNvPr>
          <p:cNvPicPr>
            <a:picLocks noChangeAspect="1"/>
          </p:cNvPicPr>
          <p:nvPr userDrawn="1"/>
        </p:nvPicPr>
        <p:blipFill>
          <a:blip r:embed="rId13"/>
          <a:stretch>
            <a:fillRect/>
          </a:stretch>
        </p:blipFill>
        <p:spPr>
          <a:xfrm>
            <a:off x="9255971" y="5916997"/>
            <a:ext cx="2688691" cy="878706"/>
          </a:xfrm>
          <a:prstGeom prst="rect">
            <a:avLst/>
          </a:prstGeom>
        </p:spPr>
      </p:pic>
      <p:sp>
        <p:nvSpPr>
          <p:cNvPr id="12" name="Title Placeholder 11">
            <a:extLst>
              <a:ext uri="{FF2B5EF4-FFF2-40B4-BE49-F238E27FC236}">
                <a16:creationId xmlns:a16="http://schemas.microsoft.com/office/drawing/2014/main" id="{13C2A28D-00FD-23D9-8C55-997E7C7BC9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13" name="TextBox 12">
            <a:extLst>
              <a:ext uri="{FF2B5EF4-FFF2-40B4-BE49-F238E27FC236}">
                <a16:creationId xmlns:a16="http://schemas.microsoft.com/office/drawing/2014/main" id="{69B26FDF-1DD8-6816-6DDC-48DC0A7A6516}"/>
              </a:ext>
            </a:extLst>
          </p:cNvPr>
          <p:cNvSpPr txBox="1"/>
          <p:nvPr userDrawn="1"/>
        </p:nvSpPr>
        <p:spPr>
          <a:xfrm>
            <a:off x="3835951" y="6444476"/>
            <a:ext cx="5076496"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Metro Health &amp; Medical Preparedness Coalition | </a:t>
            </a:r>
            <a:r>
              <a:rPr lang="en-US" sz="1200" dirty="0" err="1"/>
              <a:t>metrohealthready.org</a:t>
            </a:r>
            <a:endParaRPr lang="en-US" sz="1200" dirty="0"/>
          </a:p>
          <a:p>
            <a:endParaRPr lang="en-US" dirty="0"/>
          </a:p>
        </p:txBody>
      </p:sp>
    </p:spTree>
    <p:extLst>
      <p:ext uri="{BB962C8B-B14F-4D97-AF65-F5344CB8AC3E}">
        <p14:creationId xmlns:p14="http://schemas.microsoft.com/office/powerpoint/2010/main" val="1094093124"/>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Plus Jakarta Sans ExtraBold"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Plus Jakarta Sans Medium"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Plus Jakarta Sans Medium"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Plus Jakarta Sans Medium"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Plus Jakarta Sans Medium"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Plus Jakarta Sans Medium"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hyperlink" Target="https://www.metrohealthready.org/exercises/" TargetMode="Externa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notesSlide" Target="../notesSlides/notesSlide5.xml"/><Relationship Id="rId4"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3.jp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4.jp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5.jp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hyperlink" Target="https://www.metrohealthready.org/exercises/" TargetMode="Externa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2.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png"/><Relationship Id="rId5" Type="http://schemas.openxmlformats.org/officeDocument/2006/relationships/image" Target="../media/image11.jp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audio" Target="../media/media18.m4a"/><Relationship Id="rId2" Type="http://schemas.microsoft.com/office/2007/relationships/media" Target="../media/media18.m4a"/><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notesSlide" Target="../notesSlides/notesSlide18.xml"/><Relationship Id="rId4"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2.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png"/><Relationship Id="rId5" Type="http://schemas.openxmlformats.org/officeDocument/2006/relationships/image" Target="../media/image12.jp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png"/><Relationship Id="rId5" Type="http://schemas.openxmlformats.org/officeDocument/2006/relationships/image" Target="../media/image13.jp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2.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2.png"/><Relationship Id="rId5" Type="http://schemas.openxmlformats.org/officeDocument/2006/relationships/hyperlink" Target="mailto:Emily.Moilanen@hcmed.org" TargetMode="External"/><Relationship Id="rId4"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47678B-32E0-A629-CFF9-FCBBBCDB65AB}"/>
              </a:ext>
            </a:extLst>
          </p:cNvPr>
          <p:cNvSpPr>
            <a:spLocks noGrp="1"/>
          </p:cNvSpPr>
          <p:nvPr>
            <p:ph type="ctrTitle"/>
          </p:nvPr>
        </p:nvSpPr>
        <p:spPr/>
        <p:txBody>
          <a:bodyPr>
            <a:normAutofit/>
          </a:bodyPr>
          <a:lstStyle/>
          <a:p>
            <a:r>
              <a:rPr lang="en-US" dirty="0"/>
              <a:t>Pre-exercise Training</a:t>
            </a:r>
            <a:br>
              <a:rPr lang="en-US" dirty="0"/>
            </a:br>
            <a:r>
              <a:rPr lang="en-US" sz="5300" dirty="0">
                <a:solidFill>
                  <a:schemeClr val="accent1"/>
                </a:solidFill>
              </a:rPr>
              <a:t>Operation Safe Haven Exercise</a:t>
            </a:r>
            <a:endParaRPr lang="en-US" dirty="0">
              <a:solidFill>
                <a:schemeClr val="accent1"/>
              </a:solidFill>
            </a:endParaRPr>
          </a:p>
        </p:txBody>
      </p:sp>
      <p:sp>
        <p:nvSpPr>
          <p:cNvPr id="5" name="Subtitle 4">
            <a:extLst>
              <a:ext uri="{FF2B5EF4-FFF2-40B4-BE49-F238E27FC236}">
                <a16:creationId xmlns:a16="http://schemas.microsoft.com/office/drawing/2014/main" id="{3E98140F-4256-75F2-2E3A-B8D082D9DF0D}"/>
              </a:ext>
            </a:extLst>
          </p:cNvPr>
          <p:cNvSpPr>
            <a:spLocks noGrp="1"/>
          </p:cNvSpPr>
          <p:nvPr>
            <p:ph type="subTitle" idx="1"/>
          </p:nvPr>
        </p:nvSpPr>
        <p:spPr/>
        <p:txBody>
          <a:bodyPr>
            <a:normAutofit/>
          </a:bodyPr>
          <a:lstStyle/>
          <a:p>
            <a:r>
              <a:rPr lang="en-US" sz="3200" dirty="0">
                <a:solidFill>
                  <a:schemeClr val="bg2">
                    <a:lumMod val="50000"/>
                  </a:schemeClr>
                </a:solidFill>
              </a:rPr>
              <a:t>September 22</a:t>
            </a:r>
            <a:r>
              <a:rPr lang="en-US" sz="3200" baseline="30000" dirty="0">
                <a:solidFill>
                  <a:schemeClr val="bg2">
                    <a:lumMod val="50000"/>
                  </a:schemeClr>
                </a:solidFill>
              </a:rPr>
              <a:t>nd</a:t>
            </a:r>
            <a:r>
              <a:rPr lang="en-US" sz="3200" dirty="0">
                <a:solidFill>
                  <a:schemeClr val="bg2">
                    <a:lumMod val="50000"/>
                  </a:schemeClr>
                </a:solidFill>
              </a:rPr>
              <a:t>, 2026</a:t>
            </a:r>
          </a:p>
          <a:p>
            <a:r>
              <a:rPr lang="en-US" sz="3200" dirty="0">
                <a:solidFill>
                  <a:schemeClr val="bg2">
                    <a:lumMod val="50000"/>
                  </a:schemeClr>
                </a:solidFill>
              </a:rPr>
              <a:t>9:00am or 1:00pm</a:t>
            </a:r>
          </a:p>
        </p:txBody>
      </p:sp>
      <p:pic>
        <p:nvPicPr>
          <p:cNvPr id="6" name="Audio 5">
            <a:hlinkClick r:id="" action="ppaction://media"/>
            <a:extLst>
              <a:ext uri="{FF2B5EF4-FFF2-40B4-BE49-F238E27FC236}">
                <a16:creationId xmlns:a16="http://schemas.microsoft.com/office/drawing/2014/main" id="{BC702125-5195-089B-F2F4-125D0BE257EC}"/>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423789213"/>
      </p:ext>
    </p:extLst>
  </p:cSld>
  <p:clrMapOvr>
    <a:masterClrMapping/>
  </p:clrMapOvr>
  <mc:AlternateContent xmlns:mc="http://schemas.openxmlformats.org/markup-compatibility/2006">
    <mc:Choice xmlns:p14="http://schemas.microsoft.com/office/powerpoint/2010/main" Requires="p14">
      <p:transition spd="slow" p14:dur="2000" advTm="21391"/>
    </mc:Choice>
    <mc:Fallback>
      <p:transition spd="slow" advTm="213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8A9BA-9FEF-E55B-0CB5-951B8861BA2E}"/>
              </a:ext>
            </a:extLst>
          </p:cNvPr>
          <p:cNvSpPr>
            <a:spLocks noGrp="1"/>
          </p:cNvSpPr>
          <p:nvPr>
            <p:ph type="title"/>
          </p:nvPr>
        </p:nvSpPr>
        <p:spPr/>
        <p:txBody>
          <a:bodyPr/>
          <a:lstStyle/>
          <a:p>
            <a:r>
              <a:rPr lang="en-US" dirty="0"/>
              <a:t>Training Objectives</a:t>
            </a:r>
          </a:p>
        </p:txBody>
      </p:sp>
      <p:sp>
        <p:nvSpPr>
          <p:cNvPr id="3" name="Content Placeholder 2">
            <a:extLst>
              <a:ext uri="{FF2B5EF4-FFF2-40B4-BE49-F238E27FC236}">
                <a16:creationId xmlns:a16="http://schemas.microsoft.com/office/drawing/2014/main" id="{F8A016E6-3F0F-AC5F-A3B4-567676412F64}"/>
              </a:ext>
            </a:extLst>
          </p:cNvPr>
          <p:cNvSpPr>
            <a:spLocks noGrp="1"/>
          </p:cNvSpPr>
          <p:nvPr>
            <p:ph idx="1"/>
          </p:nvPr>
        </p:nvSpPr>
        <p:spPr>
          <a:xfrm>
            <a:off x="838200" y="1608667"/>
            <a:ext cx="10515600" cy="4568296"/>
          </a:xfrm>
        </p:spPr>
        <p:txBody>
          <a:bodyPr>
            <a:normAutofit/>
          </a:bodyPr>
          <a:lstStyle/>
          <a:p>
            <a:pPr>
              <a:buFont typeface="Wingdings" panose="05000000000000000000" pitchFamily="2" charset="2"/>
              <a:buChar char="q"/>
            </a:pPr>
            <a:r>
              <a:rPr lang="en-US" sz="3600" dirty="0"/>
              <a:t> Orient you to the exercise scenario, layout, and logistics</a:t>
            </a:r>
          </a:p>
          <a:p>
            <a:pPr>
              <a:buFont typeface="Wingdings" panose="05000000000000000000" pitchFamily="2" charset="2"/>
              <a:buChar char="q"/>
            </a:pPr>
            <a:r>
              <a:rPr lang="en-US" sz="3600" dirty="0"/>
              <a:t> Assign roles for the exercise</a:t>
            </a:r>
          </a:p>
          <a:p>
            <a:pPr>
              <a:buFont typeface="Wingdings" panose="05000000000000000000" pitchFamily="2" charset="2"/>
              <a:buChar char="q"/>
            </a:pPr>
            <a:r>
              <a:rPr lang="en-US" sz="3600" dirty="0"/>
              <a:t> Review exercise materials</a:t>
            </a:r>
          </a:p>
          <a:p>
            <a:pPr>
              <a:buFont typeface="Wingdings" panose="05000000000000000000" pitchFamily="2" charset="2"/>
              <a:buChar char="q"/>
            </a:pPr>
            <a:r>
              <a:rPr lang="en-US" sz="3600" dirty="0"/>
              <a:t> Overview of day-of logistics</a:t>
            </a:r>
          </a:p>
        </p:txBody>
      </p:sp>
      <p:pic>
        <p:nvPicPr>
          <p:cNvPr id="5" name="Audio 4">
            <a:hlinkClick r:id="" action="ppaction://media"/>
            <a:extLst>
              <a:ext uri="{FF2B5EF4-FFF2-40B4-BE49-F238E27FC236}">
                <a16:creationId xmlns:a16="http://schemas.microsoft.com/office/drawing/2014/main" id="{81039B78-4B80-CB8E-19B6-4F2FCF6513D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348737752"/>
      </p:ext>
    </p:extLst>
  </p:cSld>
  <p:clrMapOvr>
    <a:masterClrMapping/>
  </p:clrMapOvr>
  <mc:AlternateContent xmlns:mc="http://schemas.openxmlformats.org/markup-compatibility/2006">
    <mc:Choice xmlns:p14="http://schemas.microsoft.com/office/powerpoint/2010/main" Requires="p14">
      <p:transition spd="slow" p14:dur="2000" advTm="19936"/>
    </mc:Choice>
    <mc:Fallback>
      <p:transition spd="slow" advTm="199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64E5-8668-CD01-871D-BD2A1B037FF2}"/>
              </a:ext>
            </a:extLst>
          </p:cNvPr>
          <p:cNvSpPr>
            <a:spLocks noGrp="1"/>
          </p:cNvSpPr>
          <p:nvPr>
            <p:ph type="title"/>
          </p:nvPr>
        </p:nvSpPr>
        <p:spPr/>
        <p:txBody>
          <a:bodyPr/>
          <a:lstStyle/>
          <a:p>
            <a:r>
              <a:rPr lang="en-US" dirty="0"/>
              <a:t>Exercise Overview</a:t>
            </a:r>
          </a:p>
        </p:txBody>
      </p:sp>
      <p:sp>
        <p:nvSpPr>
          <p:cNvPr id="3" name="Content Placeholder 2">
            <a:extLst>
              <a:ext uri="{FF2B5EF4-FFF2-40B4-BE49-F238E27FC236}">
                <a16:creationId xmlns:a16="http://schemas.microsoft.com/office/drawing/2014/main" id="{0F3BE0A0-9DB9-BA1E-759F-BA31BB5D01AA}"/>
              </a:ext>
            </a:extLst>
          </p:cNvPr>
          <p:cNvSpPr>
            <a:spLocks noGrp="1"/>
          </p:cNvSpPr>
          <p:nvPr>
            <p:ph sz="half" idx="1"/>
          </p:nvPr>
        </p:nvSpPr>
        <p:spPr>
          <a:xfrm>
            <a:off x="838199" y="1318631"/>
            <a:ext cx="10270067" cy="4351338"/>
          </a:xfrm>
        </p:spPr>
        <p:txBody>
          <a:bodyPr>
            <a:normAutofit/>
          </a:bodyPr>
          <a:lstStyle/>
          <a:p>
            <a:pPr marL="0" indent="0">
              <a:buNone/>
            </a:pPr>
            <a:r>
              <a:rPr lang="en-US" b="1" dirty="0">
                <a:solidFill>
                  <a:schemeClr val="tx2"/>
                </a:solidFill>
              </a:rPr>
              <a:t>Exercise name: </a:t>
            </a:r>
            <a:r>
              <a:rPr lang="en-US" dirty="0"/>
              <a:t>Operation Safe Haven</a:t>
            </a:r>
          </a:p>
          <a:p>
            <a:pPr marL="0" indent="0">
              <a:buNone/>
            </a:pPr>
            <a:r>
              <a:rPr lang="en-US" b="1" dirty="0">
                <a:solidFill>
                  <a:schemeClr val="tx2"/>
                </a:solidFill>
              </a:rPr>
              <a:t>Date/Time: </a:t>
            </a:r>
            <a:r>
              <a:rPr lang="en-US" dirty="0"/>
              <a:t>September 22, 2026; 9:00am-11:30am or 1:00pm-3:30pm</a:t>
            </a:r>
          </a:p>
          <a:p>
            <a:pPr marL="0" indent="0">
              <a:buNone/>
            </a:pPr>
            <a:r>
              <a:rPr lang="en-US" b="1" dirty="0">
                <a:solidFill>
                  <a:schemeClr val="tx2"/>
                </a:solidFill>
              </a:rPr>
              <a:t>Type:</a:t>
            </a:r>
            <a:r>
              <a:rPr lang="en-US" dirty="0">
                <a:solidFill>
                  <a:schemeClr val="tx2"/>
                </a:solidFill>
              </a:rPr>
              <a:t> </a:t>
            </a:r>
            <a:r>
              <a:rPr lang="en-US" dirty="0"/>
              <a:t>Community-based, Functional</a:t>
            </a:r>
          </a:p>
          <a:p>
            <a:pPr marL="0" indent="0">
              <a:buNone/>
            </a:pPr>
            <a:r>
              <a:rPr lang="en-US" b="1" dirty="0">
                <a:solidFill>
                  <a:schemeClr val="tx2"/>
                </a:solidFill>
              </a:rPr>
              <a:t>Length:</a:t>
            </a:r>
            <a:r>
              <a:rPr lang="en-US" dirty="0">
                <a:solidFill>
                  <a:schemeClr val="tx2"/>
                </a:solidFill>
              </a:rPr>
              <a:t> </a:t>
            </a:r>
            <a:r>
              <a:rPr lang="en-US" dirty="0"/>
              <a:t>2 hours and 30 minutes</a:t>
            </a:r>
          </a:p>
          <a:p>
            <a:pPr marL="0" indent="0">
              <a:buNone/>
            </a:pPr>
            <a:r>
              <a:rPr lang="en-US" b="1" dirty="0">
                <a:solidFill>
                  <a:schemeClr val="tx2"/>
                </a:solidFill>
              </a:rPr>
              <a:t>Scenario: </a:t>
            </a:r>
            <a:r>
              <a:rPr lang="en-US" dirty="0"/>
              <a:t>Evacuation</a:t>
            </a:r>
          </a:p>
          <a:p>
            <a:pPr marL="0" indent="0">
              <a:buNone/>
            </a:pPr>
            <a:r>
              <a:rPr lang="en-US" b="1" dirty="0">
                <a:solidFill>
                  <a:schemeClr val="tx2"/>
                </a:solidFill>
              </a:rPr>
              <a:t>Location:</a:t>
            </a:r>
            <a:r>
              <a:rPr lang="en-US" dirty="0">
                <a:solidFill>
                  <a:schemeClr val="tx2"/>
                </a:solidFill>
              </a:rPr>
              <a:t> </a:t>
            </a:r>
            <a:r>
              <a:rPr lang="en-US" dirty="0"/>
              <a:t>Virtual</a:t>
            </a:r>
          </a:p>
          <a:p>
            <a:pPr marL="0" indent="0">
              <a:buNone/>
            </a:pPr>
            <a:r>
              <a:rPr lang="en-US" b="1" dirty="0">
                <a:solidFill>
                  <a:schemeClr val="tx2"/>
                </a:solidFill>
              </a:rPr>
              <a:t>Sponsor:</a:t>
            </a:r>
            <a:r>
              <a:rPr lang="en-US" dirty="0">
                <a:solidFill>
                  <a:schemeClr val="tx2"/>
                </a:solidFill>
              </a:rPr>
              <a:t> </a:t>
            </a:r>
            <a:r>
              <a:rPr lang="en-US" dirty="0"/>
              <a:t>The Metro Health &amp; Medical Preparedness Coalition</a:t>
            </a:r>
          </a:p>
          <a:p>
            <a:pPr marL="0" indent="0">
              <a:buNone/>
            </a:pPr>
            <a:endParaRPr lang="en-US" dirty="0"/>
          </a:p>
        </p:txBody>
      </p:sp>
      <p:pic>
        <p:nvPicPr>
          <p:cNvPr id="5" name="Audio 4">
            <a:hlinkClick r:id="" action="ppaction://media"/>
            <a:extLst>
              <a:ext uri="{FF2B5EF4-FFF2-40B4-BE49-F238E27FC236}">
                <a16:creationId xmlns:a16="http://schemas.microsoft.com/office/drawing/2014/main" id="{9A4344A1-4BCF-3646-33B0-353738AB227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897661853"/>
      </p:ext>
    </p:extLst>
  </p:cSld>
  <p:clrMapOvr>
    <a:masterClrMapping/>
  </p:clrMapOvr>
  <mc:AlternateContent xmlns:mc="http://schemas.openxmlformats.org/markup-compatibility/2006">
    <mc:Choice xmlns:p14="http://schemas.microsoft.com/office/powerpoint/2010/main" Requires="p14">
      <p:transition spd="slow" p14:dur="2000" advTm="51671"/>
    </mc:Choice>
    <mc:Fallback>
      <p:transition spd="slow" advTm="516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07AA8-3377-10C6-9A24-A0D876934E80}"/>
              </a:ext>
            </a:extLst>
          </p:cNvPr>
          <p:cNvSpPr>
            <a:spLocks noGrp="1"/>
          </p:cNvSpPr>
          <p:nvPr>
            <p:ph type="title"/>
          </p:nvPr>
        </p:nvSpPr>
        <p:spPr/>
        <p:txBody>
          <a:bodyPr/>
          <a:lstStyle/>
          <a:p>
            <a:r>
              <a:rPr lang="en-US" dirty="0"/>
              <a:t>Exercise Preparation</a:t>
            </a:r>
          </a:p>
        </p:txBody>
      </p:sp>
      <p:sp>
        <p:nvSpPr>
          <p:cNvPr id="6" name="Content Placeholder 5">
            <a:extLst>
              <a:ext uri="{FF2B5EF4-FFF2-40B4-BE49-F238E27FC236}">
                <a16:creationId xmlns:a16="http://schemas.microsoft.com/office/drawing/2014/main" id="{BCBFA776-D552-0C43-66A1-CA4F69821A01}"/>
              </a:ext>
            </a:extLst>
          </p:cNvPr>
          <p:cNvSpPr>
            <a:spLocks noGrp="1"/>
          </p:cNvSpPr>
          <p:nvPr>
            <p:ph sz="half" idx="1"/>
          </p:nvPr>
        </p:nvSpPr>
        <p:spPr>
          <a:xfrm>
            <a:off x="838200" y="1231271"/>
            <a:ext cx="5181600" cy="4945692"/>
          </a:xfrm>
        </p:spPr>
        <p:txBody>
          <a:bodyPr>
            <a:normAutofit fontScale="92500"/>
          </a:bodyPr>
          <a:lstStyle/>
          <a:p>
            <a:r>
              <a:rPr lang="en-US" dirty="0"/>
              <a:t>Invite your team to participate on Exercise Day</a:t>
            </a:r>
          </a:p>
          <a:p>
            <a:r>
              <a:rPr lang="en-US" dirty="0"/>
              <a:t>Download exercise materials from Coalition website on Sept 15</a:t>
            </a:r>
            <a:r>
              <a:rPr lang="en-US" baseline="30000" dirty="0"/>
              <a:t>th</a:t>
            </a:r>
            <a:r>
              <a:rPr lang="en-US" dirty="0"/>
              <a:t>.</a:t>
            </a:r>
          </a:p>
          <a:p>
            <a:pPr lvl="1"/>
            <a:r>
              <a:rPr lang="en-US" dirty="0">
                <a:hlinkClick r:id="rId5"/>
              </a:rPr>
              <a:t>https://www.metrohealthready.org/exercises/</a:t>
            </a:r>
            <a:r>
              <a:rPr lang="en-US" dirty="0"/>
              <a:t> </a:t>
            </a:r>
          </a:p>
          <a:p>
            <a:pPr lvl="1"/>
            <a:r>
              <a:rPr lang="en-US" dirty="0"/>
              <a:t>An email will be sent on Sept 15</a:t>
            </a:r>
            <a:r>
              <a:rPr lang="en-US" baseline="30000" dirty="0"/>
              <a:t>th</a:t>
            </a:r>
            <a:r>
              <a:rPr lang="en-US" dirty="0"/>
              <a:t> once materials are on website</a:t>
            </a:r>
          </a:p>
          <a:p>
            <a:pPr lvl="1"/>
            <a:r>
              <a:rPr lang="en-US" dirty="0"/>
              <a:t>The email will also include the exercise log-in link.</a:t>
            </a:r>
          </a:p>
          <a:p>
            <a:pPr lvl="1"/>
            <a:r>
              <a:rPr lang="en-US" dirty="0"/>
              <a:t>Do not share exercise materials with your team until Exercise Day</a:t>
            </a:r>
          </a:p>
          <a:p>
            <a:pPr lvl="2"/>
            <a:r>
              <a:rPr lang="en-US" dirty="0"/>
              <a:t>You may share the Participant Guide ahead of time</a:t>
            </a:r>
          </a:p>
        </p:txBody>
      </p:sp>
      <p:sp>
        <p:nvSpPr>
          <p:cNvPr id="5" name="Slide Number Placeholder 4">
            <a:extLst>
              <a:ext uri="{FF2B5EF4-FFF2-40B4-BE49-F238E27FC236}">
                <a16:creationId xmlns:a16="http://schemas.microsoft.com/office/drawing/2014/main" id="{9B5D7488-AEB2-FFE8-B04F-846B13D40A06}"/>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
        <p:nvSpPr>
          <p:cNvPr id="8" name="Speech Bubble: Oval 7">
            <a:extLst>
              <a:ext uri="{FF2B5EF4-FFF2-40B4-BE49-F238E27FC236}">
                <a16:creationId xmlns:a16="http://schemas.microsoft.com/office/drawing/2014/main" id="{0261FD6E-09CF-2077-B0E8-FF3C838517EE}"/>
              </a:ext>
            </a:extLst>
          </p:cNvPr>
          <p:cNvSpPr/>
          <p:nvPr/>
        </p:nvSpPr>
        <p:spPr>
          <a:xfrm>
            <a:off x="6619711" y="965192"/>
            <a:ext cx="4633645" cy="3534310"/>
          </a:xfrm>
          <a:prstGeom prst="wedgeEllipseCallou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1BAE6C5-A6CB-B3DF-43E3-9A7690275810}"/>
              </a:ext>
            </a:extLst>
          </p:cNvPr>
          <p:cNvSpPr txBox="1"/>
          <p:nvPr/>
        </p:nvSpPr>
        <p:spPr>
          <a:xfrm>
            <a:off x="7307213" y="1932128"/>
            <a:ext cx="3258640" cy="160043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2">
                    <a:lumMod val="75000"/>
                  </a:schemeClr>
                </a:solidFill>
                <a:cs typeface="Aharoni" panose="02010803020104030203" pitchFamily="2" charset="-79"/>
              </a:rPr>
              <a:t>Think about which staff would be on your response team. Invite them to participate with you.</a:t>
            </a:r>
          </a:p>
          <a:p>
            <a:endParaRPr lang="en-US" b="1" dirty="0">
              <a:solidFill>
                <a:schemeClr val="accent1"/>
              </a:solidFill>
              <a:latin typeface="Abadi Extra Light" panose="020B0204020104020204" pitchFamily="34" charset="0"/>
            </a:endParaRPr>
          </a:p>
        </p:txBody>
      </p:sp>
      <p:pic>
        <p:nvPicPr>
          <p:cNvPr id="4" name="Audio 3">
            <a:hlinkClick r:id="" action="ppaction://media"/>
            <a:extLst>
              <a:ext uri="{FF2B5EF4-FFF2-40B4-BE49-F238E27FC236}">
                <a16:creationId xmlns:a16="http://schemas.microsoft.com/office/drawing/2014/main" id="{B3C92364-DD12-FEB4-8EB4-090035FEE8E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42473837"/>
      </p:ext>
    </p:extLst>
  </p:cSld>
  <p:clrMapOvr>
    <a:masterClrMapping/>
  </p:clrMapOvr>
  <mc:AlternateContent xmlns:mc="http://schemas.openxmlformats.org/markup-compatibility/2006">
    <mc:Choice xmlns:p14="http://schemas.microsoft.com/office/powerpoint/2010/main" Requires="p14">
      <p:transition spd="slow" p14:dur="2000" advTm="70071"/>
    </mc:Choice>
    <mc:Fallback>
      <p:transition spd="slow" advTm="700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3BE6C-5AD3-D95C-994F-1868DD2310EE}"/>
              </a:ext>
            </a:extLst>
          </p:cNvPr>
          <p:cNvSpPr>
            <a:spLocks noGrp="1"/>
          </p:cNvSpPr>
          <p:nvPr>
            <p:ph type="title"/>
          </p:nvPr>
        </p:nvSpPr>
        <p:spPr/>
        <p:txBody>
          <a:bodyPr/>
          <a:lstStyle/>
          <a:p>
            <a:r>
              <a:rPr lang="en-US" dirty="0"/>
              <a:t>Exercise Roles and Responsibilities</a:t>
            </a:r>
          </a:p>
        </p:txBody>
      </p:sp>
      <p:sp>
        <p:nvSpPr>
          <p:cNvPr id="7" name="Text Placeholder 6">
            <a:extLst>
              <a:ext uri="{FF2B5EF4-FFF2-40B4-BE49-F238E27FC236}">
                <a16:creationId xmlns:a16="http://schemas.microsoft.com/office/drawing/2014/main" id="{B75FBCEF-9AAE-40EB-19E1-293B2AAEC360}"/>
              </a:ext>
            </a:extLst>
          </p:cNvPr>
          <p:cNvSpPr>
            <a:spLocks noGrp="1"/>
          </p:cNvSpPr>
          <p:nvPr>
            <p:ph type="body" idx="1"/>
          </p:nvPr>
        </p:nvSpPr>
        <p:spPr>
          <a:xfrm>
            <a:off x="839788" y="1784504"/>
            <a:ext cx="5087075" cy="536005"/>
          </a:xfrm>
        </p:spPr>
        <p:txBody>
          <a:bodyPr anchor="ctr">
            <a:normAutofit/>
          </a:bodyPr>
          <a:lstStyle/>
          <a:p>
            <a:r>
              <a:rPr lang="en-US" sz="2800" dirty="0">
                <a:solidFill>
                  <a:schemeClr val="accent1"/>
                </a:solidFill>
              </a:rPr>
              <a:t>Roles to Assign</a:t>
            </a:r>
          </a:p>
        </p:txBody>
      </p:sp>
      <p:sp>
        <p:nvSpPr>
          <p:cNvPr id="3" name="Content Placeholder 2">
            <a:extLst>
              <a:ext uri="{FF2B5EF4-FFF2-40B4-BE49-F238E27FC236}">
                <a16:creationId xmlns:a16="http://schemas.microsoft.com/office/drawing/2014/main" id="{DA838723-FD6C-F64B-4444-3077E996F29D}"/>
              </a:ext>
            </a:extLst>
          </p:cNvPr>
          <p:cNvSpPr>
            <a:spLocks noGrp="1"/>
          </p:cNvSpPr>
          <p:nvPr>
            <p:ph sz="half" idx="2"/>
          </p:nvPr>
        </p:nvSpPr>
        <p:spPr>
          <a:xfrm>
            <a:off x="839788" y="2414325"/>
            <a:ext cx="5393100" cy="3340173"/>
          </a:xfrm>
        </p:spPr>
        <p:txBody>
          <a:bodyPr>
            <a:normAutofit fontScale="92500" lnSpcReduction="20000"/>
          </a:bodyPr>
          <a:lstStyle/>
          <a:p>
            <a:pPr marL="0" indent="0">
              <a:buNone/>
            </a:pPr>
            <a:r>
              <a:rPr lang="en-US" b="1" dirty="0">
                <a:solidFill>
                  <a:schemeClr val="tx2"/>
                </a:solidFill>
              </a:rPr>
              <a:t>Site Facilitator: </a:t>
            </a:r>
            <a:r>
              <a:rPr lang="en-US" dirty="0"/>
              <a:t>responsible for setting up and operating the exercise location. Facilitates exercise at site level. </a:t>
            </a:r>
          </a:p>
          <a:p>
            <a:pPr marL="0" indent="0">
              <a:buNone/>
            </a:pPr>
            <a:r>
              <a:rPr lang="en-US" b="1" dirty="0">
                <a:solidFill>
                  <a:schemeClr val="tx2"/>
                </a:solidFill>
              </a:rPr>
              <a:t>Evaluator: </a:t>
            </a:r>
            <a:r>
              <a:rPr lang="en-US" dirty="0"/>
              <a:t>responsible for observing exercise activity and collecting observations and data. </a:t>
            </a:r>
          </a:p>
          <a:p>
            <a:pPr marL="0" indent="0">
              <a:buNone/>
            </a:pPr>
            <a:r>
              <a:rPr lang="en-US" b="1" dirty="0">
                <a:solidFill>
                  <a:schemeClr val="tx2"/>
                </a:solidFill>
              </a:rPr>
              <a:t>Participants:</a:t>
            </a:r>
            <a:r>
              <a:rPr lang="en-US" dirty="0">
                <a:solidFill>
                  <a:schemeClr val="tx2"/>
                </a:solidFill>
              </a:rPr>
              <a:t> </a:t>
            </a:r>
            <a:r>
              <a:rPr lang="en-US" dirty="0"/>
              <a:t>have an active role in discussing or performing their regular roles and responsibilities during the exercise. </a:t>
            </a:r>
          </a:p>
          <a:p>
            <a:endParaRPr lang="en-US" dirty="0"/>
          </a:p>
        </p:txBody>
      </p:sp>
      <p:sp>
        <p:nvSpPr>
          <p:cNvPr id="8" name="Text Placeholder 7">
            <a:extLst>
              <a:ext uri="{FF2B5EF4-FFF2-40B4-BE49-F238E27FC236}">
                <a16:creationId xmlns:a16="http://schemas.microsoft.com/office/drawing/2014/main" id="{1D0FD243-B9B1-3008-5ACB-EC67B60738B4}"/>
              </a:ext>
            </a:extLst>
          </p:cNvPr>
          <p:cNvSpPr>
            <a:spLocks noGrp="1"/>
          </p:cNvSpPr>
          <p:nvPr>
            <p:ph type="body" sz="quarter" idx="3"/>
          </p:nvPr>
        </p:nvSpPr>
        <p:spPr>
          <a:xfrm>
            <a:off x="6476300" y="1692327"/>
            <a:ext cx="5087073" cy="553373"/>
          </a:xfrm>
        </p:spPr>
        <p:txBody>
          <a:bodyPr>
            <a:normAutofit/>
          </a:bodyPr>
          <a:lstStyle/>
          <a:p>
            <a:r>
              <a:rPr lang="en-US" sz="2800" dirty="0">
                <a:solidFill>
                  <a:schemeClr val="accent1"/>
                </a:solidFill>
              </a:rPr>
              <a:t>Other Roles</a:t>
            </a:r>
          </a:p>
        </p:txBody>
      </p:sp>
      <p:sp>
        <p:nvSpPr>
          <p:cNvPr id="4" name="Content Placeholder 3">
            <a:extLst>
              <a:ext uri="{FF2B5EF4-FFF2-40B4-BE49-F238E27FC236}">
                <a16:creationId xmlns:a16="http://schemas.microsoft.com/office/drawing/2014/main" id="{92231A7A-E0A9-35DA-CB37-8C7BCBF40AE4}"/>
              </a:ext>
            </a:extLst>
          </p:cNvPr>
          <p:cNvSpPr>
            <a:spLocks noGrp="1"/>
          </p:cNvSpPr>
          <p:nvPr>
            <p:ph sz="quarter" idx="4"/>
          </p:nvPr>
        </p:nvSpPr>
        <p:spPr>
          <a:xfrm>
            <a:off x="6476300" y="2275170"/>
            <a:ext cx="5393100" cy="3479328"/>
          </a:xfrm>
        </p:spPr>
        <p:txBody>
          <a:bodyPr>
            <a:normAutofit fontScale="92500" lnSpcReduction="20000"/>
          </a:bodyPr>
          <a:lstStyle/>
          <a:p>
            <a:pPr marL="0" indent="0">
              <a:buNone/>
            </a:pPr>
            <a:r>
              <a:rPr lang="en-US" b="1" dirty="0">
                <a:solidFill>
                  <a:schemeClr val="tx2"/>
                </a:solidFill>
              </a:rPr>
              <a:t>Observer: </a:t>
            </a:r>
            <a:r>
              <a:rPr lang="en-US" dirty="0"/>
              <a:t>visit or view selected segments of the exercise.  Observers do not play in the exercise, nor do they perform any control or evaluation functions. </a:t>
            </a:r>
            <a:r>
              <a:rPr lang="en-US" i="1" dirty="0"/>
              <a:t>*Optional</a:t>
            </a:r>
          </a:p>
          <a:p>
            <a:pPr marL="0" indent="0">
              <a:buNone/>
            </a:pPr>
            <a:r>
              <a:rPr lang="en-US" b="1" dirty="0">
                <a:solidFill>
                  <a:schemeClr val="tx2"/>
                </a:solidFill>
              </a:rPr>
              <a:t>Note-takers:</a:t>
            </a:r>
            <a:r>
              <a:rPr lang="en-US" dirty="0">
                <a:solidFill>
                  <a:schemeClr val="tx2"/>
                </a:solidFill>
              </a:rPr>
              <a:t> </a:t>
            </a:r>
            <a:r>
              <a:rPr lang="en-US" dirty="0"/>
              <a:t>Note-takers observe, taking notes on notable events, decisions and observations during exercise play. </a:t>
            </a:r>
            <a:r>
              <a:rPr lang="en-US" i="1" dirty="0"/>
              <a:t>*Optional</a:t>
            </a:r>
            <a:endParaRPr lang="en-US" b="1" dirty="0"/>
          </a:p>
          <a:p>
            <a:endParaRPr lang="en-US" dirty="0"/>
          </a:p>
        </p:txBody>
      </p:sp>
      <p:sp>
        <p:nvSpPr>
          <p:cNvPr id="6" name="Slide Number Placeholder 5">
            <a:extLst>
              <a:ext uri="{FF2B5EF4-FFF2-40B4-BE49-F238E27FC236}">
                <a16:creationId xmlns:a16="http://schemas.microsoft.com/office/drawing/2014/main" id="{87534B1C-89D0-E732-3B63-7369874BA753}"/>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
        <p:nvSpPr>
          <p:cNvPr id="9" name="Star: 5 Points 8">
            <a:extLst>
              <a:ext uri="{FF2B5EF4-FFF2-40B4-BE49-F238E27FC236}">
                <a16:creationId xmlns:a16="http://schemas.microsoft.com/office/drawing/2014/main" id="{770136D2-FEBF-2DA0-A3DC-C7165432248E}"/>
              </a:ext>
            </a:extLst>
          </p:cNvPr>
          <p:cNvSpPr/>
          <p:nvPr/>
        </p:nvSpPr>
        <p:spPr>
          <a:xfrm>
            <a:off x="545076" y="2329962"/>
            <a:ext cx="346012" cy="338328"/>
          </a:xfrm>
          <a:prstGeom prst="star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0" name="Star: 5 Points 9">
            <a:extLst>
              <a:ext uri="{FF2B5EF4-FFF2-40B4-BE49-F238E27FC236}">
                <a16:creationId xmlns:a16="http://schemas.microsoft.com/office/drawing/2014/main" id="{C33573D4-B1DD-0E9B-A8DF-D3D3884F5AD9}"/>
              </a:ext>
            </a:extLst>
          </p:cNvPr>
          <p:cNvSpPr/>
          <p:nvPr/>
        </p:nvSpPr>
        <p:spPr>
          <a:xfrm>
            <a:off x="493776" y="3260086"/>
            <a:ext cx="346012" cy="338328"/>
          </a:xfrm>
          <a:prstGeom prst="star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1" name="Star: 5 Points 10">
            <a:extLst>
              <a:ext uri="{FF2B5EF4-FFF2-40B4-BE49-F238E27FC236}">
                <a16:creationId xmlns:a16="http://schemas.microsoft.com/office/drawing/2014/main" id="{605481FD-37BA-8AB3-1481-321EDE094510}"/>
              </a:ext>
            </a:extLst>
          </p:cNvPr>
          <p:cNvSpPr/>
          <p:nvPr/>
        </p:nvSpPr>
        <p:spPr>
          <a:xfrm>
            <a:off x="545076" y="4152887"/>
            <a:ext cx="346012" cy="338328"/>
          </a:xfrm>
          <a:prstGeom prst="star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12" name="Audio 11">
            <a:hlinkClick r:id="" action="ppaction://media"/>
            <a:extLst>
              <a:ext uri="{FF2B5EF4-FFF2-40B4-BE49-F238E27FC236}">
                <a16:creationId xmlns:a16="http://schemas.microsoft.com/office/drawing/2014/main" id="{1A346714-893D-519C-39E8-6CA9CAA93F8E}"/>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985017606"/>
      </p:ext>
    </p:extLst>
  </p:cSld>
  <p:clrMapOvr>
    <a:masterClrMapping/>
  </p:clrMapOvr>
  <mc:AlternateContent xmlns:mc="http://schemas.openxmlformats.org/markup-compatibility/2006">
    <mc:Choice xmlns:p14="http://schemas.microsoft.com/office/powerpoint/2010/main" Requires="p14">
      <p:transition spd="slow" p14:dur="2000" advTm="97857"/>
    </mc:Choice>
    <mc:Fallback>
      <p:transition spd="slow" advTm="978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2"/>
                </p:tgtEl>
              </p:cMediaNode>
            </p:audio>
          </p:childTnLst>
        </p:cTn>
      </p:par>
    </p:tnLst>
    <p:bldLst>
      <p:bldP spid="9" grpId="0" animBg="1"/>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8E544-1846-4576-AB3A-EEB80DE9A0B6}"/>
              </a:ext>
            </a:extLst>
          </p:cNvPr>
          <p:cNvSpPr>
            <a:spLocks noGrp="1"/>
          </p:cNvSpPr>
          <p:nvPr>
            <p:ph type="title"/>
          </p:nvPr>
        </p:nvSpPr>
        <p:spPr>
          <a:xfrm>
            <a:off x="910659" y="337436"/>
            <a:ext cx="3880863" cy="1426707"/>
          </a:xfrm>
        </p:spPr>
        <p:txBody>
          <a:bodyPr vert="horz" lIns="91440" tIns="45720" rIns="91440" bIns="45720" rtlCol="0" anchor="b">
            <a:normAutofit/>
          </a:bodyPr>
          <a:lstStyle/>
          <a:p>
            <a:r>
              <a:rPr lang="en-US" dirty="0"/>
              <a:t>Site Facilitator Responsibilities</a:t>
            </a:r>
          </a:p>
        </p:txBody>
      </p:sp>
      <p:sp>
        <p:nvSpPr>
          <p:cNvPr id="3" name="Content Placeholder 2">
            <a:extLst>
              <a:ext uri="{FF2B5EF4-FFF2-40B4-BE49-F238E27FC236}">
                <a16:creationId xmlns:a16="http://schemas.microsoft.com/office/drawing/2014/main" id="{775D689D-BF3F-4FAE-9198-F3A4F40F1CDE}"/>
              </a:ext>
            </a:extLst>
          </p:cNvPr>
          <p:cNvSpPr>
            <a:spLocks noGrp="1"/>
          </p:cNvSpPr>
          <p:nvPr>
            <p:ph sz="half" idx="1"/>
          </p:nvPr>
        </p:nvSpPr>
        <p:spPr>
          <a:xfrm>
            <a:off x="991497" y="1764143"/>
            <a:ext cx="3409782" cy="4236607"/>
          </a:xfrm>
        </p:spPr>
        <p:txBody>
          <a:bodyPr vert="horz" lIns="91440" tIns="45720" rIns="91440" bIns="45720" rtlCol="0" anchor="t">
            <a:normAutofit fontScale="85000" lnSpcReduction="20000"/>
          </a:bodyPr>
          <a:lstStyle/>
          <a:p>
            <a:r>
              <a:rPr lang="en-US" altLang="en-US" dirty="0"/>
              <a:t>Facilitates discussion questions using the </a:t>
            </a:r>
            <a:r>
              <a:rPr lang="en-US" altLang="en-US" dirty="0">
                <a:solidFill>
                  <a:schemeClr val="tx2"/>
                </a:solidFill>
              </a:rPr>
              <a:t>Exercise Manual</a:t>
            </a:r>
          </a:p>
          <a:p>
            <a:r>
              <a:rPr lang="en-US" altLang="en-US" dirty="0"/>
              <a:t>Keeps time</a:t>
            </a:r>
          </a:p>
          <a:p>
            <a:r>
              <a:rPr lang="en-US" altLang="en-US" dirty="0"/>
              <a:t>Redirects if players get off track</a:t>
            </a:r>
          </a:p>
          <a:p>
            <a:r>
              <a:rPr lang="en-US" altLang="en-US" dirty="0"/>
              <a:t>Provides prompts if players get stuck</a:t>
            </a:r>
          </a:p>
          <a:p>
            <a:r>
              <a:rPr lang="en-US" altLang="en-US" dirty="0"/>
              <a:t>Communicates with Exercise Director if questions/concerns</a:t>
            </a:r>
          </a:p>
          <a:p>
            <a:r>
              <a:rPr lang="en-US" altLang="en-US" dirty="0"/>
              <a:t>Conducts post-exercise hotwash</a:t>
            </a:r>
          </a:p>
        </p:txBody>
      </p:sp>
      <p:pic>
        <p:nvPicPr>
          <p:cNvPr id="8" name="Content Placeholder 7" descr="Silhouette of people looking at a screen&#10;&#10;Description automatically generated">
            <a:extLst>
              <a:ext uri="{FF2B5EF4-FFF2-40B4-BE49-F238E27FC236}">
                <a16:creationId xmlns:a16="http://schemas.microsoft.com/office/drawing/2014/main" id="{2058FC97-59DD-B0DC-0401-0535EEC1B464}"/>
              </a:ext>
            </a:extLst>
          </p:cNvPr>
          <p:cNvPicPr>
            <a:picLocks noGrp="1" noChangeAspect="1"/>
          </p:cNvPicPr>
          <p:nvPr>
            <p:ph sz="half" idx="2"/>
          </p:nvPr>
        </p:nvPicPr>
        <p:blipFill>
          <a:blip r:embed="rId5"/>
          <a:stretch>
            <a:fillRect/>
          </a:stretch>
        </p:blipFill>
        <p:spPr>
          <a:xfrm>
            <a:off x="4791522" y="1127317"/>
            <a:ext cx="6489819" cy="4623996"/>
          </a:xfrm>
          <a:prstGeom prst="rect">
            <a:avLst/>
          </a:prstGeom>
        </p:spPr>
      </p:pic>
      <p:sp>
        <p:nvSpPr>
          <p:cNvPr id="5" name="Slide Number Placeholder 4">
            <a:extLst>
              <a:ext uri="{FF2B5EF4-FFF2-40B4-BE49-F238E27FC236}">
                <a16:creationId xmlns:a16="http://schemas.microsoft.com/office/drawing/2014/main" id="{8F8D608A-00C3-46A9-90FB-013495E8184F}"/>
              </a:ext>
            </a:extLst>
          </p:cNvPr>
          <p:cNvSpPr>
            <a:spLocks noGrp="1"/>
          </p:cNvSpPr>
          <p:nvPr>
            <p:ph type="sldNum" sz="quarter" idx="12"/>
          </p:nvPr>
        </p:nvSpPr>
        <p:spPr>
          <a:xfrm>
            <a:off x="10558300" y="6400800"/>
            <a:ext cx="1052508" cy="365125"/>
          </a:xfrm>
        </p:spPr>
        <p:txBody>
          <a:bodyPr vert="horz" lIns="91440" tIns="45720" rIns="91440" bIns="45720" rtlCol="0" anchor="ctr">
            <a:normAutofit lnSpcReduction="10000"/>
          </a:bodyPr>
          <a:lstStyle/>
          <a:p>
            <a:pPr defTabSz="914400">
              <a:spcAft>
                <a:spcPts val="600"/>
              </a:spcAft>
            </a:pPr>
            <a:fld id="{D57F1E4F-1CFF-5643-939E-217C01CDF565}" type="slidenum">
              <a:rPr lang="en-US" smtClean="0"/>
              <a:pPr defTabSz="914400">
                <a:spcAft>
                  <a:spcPts val="600"/>
                </a:spcAft>
              </a:pPr>
              <a:t>6</a:t>
            </a:fld>
            <a:endParaRPr lang="en-US"/>
          </a:p>
        </p:txBody>
      </p:sp>
      <p:sp>
        <p:nvSpPr>
          <p:cNvPr id="6" name="TextBox 5">
            <a:extLst>
              <a:ext uri="{FF2B5EF4-FFF2-40B4-BE49-F238E27FC236}">
                <a16:creationId xmlns:a16="http://schemas.microsoft.com/office/drawing/2014/main" id="{318C8F60-FF79-2019-FCCA-41E6EBAD8C8C}"/>
              </a:ext>
            </a:extLst>
          </p:cNvPr>
          <p:cNvSpPr txBox="1"/>
          <p:nvPr/>
        </p:nvSpPr>
        <p:spPr>
          <a:xfrm>
            <a:off x="6232848" y="2407298"/>
            <a:ext cx="2957804" cy="584775"/>
          </a:xfrm>
          <a:prstGeom prst="rect">
            <a:avLst/>
          </a:prstGeom>
          <a:noFill/>
        </p:spPr>
        <p:txBody>
          <a:bodyPr wrap="square" rtlCol="0">
            <a:spAutoFit/>
          </a:bodyPr>
          <a:lstStyle/>
          <a:p>
            <a:r>
              <a:rPr lang="en-US" sz="3200" b="1" dirty="0">
                <a:solidFill>
                  <a:schemeClr val="bg1"/>
                </a:solidFill>
                <a:latin typeface="Bradley Hand ITC" panose="03070402050302030203" pitchFamily="66" charset="0"/>
              </a:rPr>
              <a:t>Exercise Day!!</a:t>
            </a:r>
          </a:p>
        </p:txBody>
      </p:sp>
      <p:pic>
        <p:nvPicPr>
          <p:cNvPr id="9" name="Audio 8">
            <a:hlinkClick r:id="" action="ppaction://media"/>
            <a:extLst>
              <a:ext uri="{FF2B5EF4-FFF2-40B4-BE49-F238E27FC236}">
                <a16:creationId xmlns:a16="http://schemas.microsoft.com/office/drawing/2014/main" id="{A2F540D6-72F8-E8F9-14E6-417DE7971B4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012952506"/>
      </p:ext>
    </p:extLst>
  </p:cSld>
  <p:clrMapOvr>
    <a:masterClrMapping/>
  </p:clrMapOvr>
  <mc:AlternateContent xmlns:mc="http://schemas.openxmlformats.org/markup-compatibility/2006">
    <mc:Choice xmlns:p14="http://schemas.microsoft.com/office/powerpoint/2010/main" Requires="p14">
      <p:transition spd="slow" p14:dur="2000" advTm="45673"/>
    </mc:Choice>
    <mc:Fallback>
      <p:transition spd="slow" advTm="456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B78BA-3A25-45B6-9F12-4DA85A733F48}"/>
              </a:ext>
            </a:extLst>
          </p:cNvPr>
          <p:cNvSpPr>
            <a:spLocks noGrp="1"/>
          </p:cNvSpPr>
          <p:nvPr>
            <p:ph type="title"/>
          </p:nvPr>
        </p:nvSpPr>
        <p:spPr>
          <a:xfrm>
            <a:off x="4665649" y="178168"/>
            <a:ext cx="7225075" cy="1013800"/>
          </a:xfrm>
        </p:spPr>
        <p:txBody>
          <a:bodyPr>
            <a:normAutofit/>
          </a:bodyPr>
          <a:lstStyle/>
          <a:p>
            <a:r>
              <a:rPr lang="en-US" dirty="0"/>
              <a:t>Evaluator Responsibilities</a:t>
            </a:r>
          </a:p>
        </p:txBody>
      </p:sp>
      <p:pic>
        <p:nvPicPr>
          <p:cNvPr id="4" name="Picture 3" descr="A person holding a pen and a clipboard&#10;&#10;Description automatically generated">
            <a:extLst>
              <a:ext uri="{FF2B5EF4-FFF2-40B4-BE49-F238E27FC236}">
                <a16:creationId xmlns:a16="http://schemas.microsoft.com/office/drawing/2014/main" id="{F6262A2B-9566-46CE-87C9-65B604653937}"/>
              </a:ext>
            </a:extLst>
          </p:cNvPr>
          <p:cNvPicPr>
            <a:picLocks noChangeAspect="1"/>
          </p:cNvPicPr>
          <p:nvPr/>
        </p:nvPicPr>
        <p:blipFill rotWithShape="1">
          <a:blip r:embed="rId5"/>
          <a:srcRect l="2066" r="8742" b="-2"/>
          <a:stretch/>
        </p:blipFill>
        <p:spPr>
          <a:xfrm>
            <a:off x="967957" y="370548"/>
            <a:ext cx="3683001" cy="5775325"/>
          </a:xfrm>
          <a:prstGeom prst="rect">
            <a:avLst/>
          </a:prstGeom>
        </p:spPr>
      </p:pic>
      <p:sp>
        <p:nvSpPr>
          <p:cNvPr id="7" name="Content Placeholder 6">
            <a:extLst>
              <a:ext uri="{FF2B5EF4-FFF2-40B4-BE49-F238E27FC236}">
                <a16:creationId xmlns:a16="http://schemas.microsoft.com/office/drawing/2014/main" id="{4753CCE0-8025-46B5-A98C-9B396B42D261}"/>
              </a:ext>
            </a:extLst>
          </p:cNvPr>
          <p:cNvSpPr>
            <a:spLocks noGrp="1"/>
          </p:cNvSpPr>
          <p:nvPr>
            <p:ph idx="1"/>
          </p:nvPr>
        </p:nvSpPr>
        <p:spPr>
          <a:xfrm>
            <a:off x="4746311" y="1447867"/>
            <a:ext cx="7225074" cy="3962266"/>
          </a:xfrm>
        </p:spPr>
        <p:txBody>
          <a:bodyPr>
            <a:normAutofit/>
          </a:bodyPr>
          <a:lstStyle/>
          <a:p>
            <a:r>
              <a:rPr lang="en-US" altLang="en-US" dirty="0"/>
              <a:t>Observe and evaluate exercise using the </a:t>
            </a:r>
            <a:r>
              <a:rPr lang="en-US" altLang="en-US" dirty="0">
                <a:solidFill>
                  <a:schemeClr val="tx2"/>
                </a:solidFill>
              </a:rPr>
              <a:t>Exercise Evaluation Guide </a:t>
            </a:r>
          </a:p>
          <a:p>
            <a:r>
              <a:rPr lang="en-US" altLang="en-US" dirty="0"/>
              <a:t>Understand the exercise objectives and scenario</a:t>
            </a:r>
          </a:p>
          <a:p>
            <a:r>
              <a:rPr lang="en-US" altLang="en-US" dirty="0"/>
              <a:t>Ask for clarification if needed</a:t>
            </a:r>
          </a:p>
          <a:p>
            <a:r>
              <a:rPr lang="en-US" altLang="en-US" dirty="0"/>
              <a:t>Attend hotwash</a:t>
            </a:r>
          </a:p>
          <a:p>
            <a:r>
              <a:rPr lang="en-US" altLang="en-US" dirty="0"/>
              <a:t>Hand-off completed evaluation to the Site Facilitator</a:t>
            </a:r>
          </a:p>
        </p:txBody>
      </p:sp>
      <p:sp>
        <p:nvSpPr>
          <p:cNvPr id="6" name="Slide Number Placeholder 5">
            <a:extLst>
              <a:ext uri="{FF2B5EF4-FFF2-40B4-BE49-F238E27FC236}">
                <a16:creationId xmlns:a16="http://schemas.microsoft.com/office/drawing/2014/main" id="{88977C0B-DF48-4AFB-9777-5A0AEEA54265}"/>
              </a:ext>
            </a:extLst>
          </p:cNvPr>
          <p:cNvSpPr>
            <a:spLocks noGrp="1"/>
          </p:cNvSpPr>
          <p:nvPr>
            <p:ph type="sldNum" sz="quarter" idx="12"/>
          </p:nvPr>
        </p:nvSpPr>
        <p:spPr>
          <a:xfrm>
            <a:off x="10558300" y="5956137"/>
            <a:ext cx="1052508" cy="365125"/>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900" kern="1200">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fld id="{D57F1E4F-1CFF-5643-939E-217C01CDF565}" type="slidenum">
              <a:rPr lang="en-US" smtClean="0"/>
              <a:pPr>
                <a:spcAft>
                  <a:spcPts val="600"/>
                </a:spcAft>
              </a:pPr>
              <a:t>7</a:t>
            </a:fld>
            <a:endParaRPr lang="en-US"/>
          </a:p>
        </p:txBody>
      </p:sp>
      <p:pic>
        <p:nvPicPr>
          <p:cNvPr id="5" name="Audio 4">
            <a:hlinkClick r:id="" action="ppaction://media"/>
            <a:extLst>
              <a:ext uri="{FF2B5EF4-FFF2-40B4-BE49-F238E27FC236}">
                <a16:creationId xmlns:a16="http://schemas.microsoft.com/office/drawing/2014/main" id="{5A3C2427-F678-6446-940D-19BA8E1D164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819380972"/>
      </p:ext>
    </p:extLst>
  </p:cSld>
  <p:clrMapOvr>
    <a:masterClrMapping/>
  </p:clrMapOvr>
  <mc:AlternateContent xmlns:mc="http://schemas.openxmlformats.org/markup-compatibility/2006">
    <mc:Choice xmlns:p14="http://schemas.microsoft.com/office/powerpoint/2010/main" Requires="p14">
      <p:transition spd="slow" p14:dur="2000" advTm="42300"/>
    </mc:Choice>
    <mc:Fallback>
      <p:transition spd="slow" advTm="42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8413131-FF1F-870F-998A-9411AFE342EB}"/>
              </a:ext>
            </a:extLst>
          </p:cNvPr>
          <p:cNvSpPr>
            <a:spLocks noGrp="1"/>
          </p:cNvSpPr>
          <p:nvPr>
            <p:ph type="title"/>
          </p:nvPr>
        </p:nvSpPr>
        <p:spPr>
          <a:xfrm>
            <a:off x="838200" y="228599"/>
            <a:ext cx="10515600" cy="904875"/>
          </a:xfrm>
        </p:spPr>
        <p:txBody>
          <a:bodyPr anchor="ctr">
            <a:normAutofit/>
          </a:bodyPr>
          <a:lstStyle/>
          <a:p>
            <a:r>
              <a:rPr lang="en-US" dirty="0"/>
              <a:t>Participants</a:t>
            </a:r>
          </a:p>
        </p:txBody>
      </p:sp>
      <p:sp>
        <p:nvSpPr>
          <p:cNvPr id="6" name="Content Placeholder 5">
            <a:extLst>
              <a:ext uri="{FF2B5EF4-FFF2-40B4-BE49-F238E27FC236}">
                <a16:creationId xmlns:a16="http://schemas.microsoft.com/office/drawing/2014/main" id="{A9957048-BC69-FDBA-0443-03CFCF3698CE}"/>
              </a:ext>
            </a:extLst>
          </p:cNvPr>
          <p:cNvSpPr>
            <a:spLocks noGrp="1"/>
          </p:cNvSpPr>
          <p:nvPr>
            <p:ph sz="half" idx="1"/>
          </p:nvPr>
        </p:nvSpPr>
        <p:spPr>
          <a:xfrm>
            <a:off x="838200" y="1253331"/>
            <a:ext cx="5181600" cy="4351338"/>
          </a:xfrm>
        </p:spPr>
        <p:txBody>
          <a:bodyPr>
            <a:normAutofit/>
          </a:bodyPr>
          <a:lstStyle/>
          <a:p>
            <a:r>
              <a:rPr lang="en-US" sz="2400"/>
              <a:t>Sign-in using provided Sign-in Sheet.</a:t>
            </a:r>
          </a:p>
          <a:p>
            <a:r>
              <a:rPr lang="en-US" sz="2400"/>
              <a:t>Review the Participant Guide at the start of the exercise.</a:t>
            </a:r>
          </a:p>
          <a:p>
            <a:r>
              <a:rPr lang="en-US" sz="2400"/>
              <a:t>Respond to the scenario as written, accepting any artificialities.</a:t>
            </a:r>
          </a:p>
          <a:p>
            <a:r>
              <a:rPr lang="en-US" sz="2400"/>
              <a:t>Use current knowledge and training to respond to the scenario.</a:t>
            </a:r>
          </a:p>
          <a:p>
            <a:r>
              <a:rPr lang="en-US" sz="2400"/>
              <a:t>Ask questions and for clarification if needed.</a:t>
            </a:r>
          </a:p>
          <a:p>
            <a:r>
              <a:rPr lang="en-US" sz="2400"/>
              <a:t>Participate in post-exercise Hotwash.</a:t>
            </a:r>
          </a:p>
          <a:p>
            <a:endParaRPr lang="en-US" sz="2400"/>
          </a:p>
        </p:txBody>
      </p:sp>
      <p:pic>
        <p:nvPicPr>
          <p:cNvPr id="8" name="Picture 7" descr="A group of people sitting at a table writing on a notebook&#10;&#10;AI-generated content may be incorrect.">
            <a:extLst>
              <a:ext uri="{FF2B5EF4-FFF2-40B4-BE49-F238E27FC236}">
                <a16:creationId xmlns:a16="http://schemas.microsoft.com/office/drawing/2014/main" id="{906072EF-5D80-D682-B590-BBC6D0F613D0}"/>
              </a:ext>
            </a:extLst>
          </p:cNvPr>
          <p:cNvPicPr>
            <a:picLocks noChangeAspect="1"/>
          </p:cNvPicPr>
          <p:nvPr/>
        </p:nvPicPr>
        <p:blipFill>
          <a:blip r:embed="rId5"/>
          <a:srcRect l="12127" r="8386" b="-1"/>
          <a:stretch>
            <a:fillRect/>
          </a:stretch>
        </p:blipFill>
        <p:spPr>
          <a:xfrm>
            <a:off x="6172200" y="1253331"/>
            <a:ext cx="5181600" cy="4351338"/>
          </a:xfrm>
          <a:prstGeom prst="rect">
            <a:avLst/>
          </a:prstGeom>
          <a:noFill/>
        </p:spPr>
      </p:pic>
      <p:pic>
        <p:nvPicPr>
          <p:cNvPr id="10" name="Audio 9">
            <a:hlinkClick r:id="" action="ppaction://media"/>
            <a:extLst>
              <a:ext uri="{FF2B5EF4-FFF2-40B4-BE49-F238E27FC236}">
                <a16:creationId xmlns:a16="http://schemas.microsoft.com/office/drawing/2014/main" id="{12C243D2-68FB-41F9-3E5C-4BABC873174F}"/>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691553053"/>
      </p:ext>
    </p:extLst>
  </p:cSld>
  <p:clrMapOvr>
    <a:masterClrMapping/>
  </p:clrMapOvr>
  <mc:AlternateContent xmlns:mc="http://schemas.openxmlformats.org/markup-compatibility/2006">
    <mc:Choice xmlns:p14="http://schemas.microsoft.com/office/powerpoint/2010/main" Requires="p14">
      <p:transition spd="slow" p14:dur="2000" advTm="72139"/>
    </mc:Choice>
    <mc:Fallback>
      <p:transition spd="slow" advTm="721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C7A40-2AA3-5BE7-E8F0-C10328C074D2}"/>
              </a:ext>
            </a:extLst>
          </p:cNvPr>
          <p:cNvSpPr>
            <a:spLocks noGrp="1"/>
          </p:cNvSpPr>
          <p:nvPr>
            <p:ph type="title"/>
          </p:nvPr>
        </p:nvSpPr>
        <p:spPr>
          <a:xfrm>
            <a:off x="1057319" y="576263"/>
            <a:ext cx="10515600" cy="2852737"/>
          </a:xfrm>
        </p:spPr>
        <p:txBody>
          <a:bodyPr>
            <a:normAutofit/>
          </a:bodyPr>
          <a:lstStyle/>
          <a:p>
            <a:pPr algn="ctr"/>
            <a:r>
              <a:rPr lang="en-US" sz="4800" dirty="0"/>
              <a:t>Exercise Materials</a:t>
            </a:r>
          </a:p>
        </p:txBody>
      </p:sp>
      <p:sp>
        <p:nvSpPr>
          <p:cNvPr id="3" name="Text Placeholder 2">
            <a:extLst>
              <a:ext uri="{FF2B5EF4-FFF2-40B4-BE49-F238E27FC236}">
                <a16:creationId xmlns:a16="http://schemas.microsoft.com/office/drawing/2014/main" id="{12222A6B-DEF4-1775-62FD-F0D2505D1420}"/>
              </a:ext>
            </a:extLst>
          </p:cNvPr>
          <p:cNvSpPr>
            <a:spLocks noGrp="1"/>
          </p:cNvSpPr>
          <p:nvPr>
            <p:ph type="body" idx="1"/>
          </p:nvPr>
        </p:nvSpPr>
        <p:spPr>
          <a:xfrm>
            <a:off x="1057319" y="3455988"/>
            <a:ext cx="10515600" cy="1500187"/>
          </a:xfrm>
        </p:spPr>
        <p:txBody>
          <a:bodyPr>
            <a:normAutofit/>
          </a:bodyPr>
          <a:lstStyle/>
          <a:p>
            <a:pPr algn="ctr"/>
            <a:r>
              <a:rPr lang="en-US" sz="2800" dirty="0">
                <a:solidFill>
                  <a:schemeClr val="tx1"/>
                </a:solidFill>
              </a:rPr>
              <a:t>Download the exercise materials here on or after Sept 15</a:t>
            </a:r>
            <a:r>
              <a:rPr lang="en-US" sz="2800" baseline="30000" dirty="0">
                <a:solidFill>
                  <a:schemeClr val="tx1"/>
                </a:solidFill>
              </a:rPr>
              <a:t>th</a:t>
            </a:r>
            <a:r>
              <a:rPr lang="en-US" sz="2800" dirty="0">
                <a:solidFill>
                  <a:schemeClr val="tx1"/>
                </a:solidFill>
              </a:rPr>
              <a:t> </a:t>
            </a:r>
          </a:p>
          <a:p>
            <a:pPr algn="ctr"/>
            <a:r>
              <a:rPr lang="en-US" sz="2800" dirty="0">
                <a:hlinkClick r:id="rId5"/>
              </a:rPr>
              <a:t>Exercises | The Metro Health &amp; Medical Preparedness Coalition</a:t>
            </a:r>
            <a:endParaRPr lang="en-US" sz="2800" dirty="0"/>
          </a:p>
        </p:txBody>
      </p:sp>
      <p:sp>
        <p:nvSpPr>
          <p:cNvPr id="5" name="Slide Number Placeholder 4">
            <a:extLst>
              <a:ext uri="{FF2B5EF4-FFF2-40B4-BE49-F238E27FC236}">
                <a16:creationId xmlns:a16="http://schemas.microsoft.com/office/drawing/2014/main" id="{0019C25C-EA88-19F6-7EF9-6650BE014F47}"/>
              </a:ext>
            </a:extLst>
          </p:cNvPr>
          <p:cNvSpPr>
            <a:spLocks noGrp="1"/>
          </p:cNvSpPr>
          <p:nvPr>
            <p:ph type="sldNum" sz="quarter" idx="12"/>
          </p:nvPr>
        </p:nvSpPr>
        <p:spPr/>
        <p:txBody>
          <a:bodyPr/>
          <a:lstStyle/>
          <a:p>
            <a:fld id="{D57F1E4F-1CFF-5643-939E-217C01CDF565}" type="slidenum">
              <a:rPr lang="en-US" smtClean="0"/>
              <a:pPr/>
              <a:t>9</a:t>
            </a:fld>
            <a:endParaRPr lang="en-US" dirty="0"/>
          </a:p>
        </p:txBody>
      </p:sp>
      <p:pic>
        <p:nvPicPr>
          <p:cNvPr id="7" name="Audio 6">
            <a:hlinkClick r:id="" action="ppaction://media"/>
            <a:extLst>
              <a:ext uri="{FF2B5EF4-FFF2-40B4-BE49-F238E27FC236}">
                <a16:creationId xmlns:a16="http://schemas.microsoft.com/office/drawing/2014/main" id="{94853AAE-339D-92A6-FE21-BF656A2DDA16}"/>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394704777"/>
      </p:ext>
    </p:extLst>
  </p:cSld>
  <p:clrMapOvr>
    <a:masterClrMapping/>
  </p:clrMapOvr>
  <mc:AlternateContent xmlns:mc="http://schemas.openxmlformats.org/markup-compatibility/2006">
    <mc:Choice xmlns:p14="http://schemas.microsoft.com/office/powerpoint/2010/main" Requires="p14">
      <p:transition spd="slow" p14:dur="2000" advTm="25769"/>
    </mc:Choice>
    <mc:Fallback>
      <p:transition spd="slow" advTm="257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49906-B393-5537-069B-634D69447214}"/>
              </a:ext>
            </a:extLst>
          </p:cNvPr>
          <p:cNvSpPr>
            <a:spLocks noGrp="1"/>
          </p:cNvSpPr>
          <p:nvPr>
            <p:ph type="title"/>
          </p:nvPr>
        </p:nvSpPr>
        <p:spPr>
          <a:xfrm>
            <a:off x="795866" y="302394"/>
            <a:ext cx="10515600" cy="878706"/>
          </a:xfrm>
        </p:spPr>
        <p:txBody>
          <a:bodyPr anchor="t"/>
          <a:lstStyle/>
          <a:p>
            <a:pPr algn="ctr"/>
            <a:r>
              <a:rPr lang="en-US" dirty="0"/>
              <a:t>Exercise Document Guide</a:t>
            </a:r>
          </a:p>
        </p:txBody>
      </p:sp>
      <p:pic>
        <p:nvPicPr>
          <p:cNvPr id="6" name="Picture 5">
            <a:extLst>
              <a:ext uri="{FF2B5EF4-FFF2-40B4-BE49-F238E27FC236}">
                <a16:creationId xmlns:a16="http://schemas.microsoft.com/office/drawing/2014/main" id="{E0DCF3E7-A878-C2B1-91E8-57FF839CA47B}"/>
              </a:ext>
            </a:extLst>
          </p:cNvPr>
          <p:cNvPicPr>
            <a:picLocks noChangeAspect="1"/>
          </p:cNvPicPr>
          <p:nvPr/>
        </p:nvPicPr>
        <p:blipFill>
          <a:blip r:embed="rId5"/>
          <a:srcRect l="24167" t="19121" r="24861"/>
          <a:stretch>
            <a:fillRect/>
          </a:stretch>
        </p:blipFill>
        <p:spPr>
          <a:xfrm>
            <a:off x="2988733" y="1390940"/>
            <a:ext cx="6214533" cy="5300133"/>
          </a:xfrm>
          <a:prstGeom prst="rect">
            <a:avLst/>
          </a:prstGeom>
        </p:spPr>
      </p:pic>
      <p:pic>
        <p:nvPicPr>
          <p:cNvPr id="4" name="Audio 3">
            <a:hlinkClick r:id="" action="ppaction://media"/>
            <a:extLst>
              <a:ext uri="{FF2B5EF4-FFF2-40B4-BE49-F238E27FC236}">
                <a16:creationId xmlns:a16="http://schemas.microsoft.com/office/drawing/2014/main" id="{008D6260-0E46-826A-07BF-98323909819B}"/>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904545671"/>
      </p:ext>
    </p:extLst>
  </p:cSld>
  <p:clrMapOvr>
    <a:masterClrMapping/>
  </p:clrMapOvr>
  <mc:AlternateContent xmlns:mc="http://schemas.openxmlformats.org/markup-compatibility/2006">
    <mc:Choice xmlns:p14="http://schemas.microsoft.com/office/powerpoint/2010/main" Requires="p14">
      <p:transition spd="slow" p14:dur="2000" advTm="13663"/>
    </mc:Choice>
    <mc:Fallback>
      <p:transition spd="slow" advTm="136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68584-7526-6CE9-5377-114DB2384350}"/>
              </a:ext>
            </a:extLst>
          </p:cNvPr>
          <p:cNvSpPr>
            <a:spLocks noGrp="1"/>
          </p:cNvSpPr>
          <p:nvPr>
            <p:ph type="title"/>
          </p:nvPr>
        </p:nvSpPr>
        <p:spPr>
          <a:xfrm>
            <a:off x="7573617" y="1679712"/>
            <a:ext cx="3740426" cy="2773018"/>
          </a:xfrm>
        </p:spPr>
        <p:txBody>
          <a:bodyPr>
            <a:normAutofit/>
          </a:bodyPr>
          <a:lstStyle/>
          <a:p>
            <a:r>
              <a:rPr lang="en-US" dirty="0"/>
              <a:t>Participant Guide &amp; Sign-in Sheet</a:t>
            </a:r>
          </a:p>
        </p:txBody>
      </p:sp>
      <p:pic>
        <p:nvPicPr>
          <p:cNvPr id="4" name="Picture 3">
            <a:extLst>
              <a:ext uri="{FF2B5EF4-FFF2-40B4-BE49-F238E27FC236}">
                <a16:creationId xmlns:a16="http://schemas.microsoft.com/office/drawing/2014/main" id="{36FF7A65-D145-109E-9E32-2E71FE062FBF}"/>
              </a:ext>
            </a:extLst>
          </p:cNvPr>
          <p:cNvPicPr>
            <a:picLocks noChangeAspect="1"/>
          </p:cNvPicPr>
          <p:nvPr/>
        </p:nvPicPr>
        <p:blipFill>
          <a:blip r:embed="rId5"/>
          <a:srcRect l="24167" t="18863" r="25000"/>
          <a:stretch>
            <a:fillRect/>
          </a:stretch>
        </p:blipFill>
        <p:spPr>
          <a:xfrm>
            <a:off x="1253067" y="507998"/>
            <a:ext cx="6197600" cy="5317067"/>
          </a:xfrm>
          <a:prstGeom prst="rect">
            <a:avLst/>
          </a:prstGeom>
        </p:spPr>
      </p:pic>
      <p:pic>
        <p:nvPicPr>
          <p:cNvPr id="13" name="Audio 12">
            <a:hlinkClick r:id="" action="ppaction://media"/>
            <a:extLst>
              <a:ext uri="{FF2B5EF4-FFF2-40B4-BE49-F238E27FC236}">
                <a16:creationId xmlns:a16="http://schemas.microsoft.com/office/drawing/2014/main" id="{7DB08112-5BB2-18AE-A93B-DDF9A92CAD3F}"/>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215670160"/>
      </p:ext>
    </p:extLst>
  </p:cSld>
  <p:clrMapOvr>
    <a:masterClrMapping/>
  </p:clrMapOvr>
  <mc:AlternateContent xmlns:mc="http://schemas.openxmlformats.org/markup-compatibility/2006">
    <mc:Choice xmlns:p14="http://schemas.microsoft.com/office/powerpoint/2010/main" Requires="p14">
      <p:transition spd="slow" p14:dur="2000" advTm="59492"/>
    </mc:Choice>
    <mc:Fallback>
      <p:transition spd="slow" advTm="594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9FF5F-D5D9-DE7D-83CB-9984E9577A7C}"/>
              </a:ext>
            </a:extLst>
          </p:cNvPr>
          <p:cNvSpPr>
            <a:spLocks noGrp="1"/>
          </p:cNvSpPr>
          <p:nvPr>
            <p:ph type="title"/>
          </p:nvPr>
        </p:nvSpPr>
        <p:spPr>
          <a:xfrm>
            <a:off x="4080013" y="0"/>
            <a:ext cx="4031974" cy="904875"/>
          </a:xfrm>
        </p:spPr>
        <p:txBody>
          <a:bodyPr/>
          <a:lstStyle/>
          <a:p>
            <a:r>
              <a:rPr lang="en-US" dirty="0"/>
              <a:t>Exercise Manual</a:t>
            </a:r>
          </a:p>
        </p:txBody>
      </p:sp>
      <p:sp>
        <p:nvSpPr>
          <p:cNvPr id="6" name="Slide Number Placeholder 5">
            <a:extLst>
              <a:ext uri="{FF2B5EF4-FFF2-40B4-BE49-F238E27FC236}">
                <a16:creationId xmlns:a16="http://schemas.microsoft.com/office/drawing/2014/main" id="{213C7C9D-2B0C-B2E4-4152-96805458E4A9}"/>
              </a:ext>
            </a:extLst>
          </p:cNvPr>
          <p:cNvSpPr>
            <a:spLocks noGrp="1"/>
          </p:cNvSpPr>
          <p:nvPr>
            <p:ph type="sldNum" sz="quarter" idx="12"/>
          </p:nvPr>
        </p:nvSpPr>
        <p:spPr/>
        <p:txBody>
          <a:bodyPr/>
          <a:lstStyle/>
          <a:p>
            <a:fld id="{D57F1E4F-1CFF-5643-939E-217C01CDF565}" type="slidenum">
              <a:rPr lang="en-US" smtClean="0"/>
              <a:pPr/>
              <a:t>12</a:t>
            </a:fld>
            <a:endParaRPr lang="en-US" dirty="0"/>
          </a:p>
        </p:txBody>
      </p:sp>
      <p:pic>
        <p:nvPicPr>
          <p:cNvPr id="4" name="Picture 3">
            <a:extLst>
              <a:ext uri="{FF2B5EF4-FFF2-40B4-BE49-F238E27FC236}">
                <a16:creationId xmlns:a16="http://schemas.microsoft.com/office/drawing/2014/main" id="{4AD12A92-BDA2-7925-B271-2605A04E405C}"/>
              </a:ext>
            </a:extLst>
          </p:cNvPr>
          <p:cNvPicPr>
            <a:picLocks noChangeAspect="1"/>
          </p:cNvPicPr>
          <p:nvPr/>
        </p:nvPicPr>
        <p:blipFill>
          <a:blip r:embed="rId5"/>
          <a:srcRect l="972" t="18088" r="34583" b="5871"/>
          <a:stretch>
            <a:fillRect/>
          </a:stretch>
        </p:blipFill>
        <p:spPr>
          <a:xfrm>
            <a:off x="2457172" y="937418"/>
            <a:ext cx="7857067" cy="4983163"/>
          </a:xfrm>
          <a:prstGeom prst="rect">
            <a:avLst/>
          </a:prstGeom>
        </p:spPr>
      </p:pic>
      <p:pic>
        <p:nvPicPr>
          <p:cNvPr id="7" name="Audio 6">
            <a:hlinkClick r:id="" action="ppaction://media"/>
            <a:extLst>
              <a:ext uri="{FF2B5EF4-FFF2-40B4-BE49-F238E27FC236}">
                <a16:creationId xmlns:a16="http://schemas.microsoft.com/office/drawing/2014/main" id="{014C7DCB-99AF-669A-1876-FE65B6F05E3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218186789"/>
      </p:ext>
    </p:extLst>
  </p:cSld>
  <p:clrMapOvr>
    <a:masterClrMapping/>
  </p:clrMapOvr>
  <mc:AlternateContent xmlns:mc="http://schemas.openxmlformats.org/markup-compatibility/2006">
    <mc:Choice xmlns:p14="http://schemas.microsoft.com/office/powerpoint/2010/main" Requires="p14">
      <p:transition spd="slow" p14:dur="2000" advTm="51515"/>
    </mc:Choice>
    <mc:Fallback>
      <p:transition spd="slow" advTm="515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9BF2C-28D6-D093-70BA-71DCE4EBEAE1}"/>
              </a:ext>
            </a:extLst>
          </p:cNvPr>
          <p:cNvSpPr>
            <a:spLocks noGrp="1"/>
          </p:cNvSpPr>
          <p:nvPr>
            <p:ph type="title"/>
          </p:nvPr>
        </p:nvSpPr>
        <p:spPr>
          <a:xfrm>
            <a:off x="7494104" y="1972917"/>
            <a:ext cx="3859696" cy="2912166"/>
          </a:xfrm>
        </p:spPr>
        <p:txBody>
          <a:bodyPr>
            <a:normAutofit/>
          </a:bodyPr>
          <a:lstStyle/>
          <a:p>
            <a:r>
              <a:rPr lang="en-US" dirty="0"/>
              <a:t>Exercise Evaluation Guide</a:t>
            </a:r>
          </a:p>
        </p:txBody>
      </p:sp>
      <p:sp>
        <p:nvSpPr>
          <p:cNvPr id="6" name="Slide Number Placeholder 5">
            <a:extLst>
              <a:ext uri="{FF2B5EF4-FFF2-40B4-BE49-F238E27FC236}">
                <a16:creationId xmlns:a16="http://schemas.microsoft.com/office/drawing/2014/main" id="{9C71DBF7-EFBB-7C45-B0EC-D2CC8707F8CD}"/>
              </a:ext>
            </a:extLst>
          </p:cNvPr>
          <p:cNvSpPr>
            <a:spLocks noGrp="1"/>
          </p:cNvSpPr>
          <p:nvPr>
            <p:ph type="sldNum" sz="quarter" idx="12"/>
          </p:nvPr>
        </p:nvSpPr>
        <p:spPr/>
        <p:txBody>
          <a:bodyPr/>
          <a:lstStyle/>
          <a:p>
            <a:fld id="{D57F1E4F-1CFF-5643-939E-217C01CDF565}" type="slidenum">
              <a:rPr lang="en-US" smtClean="0"/>
              <a:pPr/>
              <a:t>13</a:t>
            </a:fld>
            <a:endParaRPr lang="en-US" dirty="0"/>
          </a:p>
        </p:txBody>
      </p:sp>
      <p:pic>
        <p:nvPicPr>
          <p:cNvPr id="4" name="Picture 3">
            <a:extLst>
              <a:ext uri="{FF2B5EF4-FFF2-40B4-BE49-F238E27FC236}">
                <a16:creationId xmlns:a16="http://schemas.microsoft.com/office/drawing/2014/main" id="{91D7A256-06F7-0B25-F1B1-CE024990511F}"/>
              </a:ext>
            </a:extLst>
          </p:cNvPr>
          <p:cNvPicPr>
            <a:picLocks noChangeAspect="1"/>
          </p:cNvPicPr>
          <p:nvPr/>
        </p:nvPicPr>
        <p:blipFill>
          <a:blip r:embed="rId5"/>
          <a:srcRect l="31111" t="16537" r="31944"/>
          <a:stretch>
            <a:fillRect/>
          </a:stretch>
        </p:blipFill>
        <p:spPr>
          <a:xfrm>
            <a:off x="1794932" y="287865"/>
            <a:ext cx="4744124" cy="5760720"/>
          </a:xfrm>
          <a:prstGeom prst="rect">
            <a:avLst/>
          </a:prstGeom>
        </p:spPr>
      </p:pic>
      <p:pic>
        <p:nvPicPr>
          <p:cNvPr id="7" name="Audio 6">
            <a:hlinkClick r:id="" action="ppaction://media"/>
            <a:extLst>
              <a:ext uri="{FF2B5EF4-FFF2-40B4-BE49-F238E27FC236}">
                <a16:creationId xmlns:a16="http://schemas.microsoft.com/office/drawing/2014/main" id="{4EE5DF31-9BBB-0C72-984A-631441E2630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88945021"/>
      </p:ext>
    </p:extLst>
  </p:cSld>
  <p:clrMapOvr>
    <a:masterClrMapping/>
  </p:clrMapOvr>
  <mc:AlternateContent xmlns:mc="http://schemas.openxmlformats.org/markup-compatibility/2006">
    <mc:Choice xmlns:p14="http://schemas.microsoft.com/office/powerpoint/2010/main" Requires="p14">
      <p:transition spd="slow" p14:dur="2000" advTm="37372"/>
    </mc:Choice>
    <mc:Fallback>
      <p:transition spd="slow" advTm="373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DDA58-7AF3-2047-7068-0AB0CC6F45AF}"/>
              </a:ext>
            </a:extLst>
          </p:cNvPr>
          <p:cNvSpPr>
            <a:spLocks noGrp="1"/>
          </p:cNvSpPr>
          <p:nvPr>
            <p:ph type="title"/>
          </p:nvPr>
        </p:nvSpPr>
        <p:spPr/>
        <p:txBody>
          <a:bodyPr vert="horz" lIns="91440" tIns="45720" rIns="91440" bIns="45720" rtlCol="0" anchor="b">
            <a:normAutofit/>
          </a:bodyPr>
          <a:lstStyle/>
          <a:p>
            <a:r>
              <a:rPr lang="en-US" dirty="0"/>
              <a:t>After Exercise Report/Improvement Plan</a:t>
            </a:r>
          </a:p>
        </p:txBody>
      </p:sp>
      <p:pic>
        <p:nvPicPr>
          <p:cNvPr id="4" name="Picture 3">
            <a:extLst>
              <a:ext uri="{FF2B5EF4-FFF2-40B4-BE49-F238E27FC236}">
                <a16:creationId xmlns:a16="http://schemas.microsoft.com/office/drawing/2014/main" id="{39FA6F97-ABE4-4CA5-E744-A3940F2CB04E}"/>
              </a:ext>
            </a:extLst>
          </p:cNvPr>
          <p:cNvPicPr>
            <a:picLocks noChangeAspect="1"/>
          </p:cNvPicPr>
          <p:nvPr/>
        </p:nvPicPr>
        <p:blipFill>
          <a:blip r:embed="rId5"/>
          <a:srcRect l="972" t="22481" r="1667" b="7235"/>
          <a:stretch>
            <a:fillRect/>
          </a:stretch>
        </p:blipFill>
        <p:spPr>
          <a:xfrm>
            <a:off x="838200" y="1422400"/>
            <a:ext cx="11076006" cy="4297680"/>
          </a:xfrm>
          <a:prstGeom prst="rect">
            <a:avLst/>
          </a:prstGeom>
        </p:spPr>
      </p:pic>
      <p:pic>
        <p:nvPicPr>
          <p:cNvPr id="6" name="Audio 5">
            <a:hlinkClick r:id="" action="ppaction://media"/>
            <a:extLst>
              <a:ext uri="{FF2B5EF4-FFF2-40B4-BE49-F238E27FC236}">
                <a16:creationId xmlns:a16="http://schemas.microsoft.com/office/drawing/2014/main" id="{48121BB0-CB9B-859F-A1E4-7B71EBBD3679}"/>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284626746"/>
      </p:ext>
    </p:extLst>
  </p:cSld>
  <p:clrMapOvr>
    <a:masterClrMapping/>
  </p:clrMapOvr>
  <mc:AlternateContent xmlns:mc="http://schemas.openxmlformats.org/markup-compatibility/2006">
    <mc:Choice xmlns:p14="http://schemas.microsoft.com/office/powerpoint/2010/main" Requires="p14">
      <p:transition spd="slow" p14:dur="2000" advTm="57579"/>
    </mc:Choice>
    <mc:Fallback>
      <p:transition spd="slow" advTm="575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6FD34-A3FB-DCE0-344D-A3ADC55DC618}"/>
              </a:ext>
            </a:extLst>
          </p:cNvPr>
          <p:cNvSpPr>
            <a:spLocks noGrp="1"/>
          </p:cNvSpPr>
          <p:nvPr>
            <p:ph type="title"/>
          </p:nvPr>
        </p:nvSpPr>
        <p:spPr/>
        <p:txBody>
          <a:bodyPr>
            <a:normAutofit/>
          </a:bodyPr>
          <a:lstStyle/>
          <a:p>
            <a:pPr algn="ctr"/>
            <a:r>
              <a:rPr lang="en-US" dirty="0"/>
              <a:t>Exercise Day Logistics</a:t>
            </a:r>
          </a:p>
        </p:txBody>
      </p:sp>
      <p:sp>
        <p:nvSpPr>
          <p:cNvPr id="3" name="Text Placeholder 2">
            <a:extLst>
              <a:ext uri="{FF2B5EF4-FFF2-40B4-BE49-F238E27FC236}">
                <a16:creationId xmlns:a16="http://schemas.microsoft.com/office/drawing/2014/main" id="{53AD1212-18B7-0715-2EF9-6E5F78C2ED96}"/>
              </a:ext>
            </a:extLst>
          </p:cNvPr>
          <p:cNvSpPr>
            <a:spLocks noGrp="1"/>
          </p:cNvSpPr>
          <p:nvPr>
            <p:ph type="body" idx="1"/>
          </p:nvPr>
        </p:nvSpPr>
        <p:spPr/>
        <p:txBody>
          <a:bodyPr/>
          <a:lstStyle/>
          <a:p>
            <a:endParaRPr lang="en-US"/>
          </a:p>
        </p:txBody>
      </p:sp>
      <p:pic>
        <p:nvPicPr>
          <p:cNvPr id="14" name="Audio 13">
            <a:hlinkClick r:id="" action="ppaction://media"/>
            <a:extLst>
              <a:ext uri="{FF2B5EF4-FFF2-40B4-BE49-F238E27FC236}">
                <a16:creationId xmlns:a16="http://schemas.microsoft.com/office/drawing/2014/main" id="{7CE2B6A5-1D24-C0FC-B8E5-39AB133AE8F3}"/>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71133066"/>
      </p:ext>
    </p:extLst>
  </p:cSld>
  <p:clrMapOvr>
    <a:masterClrMapping/>
  </p:clrMapOvr>
  <mc:AlternateContent xmlns:mc="http://schemas.openxmlformats.org/markup-compatibility/2006">
    <mc:Choice xmlns:p14="http://schemas.microsoft.com/office/powerpoint/2010/main" Requires="p14">
      <p:transition spd="slow" p14:dur="2000" advTm="7321"/>
    </mc:Choice>
    <mc:Fallback>
      <p:transition spd="slow" advTm="73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4D46-E428-7B2C-30D8-46DE17820F9E}"/>
              </a:ext>
            </a:extLst>
          </p:cNvPr>
          <p:cNvSpPr>
            <a:spLocks noGrp="1"/>
          </p:cNvSpPr>
          <p:nvPr>
            <p:ph type="title"/>
          </p:nvPr>
        </p:nvSpPr>
        <p:spPr/>
        <p:txBody>
          <a:bodyPr/>
          <a:lstStyle/>
          <a:p>
            <a:r>
              <a:rPr lang="en-US" dirty="0"/>
              <a:t>Exercise Logistics</a:t>
            </a:r>
          </a:p>
        </p:txBody>
      </p:sp>
      <p:sp>
        <p:nvSpPr>
          <p:cNvPr id="3" name="Content Placeholder 2">
            <a:extLst>
              <a:ext uri="{FF2B5EF4-FFF2-40B4-BE49-F238E27FC236}">
                <a16:creationId xmlns:a16="http://schemas.microsoft.com/office/drawing/2014/main" id="{693954B6-1A27-94A8-2399-58C2975A30E7}"/>
              </a:ext>
            </a:extLst>
          </p:cNvPr>
          <p:cNvSpPr>
            <a:spLocks noGrp="1"/>
          </p:cNvSpPr>
          <p:nvPr>
            <p:ph sz="half" idx="1"/>
          </p:nvPr>
        </p:nvSpPr>
        <p:spPr>
          <a:xfrm>
            <a:off x="838200" y="1130797"/>
            <a:ext cx="5181600" cy="4818943"/>
          </a:xfrm>
        </p:spPr>
        <p:txBody>
          <a:bodyPr anchor="ctr">
            <a:normAutofit/>
          </a:bodyPr>
          <a:lstStyle/>
          <a:p>
            <a:r>
              <a:rPr lang="en-US" sz="3200" dirty="0"/>
              <a:t>On Exercise Day, gather your team in a central location.</a:t>
            </a:r>
          </a:p>
          <a:p>
            <a:r>
              <a:rPr lang="en-US" sz="3200" dirty="0"/>
              <a:t>Have a sign-in sheet available to track who participates</a:t>
            </a:r>
          </a:p>
          <a:p>
            <a:r>
              <a:rPr lang="en-US" sz="3200" dirty="0"/>
              <a:t>Log-in to virtual exercise and follow along as the Coalition facilitates.</a:t>
            </a:r>
          </a:p>
        </p:txBody>
      </p:sp>
      <p:sp>
        <p:nvSpPr>
          <p:cNvPr id="6" name="Slide Number Placeholder 5">
            <a:extLst>
              <a:ext uri="{FF2B5EF4-FFF2-40B4-BE49-F238E27FC236}">
                <a16:creationId xmlns:a16="http://schemas.microsoft.com/office/drawing/2014/main" id="{A8B8401A-429F-58DC-0A4E-2FA8E19DD46F}"/>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
        <p:nvSpPr>
          <p:cNvPr id="8" name="TextBox 7">
            <a:extLst>
              <a:ext uri="{FF2B5EF4-FFF2-40B4-BE49-F238E27FC236}">
                <a16:creationId xmlns:a16="http://schemas.microsoft.com/office/drawing/2014/main" id="{FC758463-4657-7AAD-4FCA-DA35CC689B76}"/>
              </a:ext>
            </a:extLst>
          </p:cNvPr>
          <p:cNvSpPr txBox="1"/>
          <p:nvPr/>
        </p:nvSpPr>
        <p:spPr>
          <a:xfrm>
            <a:off x="6956621" y="1881436"/>
            <a:ext cx="4901834" cy="2554545"/>
          </a:xfrm>
          <a:prstGeom prst="rect">
            <a:avLst/>
          </a:prstGeom>
          <a:noFill/>
        </p:spPr>
        <p:txBody>
          <a:bodyPr wrap="square" rtlCol="0">
            <a:spAutoFit/>
          </a:bodyPr>
          <a:lstStyle/>
          <a:p>
            <a:r>
              <a:rPr lang="en-US" sz="2000" dirty="0">
                <a:solidFill>
                  <a:schemeClr val="tx2">
                    <a:lumMod val="75000"/>
                  </a:schemeClr>
                </a:solidFill>
              </a:rPr>
              <a:t>Have these materials available:</a:t>
            </a:r>
          </a:p>
          <a:p>
            <a:pPr marL="285750" indent="-285750">
              <a:buFont typeface="Arial" panose="020B0604020202020204" pitchFamily="34" charset="0"/>
              <a:buChar char="•"/>
            </a:pPr>
            <a:r>
              <a:rPr lang="en-US" sz="2000" dirty="0">
                <a:solidFill>
                  <a:schemeClr val="tx2">
                    <a:lumMod val="75000"/>
                  </a:schemeClr>
                </a:solidFill>
              </a:rPr>
              <a:t>Computer &amp; internet access </a:t>
            </a:r>
          </a:p>
          <a:p>
            <a:pPr marL="285750" indent="-285750">
              <a:buFont typeface="Arial" panose="020B0604020202020204" pitchFamily="34" charset="0"/>
              <a:buChar char="•"/>
            </a:pPr>
            <a:r>
              <a:rPr lang="en-US" sz="2000" dirty="0">
                <a:solidFill>
                  <a:schemeClr val="tx2">
                    <a:lumMod val="75000"/>
                  </a:schemeClr>
                </a:solidFill>
              </a:rPr>
              <a:t>Printed Participant Guide &amp; Exercise Manual for each participant</a:t>
            </a:r>
          </a:p>
          <a:p>
            <a:pPr marL="285750" indent="-285750">
              <a:buFont typeface="Arial" panose="020B0604020202020204" pitchFamily="34" charset="0"/>
              <a:buChar char="•"/>
            </a:pPr>
            <a:r>
              <a:rPr lang="en-US" sz="2000" dirty="0">
                <a:solidFill>
                  <a:schemeClr val="tx2">
                    <a:lumMod val="75000"/>
                  </a:schemeClr>
                </a:solidFill>
              </a:rPr>
              <a:t>Access to your emergency plans </a:t>
            </a:r>
          </a:p>
          <a:p>
            <a:pPr marL="285750" indent="-285750">
              <a:buFont typeface="Arial" panose="020B0604020202020204" pitchFamily="34" charset="0"/>
              <a:buChar char="•"/>
            </a:pPr>
            <a:r>
              <a:rPr lang="en-US" sz="2000" dirty="0">
                <a:solidFill>
                  <a:schemeClr val="tx2">
                    <a:lumMod val="75000"/>
                  </a:schemeClr>
                </a:solidFill>
              </a:rPr>
              <a:t>Evaluation Guide for evaluator</a:t>
            </a:r>
          </a:p>
          <a:p>
            <a:pPr marL="285750" indent="-285750">
              <a:buFont typeface="Arial" panose="020B0604020202020204" pitchFamily="34" charset="0"/>
              <a:buChar char="•"/>
            </a:pPr>
            <a:r>
              <a:rPr lang="en-US" sz="2000" dirty="0">
                <a:solidFill>
                  <a:schemeClr val="tx2">
                    <a:lumMod val="75000"/>
                  </a:schemeClr>
                </a:solidFill>
              </a:rPr>
              <a:t>Pens, notepaper</a:t>
            </a:r>
          </a:p>
          <a:p>
            <a:endParaRPr lang="en-US" sz="2000" b="1" dirty="0">
              <a:solidFill>
                <a:schemeClr val="accent1"/>
              </a:solidFill>
              <a:latin typeface="Abadi Extra Light" panose="020B0204020104020204" pitchFamily="34" charset="0"/>
            </a:endParaRPr>
          </a:p>
        </p:txBody>
      </p:sp>
      <p:sp>
        <p:nvSpPr>
          <p:cNvPr id="10" name="Speech Bubble: Oval 9">
            <a:extLst>
              <a:ext uri="{FF2B5EF4-FFF2-40B4-BE49-F238E27FC236}">
                <a16:creationId xmlns:a16="http://schemas.microsoft.com/office/drawing/2014/main" id="{C966F82F-E875-392D-A62A-2CB57F415FEF}"/>
              </a:ext>
            </a:extLst>
          </p:cNvPr>
          <p:cNvSpPr>
            <a:spLocks noChangeAspect="1"/>
          </p:cNvSpPr>
          <p:nvPr/>
        </p:nvSpPr>
        <p:spPr>
          <a:xfrm>
            <a:off x="6043115" y="681036"/>
            <a:ext cx="5698892" cy="4389120"/>
          </a:xfrm>
          <a:prstGeom prst="wedgeEllipseCallou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4" name="TextBox 3">
            <a:extLst>
              <a:ext uri="{FF2B5EF4-FFF2-40B4-BE49-F238E27FC236}">
                <a16:creationId xmlns:a16="http://schemas.microsoft.com/office/drawing/2014/main" id="{F1E86892-754E-316C-6D38-262C771050B6}"/>
              </a:ext>
            </a:extLst>
          </p:cNvPr>
          <p:cNvSpPr txBox="1"/>
          <p:nvPr/>
        </p:nvSpPr>
        <p:spPr>
          <a:xfrm>
            <a:off x="7594600" y="1385856"/>
            <a:ext cx="2032000" cy="400110"/>
          </a:xfrm>
          <a:prstGeom prst="rect">
            <a:avLst/>
          </a:prstGeom>
          <a:noFill/>
        </p:spPr>
        <p:txBody>
          <a:bodyPr wrap="square" rtlCol="0">
            <a:spAutoFit/>
          </a:bodyPr>
          <a:lstStyle/>
          <a:p>
            <a:pPr algn="ctr"/>
            <a:r>
              <a:rPr lang="en-US" sz="2000" b="1" dirty="0">
                <a:solidFill>
                  <a:schemeClr val="tx2">
                    <a:lumMod val="75000"/>
                  </a:schemeClr>
                </a:solidFill>
                <a:latin typeface="Aharoni" panose="02010803020104030203" pitchFamily="2" charset="-79"/>
                <a:cs typeface="Aharoni" panose="02010803020104030203" pitchFamily="2" charset="-79"/>
              </a:rPr>
              <a:t>Exercise Tip: </a:t>
            </a:r>
          </a:p>
        </p:txBody>
      </p:sp>
      <p:pic>
        <p:nvPicPr>
          <p:cNvPr id="7" name="Audio 6">
            <a:hlinkClick r:id="" action="ppaction://media"/>
            <a:extLst>
              <a:ext uri="{FF2B5EF4-FFF2-40B4-BE49-F238E27FC236}">
                <a16:creationId xmlns:a16="http://schemas.microsoft.com/office/drawing/2014/main" id="{AEAF6D0E-D233-2774-8188-6775A3AD030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064335916"/>
      </p:ext>
    </p:extLst>
  </p:cSld>
  <p:clrMapOvr>
    <a:masterClrMapping/>
  </p:clrMapOvr>
  <mc:AlternateContent xmlns:mc="http://schemas.openxmlformats.org/markup-compatibility/2006">
    <mc:Choice xmlns:p14="http://schemas.microsoft.com/office/powerpoint/2010/main" Requires="p14">
      <p:transition spd="slow" p14:dur="2000" advTm="61596"/>
    </mc:Choice>
    <mc:Fallback>
      <p:transition spd="slow" advTm="615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5">
            <a:alphaModFix amt="29000"/>
            <a:lum/>
          </a:blip>
          <a:srcRect/>
          <a:stretch>
            <a:fillRect t="-69000" b="-69000"/>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2C3391F-5AC6-40EB-B2F4-422A92C8E965}"/>
              </a:ext>
            </a:extLst>
          </p:cNvPr>
          <p:cNvSpPr>
            <a:spLocks noGrp="1"/>
          </p:cNvSpPr>
          <p:nvPr>
            <p:ph type="sldNum" sz="quarter" idx="12"/>
          </p:nvPr>
        </p:nvSpPr>
        <p:spPr>
          <a:xfrm>
            <a:off x="6457950" y="6356351"/>
            <a:ext cx="2057400" cy="365125"/>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450"/>
              </a:spcAft>
              <a:buClrTx/>
              <a:buSzTx/>
              <a:buFontTx/>
              <a:buNone/>
              <a:tabLst/>
              <a:defRPr/>
            </a:pPr>
            <a:fld id="{37E038A2-A160-435A-B490-F92AAE96DEB3}"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450"/>
                </a:spcAft>
                <a:buClrTx/>
                <a:buSzTx/>
                <a:buFontTx/>
                <a:buNone/>
                <a:tabLst/>
                <a:defRPr/>
              </a:pPr>
              <a:t>17</a:t>
            </a:fld>
            <a:endParaRPr kumimoji="0" lang="en-US" sz="1200" b="0" i="0" u="none" strike="noStrike" kern="1200" cap="none" spc="0" normalizeH="0" baseline="0" noProof="0">
              <a:ln>
                <a:noFill/>
              </a:ln>
              <a:solidFill>
                <a:srgbClr val="942434">
                  <a:lumMod val="75000"/>
                  <a:lumOff val="25000"/>
                </a:srgbClr>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30E9F3DD-37B0-FBFC-4C15-9A031C3D017F}"/>
              </a:ext>
            </a:extLst>
          </p:cNvPr>
          <p:cNvSpPr txBox="1"/>
          <p:nvPr/>
        </p:nvSpPr>
        <p:spPr>
          <a:xfrm>
            <a:off x="4172284" y="2367171"/>
            <a:ext cx="3847431" cy="2123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3859AE"/>
                </a:solidFill>
                <a:effectLst/>
                <a:uLnTx/>
                <a:uFillTx/>
                <a:latin typeface="Calibri" panose="020F0502020204030204"/>
                <a:ea typeface="+mn-ea"/>
                <a:cs typeface="+mn-cs"/>
              </a:rPr>
              <a:t>BEGIN EXERCISE</a:t>
            </a:r>
          </a:p>
        </p:txBody>
      </p:sp>
      <p:pic>
        <p:nvPicPr>
          <p:cNvPr id="17" name="Audio 16">
            <a:hlinkClick r:id="" action="ppaction://media"/>
            <a:extLst>
              <a:ext uri="{FF2B5EF4-FFF2-40B4-BE49-F238E27FC236}">
                <a16:creationId xmlns:a16="http://schemas.microsoft.com/office/drawing/2014/main" id="{08CFE31F-20A3-CFF4-A3D7-B3B245326C76}"/>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655104823"/>
      </p:ext>
    </p:extLst>
  </p:cSld>
  <p:clrMapOvr>
    <a:masterClrMapping/>
  </p:clrMapOvr>
  <mc:AlternateContent xmlns:mc="http://schemas.openxmlformats.org/markup-compatibility/2006">
    <mc:Choice xmlns:p14="http://schemas.microsoft.com/office/powerpoint/2010/main" Requires="p14">
      <p:transition spd="slow" p14:dur="2000" advTm="9058"/>
    </mc:Choice>
    <mc:Fallback>
      <p:transition spd="slow" advTm="90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rrow: Bent-Up 8">
            <a:extLst>
              <a:ext uri="{FF2B5EF4-FFF2-40B4-BE49-F238E27FC236}">
                <a16:creationId xmlns:a16="http://schemas.microsoft.com/office/drawing/2014/main" id="{DAF64BC6-B2A4-80EF-A7C8-6988FB39E9F4}"/>
              </a:ext>
            </a:extLst>
          </p:cNvPr>
          <p:cNvSpPr/>
          <p:nvPr/>
        </p:nvSpPr>
        <p:spPr>
          <a:xfrm rot="5400000">
            <a:off x="5439472" y="1637212"/>
            <a:ext cx="1012707" cy="1152931"/>
          </a:xfrm>
          <a:prstGeom prst="bentUpArrow">
            <a:avLst>
              <a:gd name="adj1" fmla="val 32840"/>
              <a:gd name="adj2" fmla="val 25000"/>
              <a:gd name="adj3" fmla="val 35780"/>
            </a:avLst>
          </a:prstGeom>
          <a:gradFill flip="none" rotWithShape="0">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scene3d>
            <a:camera prst="orthographicFront"/>
            <a:lightRig rig="flat" dir="t"/>
          </a:scene3d>
          <a:sp3d prstMaterial="plastic">
            <a:bevelT w="88900" h="88900"/>
            <a:bevelB w="88900" h="31750" prst="angle"/>
          </a:sp3d>
        </p:spPr>
        <p:style>
          <a:lnRef idx="0">
            <a:schemeClr val="lt1">
              <a:hueOff val="0"/>
              <a:satOff val="0"/>
              <a:lumOff val="0"/>
              <a:alphaOff val="0"/>
            </a:schemeClr>
          </a:lnRef>
          <a:fillRef idx="3">
            <a:scrgbClr r="0" g="0" b="0"/>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grpSp>
        <p:nvGrpSpPr>
          <p:cNvPr id="10" name="Group 9">
            <a:extLst>
              <a:ext uri="{FF2B5EF4-FFF2-40B4-BE49-F238E27FC236}">
                <a16:creationId xmlns:a16="http://schemas.microsoft.com/office/drawing/2014/main" id="{269C837B-F216-1550-4C8F-F8C85CB64154}"/>
              </a:ext>
            </a:extLst>
          </p:cNvPr>
          <p:cNvGrpSpPr/>
          <p:nvPr/>
        </p:nvGrpSpPr>
        <p:grpSpPr>
          <a:xfrm>
            <a:off x="5171166" y="514606"/>
            <a:ext cx="1704802" cy="1193306"/>
            <a:chOff x="1214832" y="30533"/>
            <a:chExt cx="1704802" cy="1193306"/>
          </a:xfrm>
          <a:scene3d>
            <a:camera prst="orthographicFront"/>
            <a:lightRig rig="flat" dir="t"/>
          </a:scene3d>
        </p:grpSpPr>
        <p:sp>
          <p:nvSpPr>
            <p:cNvPr id="22" name="Rectangle: Rounded Corners 21">
              <a:extLst>
                <a:ext uri="{FF2B5EF4-FFF2-40B4-BE49-F238E27FC236}">
                  <a16:creationId xmlns:a16="http://schemas.microsoft.com/office/drawing/2014/main" id="{685D9625-A7AF-7DAA-706F-B0B8510AF750}"/>
                </a:ext>
              </a:extLst>
            </p:cNvPr>
            <p:cNvSpPr/>
            <p:nvPr/>
          </p:nvSpPr>
          <p:spPr>
            <a:xfrm>
              <a:off x="1214832" y="30533"/>
              <a:ext cx="1704802" cy="1193306"/>
            </a:xfrm>
            <a:prstGeom prst="roundRect">
              <a:avLst>
                <a:gd name="adj" fmla="val 16670"/>
              </a:avLst>
            </a:prstGeom>
            <a:gradFill flip="none" rotWithShape="0">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a:lstStyle/>
            <a:p>
              <a:endParaRPr lang="en-US"/>
            </a:p>
          </p:txBody>
        </p:sp>
        <p:sp>
          <p:nvSpPr>
            <p:cNvPr id="23" name="Rectangle: Rounded Corners 5">
              <a:extLst>
                <a:ext uri="{FF2B5EF4-FFF2-40B4-BE49-F238E27FC236}">
                  <a16:creationId xmlns:a16="http://schemas.microsoft.com/office/drawing/2014/main" id="{05BD8925-819E-9268-EE08-B893C2C1FA73}"/>
                </a:ext>
              </a:extLst>
            </p:cNvPr>
            <p:cNvSpPr txBox="1"/>
            <p:nvPr/>
          </p:nvSpPr>
          <p:spPr>
            <a:xfrm>
              <a:off x="1273095" y="88796"/>
              <a:ext cx="1588276" cy="107678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Facilitator introduces Module</a:t>
              </a:r>
            </a:p>
          </p:txBody>
        </p:sp>
      </p:grpSp>
      <p:sp>
        <p:nvSpPr>
          <p:cNvPr id="11" name="Arrow: Bent-Up 10">
            <a:extLst>
              <a:ext uri="{FF2B5EF4-FFF2-40B4-BE49-F238E27FC236}">
                <a16:creationId xmlns:a16="http://schemas.microsoft.com/office/drawing/2014/main" id="{8AC633F2-86AE-E187-541D-2F38B585A356}"/>
              </a:ext>
            </a:extLst>
          </p:cNvPr>
          <p:cNvSpPr/>
          <p:nvPr/>
        </p:nvSpPr>
        <p:spPr>
          <a:xfrm rot="5400000">
            <a:off x="6852934" y="2977689"/>
            <a:ext cx="1012707" cy="1152931"/>
          </a:xfrm>
          <a:prstGeom prst="bentUpArrow">
            <a:avLst>
              <a:gd name="adj1" fmla="val 32840"/>
              <a:gd name="adj2" fmla="val 25000"/>
              <a:gd name="adj3" fmla="val 35780"/>
            </a:avLst>
          </a:prstGeom>
          <a:scene3d>
            <a:camera prst="orthographicFront"/>
            <a:lightRig rig="flat" dir="t"/>
          </a:scene3d>
          <a:sp3d prstMaterial="plastic">
            <a:bevelT w="88900" h="88900"/>
            <a:bevelB w="88900" h="31750" prst="angle"/>
          </a:sp3d>
        </p:spPr>
        <p:style>
          <a:lnRef idx="0">
            <a:schemeClr val="lt1">
              <a:hueOff val="0"/>
              <a:satOff val="0"/>
              <a:lumOff val="0"/>
              <a:alphaOff val="0"/>
            </a:schemeClr>
          </a:lnRef>
          <a:fillRef idx="3">
            <a:schemeClr val="accent1">
              <a:tint val="50000"/>
              <a:hueOff val="0"/>
              <a:satOff val="0"/>
              <a:lumOff val="0"/>
              <a:alphaOff val="0"/>
            </a:schemeClr>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grpSp>
        <p:nvGrpSpPr>
          <p:cNvPr id="12" name="Group 11">
            <a:extLst>
              <a:ext uri="{FF2B5EF4-FFF2-40B4-BE49-F238E27FC236}">
                <a16:creationId xmlns:a16="http://schemas.microsoft.com/office/drawing/2014/main" id="{DE7A95CF-5AE1-DAF0-4A24-21DFC0611828}"/>
              </a:ext>
            </a:extLst>
          </p:cNvPr>
          <p:cNvGrpSpPr/>
          <p:nvPr/>
        </p:nvGrpSpPr>
        <p:grpSpPr>
          <a:xfrm>
            <a:off x="6584628" y="1855083"/>
            <a:ext cx="1704802" cy="1193306"/>
            <a:chOff x="2628294" y="1371010"/>
            <a:chExt cx="1704802" cy="1193306"/>
          </a:xfrm>
          <a:scene3d>
            <a:camera prst="orthographicFront"/>
            <a:lightRig rig="flat" dir="t"/>
          </a:scene3d>
        </p:grpSpPr>
        <p:sp>
          <p:nvSpPr>
            <p:cNvPr id="20" name="Rectangle: Rounded Corners 19">
              <a:extLst>
                <a:ext uri="{FF2B5EF4-FFF2-40B4-BE49-F238E27FC236}">
                  <a16:creationId xmlns:a16="http://schemas.microsoft.com/office/drawing/2014/main" id="{99A65822-0796-301F-788C-A981E694AD81}"/>
                </a:ext>
              </a:extLst>
            </p:cNvPr>
            <p:cNvSpPr/>
            <p:nvPr/>
          </p:nvSpPr>
          <p:spPr>
            <a:xfrm>
              <a:off x="2628294" y="1371010"/>
              <a:ext cx="1704802" cy="1193306"/>
            </a:xfrm>
            <a:prstGeom prst="roundRect">
              <a:avLst>
                <a:gd name="adj" fmla="val 16670"/>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a:lstStyle/>
            <a:p>
              <a:endParaRPr lang="en-US"/>
            </a:p>
          </p:txBody>
        </p:sp>
        <p:sp>
          <p:nvSpPr>
            <p:cNvPr id="21" name="Rectangle: Rounded Corners 8">
              <a:extLst>
                <a:ext uri="{FF2B5EF4-FFF2-40B4-BE49-F238E27FC236}">
                  <a16:creationId xmlns:a16="http://schemas.microsoft.com/office/drawing/2014/main" id="{416818E4-0B08-D3BB-0917-B6AEC2F0AD36}"/>
                </a:ext>
              </a:extLst>
            </p:cNvPr>
            <p:cNvSpPr txBox="1"/>
            <p:nvPr/>
          </p:nvSpPr>
          <p:spPr>
            <a:xfrm>
              <a:off x="2686557" y="1429273"/>
              <a:ext cx="1588276" cy="107678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Discussion ?s with your team</a:t>
              </a:r>
            </a:p>
          </p:txBody>
        </p:sp>
      </p:grpSp>
      <p:sp>
        <p:nvSpPr>
          <p:cNvPr id="13" name="Arrow: Bent-Up 12">
            <a:extLst>
              <a:ext uri="{FF2B5EF4-FFF2-40B4-BE49-F238E27FC236}">
                <a16:creationId xmlns:a16="http://schemas.microsoft.com/office/drawing/2014/main" id="{FC3B4C22-2FAF-E3FF-0B81-26BD21E9B7A4}"/>
              </a:ext>
            </a:extLst>
          </p:cNvPr>
          <p:cNvSpPr/>
          <p:nvPr/>
        </p:nvSpPr>
        <p:spPr>
          <a:xfrm rot="5400000">
            <a:off x="8266397" y="4318167"/>
            <a:ext cx="1012707" cy="1152931"/>
          </a:xfrm>
          <a:prstGeom prst="bentUpArrow">
            <a:avLst>
              <a:gd name="adj1" fmla="val 32840"/>
              <a:gd name="adj2" fmla="val 25000"/>
              <a:gd name="adj3" fmla="val 35780"/>
            </a:avLst>
          </a:prstGeom>
          <a:gradFill flip="none" rotWithShape="0">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scene3d>
            <a:camera prst="orthographicFront"/>
            <a:lightRig rig="flat" dir="t"/>
          </a:scene3d>
          <a:sp3d prstMaterial="plastic">
            <a:bevelT w="88900" h="88900"/>
            <a:bevelB w="88900" h="31750" prst="angle"/>
          </a:sp3d>
        </p:spPr>
        <p:style>
          <a:lnRef idx="0">
            <a:schemeClr val="lt1">
              <a:hueOff val="0"/>
              <a:satOff val="0"/>
              <a:lumOff val="0"/>
              <a:alphaOff val="0"/>
            </a:schemeClr>
          </a:lnRef>
          <a:fillRef idx="3">
            <a:scrgbClr r="0" g="0" b="0"/>
          </a:fillRef>
          <a:effectRef idx="2">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grpSp>
        <p:nvGrpSpPr>
          <p:cNvPr id="14" name="Group 13">
            <a:extLst>
              <a:ext uri="{FF2B5EF4-FFF2-40B4-BE49-F238E27FC236}">
                <a16:creationId xmlns:a16="http://schemas.microsoft.com/office/drawing/2014/main" id="{F1DE4C01-D691-FA6C-E512-9279103ABD65}"/>
              </a:ext>
            </a:extLst>
          </p:cNvPr>
          <p:cNvGrpSpPr/>
          <p:nvPr/>
        </p:nvGrpSpPr>
        <p:grpSpPr>
          <a:xfrm>
            <a:off x="7998091" y="3195560"/>
            <a:ext cx="1704802" cy="1193306"/>
            <a:chOff x="4041757" y="2711487"/>
            <a:chExt cx="1704802" cy="1193306"/>
          </a:xfrm>
          <a:scene3d>
            <a:camera prst="orthographicFront"/>
            <a:lightRig rig="flat" dir="t"/>
          </a:scene3d>
        </p:grpSpPr>
        <p:sp>
          <p:nvSpPr>
            <p:cNvPr id="18" name="Rectangle: Rounded Corners 17">
              <a:extLst>
                <a:ext uri="{FF2B5EF4-FFF2-40B4-BE49-F238E27FC236}">
                  <a16:creationId xmlns:a16="http://schemas.microsoft.com/office/drawing/2014/main" id="{16A4B75B-5333-F151-458B-506F11208D7B}"/>
                </a:ext>
              </a:extLst>
            </p:cNvPr>
            <p:cNvSpPr/>
            <p:nvPr/>
          </p:nvSpPr>
          <p:spPr>
            <a:xfrm>
              <a:off x="4041757" y="2711487"/>
              <a:ext cx="1704802" cy="1193306"/>
            </a:xfrm>
            <a:prstGeom prst="roundRect">
              <a:avLst>
                <a:gd name="adj" fmla="val 16670"/>
              </a:avLst>
            </a:prstGeom>
            <a:gradFill flip="none" rotWithShape="0">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a:lstStyle/>
            <a:p>
              <a:endParaRPr lang="en-US"/>
            </a:p>
          </p:txBody>
        </p:sp>
        <p:sp>
          <p:nvSpPr>
            <p:cNvPr id="19" name="Rectangle: Rounded Corners 11">
              <a:extLst>
                <a:ext uri="{FF2B5EF4-FFF2-40B4-BE49-F238E27FC236}">
                  <a16:creationId xmlns:a16="http://schemas.microsoft.com/office/drawing/2014/main" id="{5AFA6C6A-57EB-F7D9-59DF-3DBB79E287B2}"/>
                </a:ext>
              </a:extLst>
            </p:cNvPr>
            <p:cNvSpPr txBox="1"/>
            <p:nvPr/>
          </p:nvSpPr>
          <p:spPr>
            <a:xfrm>
              <a:off x="4100020" y="2769750"/>
              <a:ext cx="1588276" cy="107678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Large group report-out</a:t>
              </a:r>
            </a:p>
          </p:txBody>
        </p:sp>
      </p:grpSp>
      <p:grpSp>
        <p:nvGrpSpPr>
          <p:cNvPr id="15" name="Group 14">
            <a:extLst>
              <a:ext uri="{FF2B5EF4-FFF2-40B4-BE49-F238E27FC236}">
                <a16:creationId xmlns:a16="http://schemas.microsoft.com/office/drawing/2014/main" id="{0E595B0D-6F70-5232-8A26-1190FBC9BC64}"/>
              </a:ext>
            </a:extLst>
          </p:cNvPr>
          <p:cNvGrpSpPr/>
          <p:nvPr/>
        </p:nvGrpSpPr>
        <p:grpSpPr>
          <a:xfrm>
            <a:off x="9447764" y="4481718"/>
            <a:ext cx="1704802" cy="1193306"/>
            <a:chOff x="5491430" y="3997645"/>
            <a:chExt cx="1704802" cy="1193306"/>
          </a:xfrm>
          <a:scene3d>
            <a:camera prst="orthographicFront"/>
            <a:lightRig rig="flat" dir="t"/>
          </a:scene3d>
        </p:grpSpPr>
        <p:sp>
          <p:nvSpPr>
            <p:cNvPr id="16" name="Rectangle: Rounded Corners 15">
              <a:extLst>
                <a:ext uri="{FF2B5EF4-FFF2-40B4-BE49-F238E27FC236}">
                  <a16:creationId xmlns:a16="http://schemas.microsoft.com/office/drawing/2014/main" id="{0A9AEAB7-5AF4-B13E-3DEF-ED7C65746938}"/>
                </a:ext>
              </a:extLst>
            </p:cNvPr>
            <p:cNvSpPr/>
            <p:nvPr/>
          </p:nvSpPr>
          <p:spPr>
            <a:xfrm>
              <a:off x="5491430" y="3997645"/>
              <a:ext cx="1704802" cy="1193306"/>
            </a:xfrm>
            <a:prstGeom prst="roundRect">
              <a:avLst>
                <a:gd name="adj" fmla="val 16670"/>
              </a:avLst>
            </a:prstGeom>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a:lstStyle/>
            <a:p>
              <a:endParaRPr lang="en-US"/>
            </a:p>
          </p:txBody>
        </p:sp>
        <p:sp>
          <p:nvSpPr>
            <p:cNvPr id="17" name="Rectangle: Rounded Corners 13">
              <a:extLst>
                <a:ext uri="{FF2B5EF4-FFF2-40B4-BE49-F238E27FC236}">
                  <a16:creationId xmlns:a16="http://schemas.microsoft.com/office/drawing/2014/main" id="{7D87541A-8F71-E50D-F4E1-67864F87F7DE}"/>
                </a:ext>
              </a:extLst>
            </p:cNvPr>
            <p:cNvSpPr txBox="1"/>
            <p:nvPr/>
          </p:nvSpPr>
          <p:spPr>
            <a:xfrm>
              <a:off x="5549693" y="4055908"/>
              <a:ext cx="1588276" cy="107678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Introduce next module</a:t>
              </a:r>
            </a:p>
          </p:txBody>
        </p:sp>
      </p:grpSp>
      <p:sp>
        <p:nvSpPr>
          <p:cNvPr id="25" name="TextBox 24">
            <a:extLst>
              <a:ext uri="{FF2B5EF4-FFF2-40B4-BE49-F238E27FC236}">
                <a16:creationId xmlns:a16="http://schemas.microsoft.com/office/drawing/2014/main" id="{F1B0BB06-50A7-69DD-D5C6-0BF5767AFC3F}"/>
              </a:ext>
            </a:extLst>
          </p:cNvPr>
          <p:cNvSpPr txBox="1"/>
          <p:nvPr/>
        </p:nvSpPr>
        <p:spPr>
          <a:xfrm>
            <a:off x="1305427" y="2720031"/>
            <a:ext cx="2963333" cy="923330"/>
          </a:xfrm>
          <a:prstGeom prst="rect">
            <a:avLst/>
          </a:prstGeom>
          <a:noFill/>
        </p:spPr>
        <p:txBody>
          <a:bodyPr wrap="square" rtlCol="0">
            <a:spAutoFit/>
          </a:bodyPr>
          <a:lstStyle/>
          <a:p>
            <a:r>
              <a:rPr lang="en-US" sz="5400" b="1" dirty="0">
                <a:solidFill>
                  <a:schemeClr val="bg1"/>
                </a:solidFill>
              </a:rPr>
              <a:t>Logistics</a:t>
            </a:r>
          </a:p>
        </p:txBody>
      </p:sp>
      <p:sp>
        <p:nvSpPr>
          <p:cNvPr id="26" name="Oval 25">
            <a:extLst>
              <a:ext uri="{FF2B5EF4-FFF2-40B4-BE49-F238E27FC236}">
                <a16:creationId xmlns:a16="http://schemas.microsoft.com/office/drawing/2014/main" id="{DBC5AF25-9FBC-1399-DE3F-231C8014BDCC}"/>
              </a:ext>
            </a:extLst>
          </p:cNvPr>
          <p:cNvSpPr/>
          <p:nvPr/>
        </p:nvSpPr>
        <p:spPr>
          <a:xfrm>
            <a:off x="-2057806" y="-287867"/>
            <a:ext cx="6637867" cy="7433733"/>
          </a:xfrm>
          <a:prstGeom prst="ellipse">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0CC536DA-B06D-99E8-F2DE-1D9B4502D5D5}"/>
              </a:ext>
            </a:extLst>
          </p:cNvPr>
          <p:cNvSpPr txBox="1"/>
          <p:nvPr/>
        </p:nvSpPr>
        <p:spPr>
          <a:xfrm>
            <a:off x="868360" y="2838324"/>
            <a:ext cx="2592360" cy="830997"/>
          </a:xfrm>
          <a:prstGeom prst="rect">
            <a:avLst/>
          </a:prstGeom>
          <a:noFill/>
        </p:spPr>
        <p:txBody>
          <a:bodyPr wrap="square" rtlCol="0" anchor="ctr">
            <a:spAutoFit/>
          </a:bodyPr>
          <a:lstStyle/>
          <a:p>
            <a:pPr algn="ctr"/>
            <a:r>
              <a:rPr lang="en-US" sz="4800" b="1" dirty="0">
                <a:solidFill>
                  <a:schemeClr val="bg1"/>
                </a:solidFill>
              </a:rPr>
              <a:t>Logistics</a:t>
            </a:r>
          </a:p>
        </p:txBody>
      </p:sp>
      <p:pic>
        <p:nvPicPr>
          <p:cNvPr id="7" name="Audio 6">
            <a:hlinkClick r:id="" action="ppaction://media"/>
            <a:extLst>
              <a:ext uri="{FF2B5EF4-FFF2-40B4-BE49-F238E27FC236}">
                <a16:creationId xmlns:a16="http://schemas.microsoft.com/office/drawing/2014/main" id="{089623BA-8F8E-75E5-68D9-C591CC194D3C}"/>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856152891"/>
      </p:ext>
    </p:extLst>
  </p:cSld>
  <p:clrMapOvr>
    <a:masterClrMapping/>
  </p:clrMapOvr>
  <mc:AlternateContent xmlns:mc="http://schemas.openxmlformats.org/markup-compatibility/2006">
    <mc:Choice xmlns:p14="http://schemas.microsoft.com/office/powerpoint/2010/main" Requires="p14">
      <p:transition spd="slow" p14:dur="2000" advTm="49110"/>
    </mc:Choice>
    <mc:Fallback>
      <p:transition spd="slow" advTm="491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600F8E-E7F8-CC0D-4468-2656565C3C85}"/>
              </a:ext>
            </a:extLst>
          </p:cNvPr>
          <p:cNvSpPr>
            <a:spLocks noGrp="1"/>
          </p:cNvSpPr>
          <p:nvPr>
            <p:ph type="title"/>
          </p:nvPr>
        </p:nvSpPr>
        <p:spPr/>
        <p:txBody>
          <a:bodyPr/>
          <a:lstStyle/>
          <a:p>
            <a:r>
              <a:rPr lang="en-US" dirty="0"/>
              <a:t>Large Group Report-Out</a:t>
            </a:r>
          </a:p>
        </p:txBody>
      </p:sp>
      <p:sp>
        <p:nvSpPr>
          <p:cNvPr id="5" name="Content Placeholder 4">
            <a:extLst>
              <a:ext uri="{FF2B5EF4-FFF2-40B4-BE49-F238E27FC236}">
                <a16:creationId xmlns:a16="http://schemas.microsoft.com/office/drawing/2014/main" id="{C3985680-3C34-C911-AB37-EB35D67C9130}"/>
              </a:ext>
            </a:extLst>
          </p:cNvPr>
          <p:cNvSpPr>
            <a:spLocks noGrp="1"/>
          </p:cNvSpPr>
          <p:nvPr>
            <p:ph idx="1"/>
          </p:nvPr>
        </p:nvSpPr>
        <p:spPr/>
        <p:txBody>
          <a:bodyPr/>
          <a:lstStyle/>
          <a:p>
            <a:r>
              <a:rPr lang="en-US" dirty="0">
                <a:solidFill>
                  <a:schemeClr val="tx2"/>
                </a:solidFill>
              </a:rPr>
              <a:t>Purpose: </a:t>
            </a:r>
            <a:r>
              <a:rPr lang="en-US" dirty="0"/>
              <a:t>To encourage inter-facility discussion, peer-to-peer learning, and sharing of best practices</a:t>
            </a:r>
          </a:p>
          <a:p>
            <a:r>
              <a:rPr lang="en-US" dirty="0">
                <a:solidFill>
                  <a:schemeClr val="tx2"/>
                </a:solidFill>
              </a:rPr>
              <a:t>Logistics:</a:t>
            </a:r>
            <a:r>
              <a:rPr lang="en-US" dirty="0"/>
              <a:t> </a:t>
            </a:r>
          </a:p>
          <a:p>
            <a:pPr lvl="1"/>
            <a:r>
              <a:rPr lang="en-US" dirty="0"/>
              <a:t>After each module, participants will rejoin the main room. </a:t>
            </a:r>
          </a:p>
          <a:p>
            <a:pPr lvl="1"/>
            <a:r>
              <a:rPr lang="en-US" dirty="0"/>
              <a:t>The Facilitator will use virtual polls, live discussion, and the chat function to facilitate sharing.</a:t>
            </a:r>
          </a:p>
          <a:p>
            <a:pPr lvl="1"/>
            <a:r>
              <a:rPr lang="en-US" dirty="0"/>
              <a:t>Discussion prompts will be shared on the screen.</a:t>
            </a:r>
          </a:p>
          <a:p>
            <a:r>
              <a:rPr lang="en-US" dirty="0">
                <a:solidFill>
                  <a:schemeClr val="tx2"/>
                </a:solidFill>
              </a:rPr>
              <a:t>Reminders:</a:t>
            </a:r>
          </a:p>
          <a:p>
            <a:pPr lvl="1"/>
            <a:r>
              <a:rPr lang="en-US" dirty="0"/>
              <a:t>Please stay muted unless reporting out.</a:t>
            </a:r>
          </a:p>
          <a:p>
            <a:pPr lvl="1"/>
            <a:r>
              <a:rPr lang="en-US" dirty="0"/>
              <a:t>Use the chat function to respond to discussion prompts</a:t>
            </a:r>
          </a:p>
        </p:txBody>
      </p:sp>
      <p:pic>
        <p:nvPicPr>
          <p:cNvPr id="6" name="Audio 5">
            <a:hlinkClick r:id="" action="ppaction://media"/>
            <a:extLst>
              <a:ext uri="{FF2B5EF4-FFF2-40B4-BE49-F238E27FC236}">
                <a16:creationId xmlns:a16="http://schemas.microsoft.com/office/drawing/2014/main" id="{07744F7C-CE9A-9169-F311-2F9B5059AFC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99949277"/>
      </p:ext>
    </p:extLst>
  </p:cSld>
  <p:clrMapOvr>
    <a:masterClrMapping/>
  </p:clrMapOvr>
  <mc:AlternateContent xmlns:mc="http://schemas.openxmlformats.org/markup-compatibility/2006">
    <mc:Choice xmlns:p14="http://schemas.microsoft.com/office/powerpoint/2010/main" Requires="p14">
      <p:transition spd="slow" p14:dur="2000" advTm="39190"/>
    </mc:Choice>
    <mc:Fallback>
      <p:transition spd="slow" advTm="391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traffic light&#10;&#10;AI-generated content may be incorrect.">
            <a:extLst>
              <a:ext uri="{FF2B5EF4-FFF2-40B4-BE49-F238E27FC236}">
                <a16:creationId xmlns:a16="http://schemas.microsoft.com/office/drawing/2014/main" id="{0522CBEC-5426-EDA5-9F42-E9CF06776976}"/>
              </a:ext>
            </a:extLst>
          </p:cNvPr>
          <p:cNvPicPr>
            <a:picLocks noChangeAspect="1"/>
          </p:cNvPicPr>
          <p:nvPr/>
        </p:nvPicPr>
        <p:blipFill>
          <a:blip r:embed="rId5"/>
          <a:stretch>
            <a:fillRect/>
          </a:stretch>
        </p:blipFill>
        <p:spPr>
          <a:xfrm>
            <a:off x="1528757" y="0"/>
            <a:ext cx="9134485" cy="6858000"/>
          </a:xfrm>
          <a:prstGeom prst="rect">
            <a:avLst/>
          </a:prstGeom>
        </p:spPr>
      </p:pic>
      <p:sp>
        <p:nvSpPr>
          <p:cNvPr id="4" name="TextBox 3">
            <a:extLst>
              <a:ext uri="{FF2B5EF4-FFF2-40B4-BE49-F238E27FC236}">
                <a16:creationId xmlns:a16="http://schemas.microsoft.com/office/drawing/2014/main" id="{C200F2F6-BCB3-3C64-32AF-FFD2BBAE69F8}"/>
              </a:ext>
            </a:extLst>
          </p:cNvPr>
          <p:cNvSpPr txBox="1"/>
          <p:nvPr/>
        </p:nvSpPr>
        <p:spPr>
          <a:xfrm>
            <a:off x="1747319" y="2669511"/>
            <a:ext cx="2616451" cy="1754326"/>
          </a:xfrm>
          <a:prstGeom prst="rect">
            <a:avLst/>
          </a:prstGeom>
          <a:noFill/>
        </p:spPr>
        <p:txBody>
          <a:bodyPr wrap="square" rtlCol="0">
            <a:spAutoFit/>
          </a:bodyPr>
          <a:lstStyle/>
          <a:p>
            <a:r>
              <a:rPr lang="en-US" sz="5400" b="1" dirty="0">
                <a:solidFill>
                  <a:schemeClr val="bg1"/>
                </a:solidFill>
              </a:rPr>
              <a:t>End of Exercise</a:t>
            </a:r>
          </a:p>
        </p:txBody>
      </p:sp>
      <p:pic>
        <p:nvPicPr>
          <p:cNvPr id="9" name="Audio 8">
            <a:hlinkClick r:id="" action="ppaction://media"/>
            <a:extLst>
              <a:ext uri="{FF2B5EF4-FFF2-40B4-BE49-F238E27FC236}">
                <a16:creationId xmlns:a16="http://schemas.microsoft.com/office/drawing/2014/main" id="{BAC2EB97-24A5-375C-B2CC-44528FD0CD7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246159604"/>
      </p:ext>
    </p:extLst>
  </p:cSld>
  <p:clrMapOvr>
    <a:masterClrMapping/>
  </p:clrMapOvr>
  <mc:AlternateContent xmlns:mc="http://schemas.openxmlformats.org/markup-compatibility/2006">
    <mc:Choice xmlns:p14="http://schemas.microsoft.com/office/powerpoint/2010/main" Requires="p14">
      <p:transition spd="slow" p14:dur="2000" advTm="10288"/>
    </mc:Choice>
    <mc:Fallback>
      <p:transition spd="slow" advTm="102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E96B6-70A7-42A3-B5F8-A19863C5A20C}"/>
              </a:ext>
            </a:extLst>
          </p:cNvPr>
          <p:cNvSpPr>
            <a:spLocks noGrp="1"/>
          </p:cNvSpPr>
          <p:nvPr>
            <p:ph type="title"/>
          </p:nvPr>
        </p:nvSpPr>
        <p:spPr>
          <a:xfrm>
            <a:off x="997652" y="231376"/>
            <a:ext cx="11029616" cy="1013800"/>
          </a:xfrm>
        </p:spPr>
        <p:txBody>
          <a:bodyPr>
            <a:normAutofit/>
          </a:bodyPr>
          <a:lstStyle/>
          <a:p>
            <a:r>
              <a:rPr lang="en-US" dirty="0"/>
              <a:t>After Exercise Hotwash</a:t>
            </a:r>
          </a:p>
        </p:txBody>
      </p:sp>
      <p:pic>
        <p:nvPicPr>
          <p:cNvPr id="9" name="Picture 8" descr="A notebook with smiley faces drawn on it&#10;&#10;Description automatically generated">
            <a:extLst>
              <a:ext uri="{FF2B5EF4-FFF2-40B4-BE49-F238E27FC236}">
                <a16:creationId xmlns:a16="http://schemas.microsoft.com/office/drawing/2014/main" id="{86E7022B-A788-10BF-6E9A-C3ADE41DF942}"/>
              </a:ext>
            </a:extLst>
          </p:cNvPr>
          <p:cNvPicPr>
            <a:picLocks noChangeAspect="1"/>
          </p:cNvPicPr>
          <p:nvPr/>
        </p:nvPicPr>
        <p:blipFill rotWithShape="1">
          <a:blip r:embed="rId5"/>
          <a:srcRect l="23423" r="15251" b="-1"/>
          <a:stretch/>
        </p:blipFill>
        <p:spPr>
          <a:xfrm>
            <a:off x="859735" y="1245176"/>
            <a:ext cx="3683001" cy="4504267"/>
          </a:xfrm>
          <a:prstGeom prst="rect">
            <a:avLst/>
          </a:prstGeom>
        </p:spPr>
      </p:pic>
      <p:sp>
        <p:nvSpPr>
          <p:cNvPr id="6" name="Content Placeholder 5">
            <a:extLst>
              <a:ext uri="{FF2B5EF4-FFF2-40B4-BE49-F238E27FC236}">
                <a16:creationId xmlns:a16="http://schemas.microsoft.com/office/drawing/2014/main" id="{F27D2FDB-0A56-4A2D-A753-4CC7B32A2CF5}"/>
              </a:ext>
            </a:extLst>
          </p:cNvPr>
          <p:cNvSpPr>
            <a:spLocks noGrp="1"/>
          </p:cNvSpPr>
          <p:nvPr>
            <p:ph idx="1"/>
          </p:nvPr>
        </p:nvSpPr>
        <p:spPr>
          <a:xfrm>
            <a:off x="4886861" y="1245176"/>
            <a:ext cx="7140407" cy="4749224"/>
          </a:xfrm>
        </p:spPr>
        <p:txBody>
          <a:bodyPr anchor="ctr">
            <a:normAutofit fontScale="85000" lnSpcReduction="20000"/>
          </a:bodyPr>
          <a:lstStyle/>
          <a:p>
            <a:pPr marL="0" indent="0">
              <a:buNone/>
            </a:pPr>
            <a:r>
              <a:rPr lang="en-US" b="1" dirty="0">
                <a:solidFill>
                  <a:schemeClr val="accent1"/>
                </a:solidFill>
              </a:rPr>
              <a:t>What is a Hotwash?</a:t>
            </a:r>
          </a:p>
          <a:p>
            <a:r>
              <a:rPr lang="en-US" dirty="0"/>
              <a:t>A Hotwash is a short check-in with exercise participants immediately after the exercise to highlight.</a:t>
            </a:r>
          </a:p>
          <a:p>
            <a:r>
              <a:rPr lang="en-US" dirty="0"/>
              <a:t>A chance to debrief on exercise performance</a:t>
            </a:r>
          </a:p>
          <a:p>
            <a:r>
              <a:rPr lang="en-US" dirty="0"/>
              <a:t>Opportunity to collect information for After Exercise Report. </a:t>
            </a:r>
          </a:p>
          <a:p>
            <a:r>
              <a:rPr lang="en-US" b="1" dirty="0"/>
              <a:t>Questions to ask during a hotwash:</a:t>
            </a:r>
          </a:p>
          <a:p>
            <a:pPr lvl="1"/>
            <a:r>
              <a:rPr lang="en-US" dirty="0"/>
              <a:t>What went well today? What are our strengths?</a:t>
            </a:r>
          </a:p>
          <a:p>
            <a:pPr lvl="1"/>
            <a:r>
              <a:rPr lang="en-US" dirty="0"/>
              <a:t>Where might our plans need extra attention? What are the areas for improvement?</a:t>
            </a:r>
          </a:p>
          <a:p>
            <a:pPr lvl="1"/>
            <a:r>
              <a:rPr lang="en-US" dirty="0"/>
              <a:t>Did we identify any gaps or needs during this exercise (i.e. missing plans, policies or procedures that need to be written or updated, staff training that’s needed, equipment or supplies that should be purchased, </a:t>
            </a:r>
            <a:r>
              <a:rPr lang="en-US" dirty="0" err="1"/>
              <a:t>etc</a:t>
            </a:r>
            <a:r>
              <a:rPr lang="en-US" dirty="0"/>
              <a:t>)?</a:t>
            </a:r>
          </a:p>
          <a:p>
            <a:pPr lvl="1"/>
            <a:endParaRPr lang="en-US" dirty="0"/>
          </a:p>
        </p:txBody>
      </p:sp>
      <p:pic>
        <p:nvPicPr>
          <p:cNvPr id="5" name="Audio 4">
            <a:hlinkClick r:id="" action="ppaction://media"/>
            <a:extLst>
              <a:ext uri="{FF2B5EF4-FFF2-40B4-BE49-F238E27FC236}">
                <a16:creationId xmlns:a16="http://schemas.microsoft.com/office/drawing/2014/main" id="{7EF56857-334A-F74E-CB49-B273E2AADC6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109208214"/>
      </p:ext>
    </p:extLst>
  </p:cSld>
  <p:clrMapOvr>
    <a:masterClrMapping/>
  </p:clrMapOvr>
  <mc:AlternateContent xmlns:mc="http://schemas.openxmlformats.org/markup-compatibility/2006">
    <mc:Choice xmlns:p14="http://schemas.microsoft.com/office/powerpoint/2010/main" Requires="p14">
      <p:transition spd="slow" p14:dur="2000" advTm="41968"/>
    </mc:Choice>
    <mc:Fallback>
      <p:transition spd="slow" advTm="419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14517-0361-4752-93CB-32DB6AA16B71}"/>
              </a:ext>
            </a:extLst>
          </p:cNvPr>
          <p:cNvSpPr>
            <a:spLocks noGrp="1"/>
          </p:cNvSpPr>
          <p:nvPr>
            <p:ph type="title"/>
          </p:nvPr>
        </p:nvSpPr>
        <p:spPr/>
        <p:txBody>
          <a:bodyPr/>
          <a:lstStyle/>
          <a:p>
            <a:r>
              <a:rPr lang="en-US" dirty="0"/>
              <a:t>Final Exercise Reminders</a:t>
            </a:r>
          </a:p>
        </p:txBody>
      </p:sp>
      <p:sp>
        <p:nvSpPr>
          <p:cNvPr id="3" name="Content Placeholder 2">
            <a:extLst>
              <a:ext uri="{FF2B5EF4-FFF2-40B4-BE49-F238E27FC236}">
                <a16:creationId xmlns:a16="http://schemas.microsoft.com/office/drawing/2014/main" id="{F34542E9-7600-4537-80D9-3F869EA1D97E}"/>
              </a:ext>
            </a:extLst>
          </p:cNvPr>
          <p:cNvSpPr>
            <a:spLocks noGrp="1"/>
          </p:cNvSpPr>
          <p:nvPr>
            <p:ph idx="1"/>
          </p:nvPr>
        </p:nvSpPr>
        <p:spPr/>
        <p:txBody>
          <a:bodyPr anchor="t">
            <a:noAutofit/>
          </a:bodyPr>
          <a:lstStyle/>
          <a:p>
            <a:r>
              <a:rPr lang="en-US" altLang="en-US" dirty="0"/>
              <a:t>Know your role, the exercise scenario, and logistics for the day.</a:t>
            </a:r>
          </a:p>
          <a:p>
            <a:r>
              <a:rPr lang="en-US" altLang="en-US" dirty="0"/>
              <a:t>Test communications before the exercise starts.</a:t>
            </a:r>
          </a:p>
          <a:p>
            <a:r>
              <a:rPr lang="en-US" altLang="en-US" dirty="0"/>
              <a:t>Have all your exercise documents prepped and ready prior to the start of the exercise.</a:t>
            </a:r>
          </a:p>
          <a:p>
            <a:r>
              <a:rPr lang="en-US" altLang="en-US" dirty="0"/>
              <a:t>Ensure you have a space reserved for the exercise.</a:t>
            </a:r>
          </a:p>
          <a:p>
            <a:r>
              <a:rPr lang="en-US" altLang="en-US" dirty="0"/>
              <a:t>Follow along with the virtual platform on Exercise Day</a:t>
            </a:r>
          </a:p>
          <a:p>
            <a:r>
              <a:rPr lang="en-US" altLang="en-US" dirty="0"/>
              <a:t>Contact the Coalition team through Chat with any problems or questions.</a:t>
            </a:r>
          </a:p>
          <a:p>
            <a:r>
              <a:rPr lang="en-US" altLang="en-US" dirty="0"/>
              <a:t>Safety Comes First – real world events take precedent.</a:t>
            </a:r>
          </a:p>
          <a:p>
            <a:pPr marL="0" indent="0">
              <a:buNone/>
            </a:pPr>
            <a:endParaRPr lang="en-US" sz="1900" dirty="0"/>
          </a:p>
        </p:txBody>
      </p:sp>
      <p:sp>
        <p:nvSpPr>
          <p:cNvPr id="5" name="Slide Number Placeholder 4">
            <a:extLst>
              <a:ext uri="{FF2B5EF4-FFF2-40B4-BE49-F238E27FC236}">
                <a16:creationId xmlns:a16="http://schemas.microsoft.com/office/drawing/2014/main" id="{7BB59546-FF45-47DD-BD5F-67051E778BAC}"/>
              </a:ext>
            </a:extLst>
          </p:cNvPr>
          <p:cNvSpPr>
            <a:spLocks noGrp="1"/>
          </p:cNvSpPr>
          <p:nvPr>
            <p:ph type="sldNum" sz="quarter" idx="12"/>
          </p:nvPr>
        </p:nvSpPr>
        <p:spPr>
          <a:xfrm>
            <a:off x="10558300" y="5956137"/>
            <a:ext cx="1052508"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217C01CDF565}" type="slidenum">
              <a:rPr lang="en-US" smtClean="0"/>
              <a:pPr/>
              <a:t>22</a:t>
            </a:fld>
            <a:endParaRPr lang="en-US" dirty="0"/>
          </a:p>
        </p:txBody>
      </p:sp>
      <p:pic>
        <p:nvPicPr>
          <p:cNvPr id="10" name="Audio 9">
            <a:hlinkClick r:id="" action="ppaction://media"/>
            <a:extLst>
              <a:ext uri="{FF2B5EF4-FFF2-40B4-BE49-F238E27FC236}">
                <a16:creationId xmlns:a16="http://schemas.microsoft.com/office/drawing/2014/main" id="{955386E3-6A69-EB4A-5922-C0033269CDD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620461980"/>
      </p:ext>
    </p:extLst>
  </p:cSld>
  <p:clrMapOvr>
    <a:masterClrMapping/>
  </p:clrMapOvr>
  <mc:AlternateContent xmlns:mc="http://schemas.openxmlformats.org/markup-compatibility/2006">
    <mc:Choice xmlns:p14="http://schemas.microsoft.com/office/powerpoint/2010/main" Requires="p14">
      <p:transition spd="slow" p14:dur="2000" advTm="80342"/>
    </mc:Choice>
    <mc:Fallback>
      <p:transition spd="slow" advTm="803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21200-0C10-3272-11C0-D0B32722FF23}"/>
              </a:ext>
            </a:extLst>
          </p:cNvPr>
          <p:cNvSpPr>
            <a:spLocks noGrp="1"/>
          </p:cNvSpPr>
          <p:nvPr>
            <p:ph type="title"/>
          </p:nvPr>
        </p:nvSpPr>
        <p:spPr>
          <a:xfrm>
            <a:off x="838200" y="1303868"/>
            <a:ext cx="10515600" cy="2325158"/>
          </a:xfrm>
        </p:spPr>
        <p:txBody>
          <a:bodyPr>
            <a:normAutofit/>
          </a:bodyPr>
          <a:lstStyle/>
          <a:p>
            <a:pPr algn="ctr"/>
            <a:r>
              <a:rPr lang="en-US" dirty="0"/>
              <a:t>Thank you &amp;</a:t>
            </a:r>
            <a:br>
              <a:rPr lang="en-US" dirty="0"/>
            </a:br>
            <a:r>
              <a:rPr lang="en-US" dirty="0"/>
              <a:t>see you on Exercise Day!</a:t>
            </a:r>
          </a:p>
        </p:txBody>
      </p:sp>
      <p:sp>
        <p:nvSpPr>
          <p:cNvPr id="3" name="Text Placeholder 2">
            <a:extLst>
              <a:ext uri="{FF2B5EF4-FFF2-40B4-BE49-F238E27FC236}">
                <a16:creationId xmlns:a16="http://schemas.microsoft.com/office/drawing/2014/main" id="{38CA2DBF-5CA7-B482-C983-EFA7EB62440A}"/>
              </a:ext>
            </a:extLst>
          </p:cNvPr>
          <p:cNvSpPr>
            <a:spLocks noGrp="1"/>
          </p:cNvSpPr>
          <p:nvPr>
            <p:ph type="body" idx="1"/>
          </p:nvPr>
        </p:nvSpPr>
        <p:spPr/>
        <p:txBody>
          <a:bodyPr/>
          <a:lstStyle/>
          <a:p>
            <a:pPr algn="ctr"/>
            <a:r>
              <a:rPr lang="en-US" dirty="0">
                <a:solidFill>
                  <a:schemeClr val="accent1"/>
                </a:solidFill>
              </a:rPr>
              <a:t>Metro Health &amp; Medical Preparedness Coalition</a:t>
            </a:r>
            <a:br>
              <a:rPr lang="en-US" dirty="0">
                <a:solidFill>
                  <a:schemeClr val="accent1"/>
                </a:solidFill>
              </a:rPr>
            </a:br>
            <a:r>
              <a:rPr lang="en-US" dirty="0">
                <a:solidFill>
                  <a:schemeClr val="tx2"/>
                </a:solidFill>
              </a:rPr>
              <a:t>Emily Moilanen</a:t>
            </a:r>
            <a:br>
              <a:rPr lang="en-US" dirty="0"/>
            </a:br>
            <a:r>
              <a:rPr lang="en-US" dirty="0">
                <a:hlinkClick r:id="rId5"/>
              </a:rPr>
              <a:t>Emily.Moilanen@hcmed.org</a:t>
            </a:r>
            <a:r>
              <a:rPr lang="en-US" dirty="0"/>
              <a:t> </a:t>
            </a:r>
          </a:p>
        </p:txBody>
      </p:sp>
      <p:pic>
        <p:nvPicPr>
          <p:cNvPr id="21" name="Audio 20">
            <a:hlinkClick r:id="" action="ppaction://media"/>
            <a:extLst>
              <a:ext uri="{FF2B5EF4-FFF2-40B4-BE49-F238E27FC236}">
                <a16:creationId xmlns:a16="http://schemas.microsoft.com/office/drawing/2014/main" id="{5BB065D7-813C-0773-2809-AEA5EACF116A}"/>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852599457"/>
      </p:ext>
    </p:extLst>
  </p:cSld>
  <p:clrMapOvr>
    <a:masterClrMapping/>
  </p:clrMapOvr>
  <mc:AlternateContent xmlns:mc="http://schemas.openxmlformats.org/markup-compatibility/2006">
    <mc:Choice xmlns:p14="http://schemas.microsoft.com/office/powerpoint/2010/main" Requires="p14">
      <p:transition spd="slow" p14:dur="2000" advTm="20683"/>
    </mc:Choice>
    <mc:Fallback>
      <p:transition spd="slow" advTm="206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2.4|3.2"/>
</p:tagLst>
</file>

<file path=ppt/tags/tag2.xml><?xml version="1.0" encoding="utf-8"?>
<p:tagLst xmlns:a="http://schemas.openxmlformats.org/drawingml/2006/main" xmlns:r="http://schemas.openxmlformats.org/officeDocument/2006/relationships" xmlns:p="http://schemas.openxmlformats.org/presentationml/2006/main">
  <p:tag name="TIMING" val="|7.5|9.7|25.5|6.1"/>
</p:tagLst>
</file>

<file path=ppt/theme/theme1.xml><?xml version="1.0" encoding="utf-8"?>
<a:theme xmlns:a="http://schemas.openxmlformats.org/drawingml/2006/main" name="Office Theme">
  <a:themeElements>
    <a:clrScheme name="Metro Coalition">
      <a:dk1>
        <a:srgbClr val="000000"/>
      </a:dk1>
      <a:lt1>
        <a:srgbClr val="FFFFFF"/>
      </a:lt1>
      <a:dk2>
        <a:srgbClr val="3859AE"/>
      </a:dk2>
      <a:lt2>
        <a:srgbClr val="B4B3B6"/>
      </a:lt2>
      <a:accent1>
        <a:srgbClr val="94243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5788</TotalTime>
  <Words>3474</Words>
  <Application>Microsoft Office PowerPoint</Application>
  <PresentationFormat>Widescreen</PresentationFormat>
  <Paragraphs>206</Paragraphs>
  <Slides>23</Slides>
  <Notes>23</Notes>
  <HiddenSlides>0</HiddenSlides>
  <MMClips>23</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Abadi Extra Light</vt:lpstr>
      <vt:lpstr>Aharoni</vt:lpstr>
      <vt:lpstr>Aptos</vt:lpstr>
      <vt:lpstr>Arial</vt:lpstr>
      <vt:lpstr>Bradley Hand ITC</vt:lpstr>
      <vt:lpstr>Calibri</vt:lpstr>
      <vt:lpstr>Plus Jakarta Sans ExtraBold</vt:lpstr>
      <vt:lpstr>Plus Jakarta Sans Medium</vt:lpstr>
      <vt:lpstr>Wingdings</vt:lpstr>
      <vt:lpstr>Office Theme</vt:lpstr>
      <vt:lpstr>Pre-exercise Training Operation Safe Haven Exercise</vt:lpstr>
      <vt:lpstr>Training Objectives</vt:lpstr>
      <vt:lpstr>Exercise Overview</vt:lpstr>
      <vt:lpstr>Exercise Preparation</vt:lpstr>
      <vt:lpstr>Exercise Roles and Responsibilities</vt:lpstr>
      <vt:lpstr>Site Facilitator Responsibilities</vt:lpstr>
      <vt:lpstr>Evaluator Responsibilities</vt:lpstr>
      <vt:lpstr>Participants</vt:lpstr>
      <vt:lpstr>Exercise Materials</vt:lpstr>
      <vt:lpstr>Exercise Document Guide</vt:lpstr>
      <vt:lpstr>Participant Guide &amp; Sign-in Sheet</vt:lpstr>
      <vt:lpstr>Exercise Manual</vt:lpstr>
      <vt:lpstr>Exercise Evaluation Guide</vt:lpstr>
      <vt:lpstr>After Exercise Report/Improvement Plan</vt:lpstr>
      <vt:lpstr>Exercise Day Logistics</vt:lpstr>
      <vt:lpstr>Exercise Logistics</vt:lpstr>
      <vt:lpstr>PowerPoint Presentation</vt:lpstr>
      <vt:lpstr>PowerPoint Presentation</vt:lpstr>
      <vt:lpstr>Large Group Report-Out</vt:lpstr>
      <vt:lpstr>PowerPoint Presentation</vt:lpstr>
      <vt:lpstr>After Exercise Hotwash</vt:lpstr>
      <vt:lpstr>Final Exercise Reminders</vt:lpstr>
      <vt:lpstr>Thank you &amp; see you on Exercise 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 Mens</dc:creator>
  <cp:lastModifiedBy>Moilanen, Emily A</cp:lastModifiedBy>
  <cp:revision>77</cp:revision>
  <dcterms:created xsi:type="dcterms:W3CDTF">2023-05-08T20:57:17Z</dcterms:created>
  <dcterms:modified xsi:type="dcterms:W3CDTF">2026-08-27T19:53:12Z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517dd99-8573-483a-8620-8f6f69c1291c_Enabled">
    <vt:lpwstr>true</vt:lpwstr>
  </property>
  <property fmtid="{D5CDD505-2E9C-101B-9397-08002B2CF9AE}" pid="3" name="MSIP_Label_5517dd99-8573-483a-8620-8f6f69c1291c_SetDate">
    <vt:lpwstr>2025-08-13T20:33:27Z</vt:lpwstr>
  </property>
  <property fmtid="{D5CDD505-2E9C-101B-9397-08002B2CF9AE}" pid="4" name="MSIP_Label_5517dd99-8573-483a-8620-8f6f69c1291c_Method">
    <vt:lpwstr>Standard</vt:lpwstr>
  </property>
  <property fmtid="{D5CDD505-2E9C-101B-9397-08002B2CF9AE}" pid="5" name="MSIP_Label_5517dd99-8573-483a-8620-8f6f69c1291c_Name">
    <vt:lpwstr>General</vt:lpwstr>
  </property>
  <property fmtid="{D5CDD505-2E9C-101B-9397-08002B2CF9AE}" pid="6" name="MSIP_Label_5517dd99-8573-483a-8620-8f6f69c1291c_SiteId">
    <vt:lpwstr>ada0782c-5f34-4003-b5d6-3187f30aecdd</vt:lpwstr>
  </property>
  <property fmtid="{D5CDD505-2E9C-101B-9397-08002B2CF9AE}" pid="7" name="MSIP_Label_5517dd99-8573-483a-8620-8f6f69c1291c_ActionId">
    <vt:lpwstr>719e881d-38f8-4b2d-b99b-03714309b01c</vt:lpwstr>
  </property>
  <property fmtid="{D5CDD505-2E9C-101B-9397-08002B2CF9AE}" pid="8" name="MSIP_Label_5517dd99-8573-483a-8620-8f6f69c1291c_ContentBits">
    <vt:lpwstr>0</vt:lpwstr>
  </property>
  <property fmtid="{D5CDD505-2E9C-101B-9397-08002B2CF9AE}" pid="9" name="MSIP_Label_5517dd99-8573-483a-8620-8f6f69c1291c_Tag">
    <vt:lpwstr>10, 3, 0, 1</vt:lpwstr>
  </property>
</Properties>
</file>